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7">
  <p:sldMasterIdLst>
    <p:sldMasterId id="2147484357" r:id="rId1"/>
  </p:sldMasterIdLst>
  <p:notesMasterIdLst>
    <p:notesMasterId r:id="rId196"/>
  </p:notesMasterIdLst>
  <p:handoutMasterIdLst>
    <p:handoutMasterId r:id="rId197"/>
  </p:handoutMasterIdLst>
  <p:sldIdLst>
    <p:sldId id="256" r:id="rId2"/>
    <p:sldId id="607" r:id="rId3"/>
    <p:sldId id="377" r:id="rId4"/>
    <p:sldId id="396" r:id="rId5"/>
    <p:sldId id="402" r:id="rId6"/>
    <p:sldId id="670" r:id="rId7"/>
    <p:sldId id="729" r:id="rId8"/>
    <p:sldId id="764" r:id="rId9"/>
    <p:sldId id="724" r:id="rId10"/>
    <p:sldId id="394" r:id="rId11"/>
    <p:sldId id="611" r:id="rId12"/>
    <p:sldId id="397" r:id="rId13"/>
    <p:sldId id="405" r:id="rId14"/>
    <p:sldId id="423" r:id="rId15"/>
    <p:sldId id="409" r:id="rId16"/>
    <p:sldId id="408" r:id="rId17"/>
    <p:sldId id="411" r:id="rId18"/>
    <p:sldId id="415" r:id="rId19"/>
    <p:sldId id="414" r:id="rId20"/>
    <p:sldId id="416" r:id="rId21"/>
    <p:sldId id="604" r:id="rId22"/>
    <p:sldId id="417" r:id="rId23"/>
    <p:sldId id="666" r:id="rId24"/>
    <p:sldId id="667" r:id="rId25"/>
    <p:sldId id="668" r:id="rId26"/>
    <p:sldId id="418" r:id="rId27"/>
    <p:sldId id="419" r:id="rId28"/>
    <p:sldId id="580" r:id="rId29"/>
    <p:sldId id="582" r:id="rId30"/>
    <p:sldId id="699" r:id="rId31"/>
    <p:sldId id="591" r:id="rId32"/>
    <p:sldId id="884" r:id="rId33"/>
    <p:sldId id="877" r:id="rId34"/>
    <p:sldId id="876" r:id="rId35"/>
    <p:sldId id="871" r:id="rId36"/>
    <p:sldId id="768" r:id="rId37"/>
    <p:sldId id="762" r:id="rId38"/>
    <p:sldId id="763" r:id="rId39"/>
    <p:sldId id="756" r:id="rId40"/>
    <p:sldId id="757" r:id="rId41"/>
    <p:sldId id="758" r:id="rId42"/>
    <p:sldId id="759" r:id="rId43"/>
    <p:sldId id="760" r:id="rId44"/>
    <p:sldId id="761" r:id="rId45"/>
    <p:sldId id="755" r:id="rId46"/>
    <p:sldId id="749" r:id="rId47"/>
    <p:sldId id="750" r:id="rId48"/>
    <p:sldId id="751" r:id="rId49"/>
    <p:sldId id="752" r:id="rId50"/>
    <p:sldId id="753" r:id="rId51"/>
    <p:sldId id="702" r:id="rId52"/>
    <p:sldId id="698" r:id="rId53"/>
    <p:sldId id="683" r:id="rId54"/>
    <p:sldId id="671" r:id="rId55"/>
    <p:sldId id="634" r:id="rId56"/>
    <p:sldId id="669" r:id="rId57"/>
    <p:sldId id="592" r:id="rId58"/>
    <p:sldId id="596" r:id="rId59"/>
    <p:sldId id="682" r:id="rId60"/>
    <p:sldId id="597" r:id="rId61"/>
    <p:sldId id="602" r:id="rId62"/>
    <p:sldId id="603" r:id="rId63"/>
    <p:sldId id="637" r:id="rId64"/>
    <p:sldId id="640" r:id="rId65"/>
    <p:sldId id="638" r:id="rId66"/>
    <p:sldId id="605" r:id="rId67"/>
    <p:sldId id="650" r:id="rId68"/>
    <p:sldId id="665" r:id="rId69"/>
    <p:sldId id="651" r:id="rId70"/>
    <p:sldId id="738" r:id="rId71"/>
    <p:sldId id="654" r:id="rId72"/>
    <p:sldId id="657" r:id="rId73"/>
    <p:sldId id="658" r:id="rId74"/>
    <p:sldId id="659" r:id="rId75"/>
    <p:sldId id="660" r:id="rId76"/>
    <p:sldId id="661" r:id="rId77"/>
    <p:sldId id="648" r:id="rId78"/>
    <p:sldId id="649" r:id="rId79"/>
    <p:sldId id="715" r:id="rId80"/>
    <p:sldId id="636" r:id="rId81"/>
    <p:sldId id="736" r:id="rId82"/>
    <p:sldId id="872" r:id="rId83"/>
    <p:sldId id="719" r:id="rId84"/>
    <p:sldId id="721" r:id="rId85"/>
    <p:sldId id="722" r:id="rId86"/>
    <p:sldId id="723" r:id="rId87"/>
    <p:sldId id="727" r:id="rId88"/>
    <p:sldId id="735" r:id="rId89"/>
    <p:sldId id="880" r:id="rId90"/>
    <p:sldId id="728" r:id="rId91"/>
    <p:sldId id="725" r:id="rId92"/>
    <p:sldId id="732" r:id="rId93"/>
    <p:sldId id="733" r:id="rId94"/>
    <p:sldId id="741" r:id="rId95"/>
    <p:sldId id="742" r:id="rId96"/>
    <p:sldId id="743" r:id="rId97"/>
    <p:sldId id="744" r:id="rId98"/>
    <p:sldId id="882" r:id="rId99"/>
    <p:sldId id="726" r:id="rId100"/>
    <p:sldId id="731" r:id="rId101"/>
    <p:sldId id="730" r:id="rId102"/>
    <p:sldId id="739" r:id="rId103"/>
    <p:sldId id="630" r:id="rId104"/>
    <p:sldId id="656" r:id="rId105"/>
    <p:sldId id="613" r:id="rId106"/>
    <p:sldId id="614" r:id="rId107"/>
    <p:sldId id="615" r:id="rId108"/>
    <p:sldId id="616" r:id="rId109"/>
    <p:sldId id="617" r:id="rId110"/>
    <p:sldId id="618" r:id="rId111"/>
    <p:sldId id="619" r:id="rId112"/>
    <p:sldId id="620" r:id="rId113"/>
    <p:sldId id="621" r:id="rId114"/>
    <p:sldId id="622" r:id="rId115"/>
    <p:sldId id="623" r:id="rId116"/>
    <p:sldId id="624" r:id="rId117"/>
    <p:sldId id="625" r:id="rId118"/>
    <p:sldId id="626" r:id="rId119"/>
    <p:sldId id="627" r:id="rId120"/>
    <p:sldId id="628" r:id="rId121"/>
    <p:sldId id="629" r:id="rId122"/>
    <p:sldId id="711" r:id="rId123"/>
    <p:sldId id="712" r:id="rId124"/>
    <p:sldId id="716" r:id="rId125"/>
    <p:sldId id="708" r:id="rId126"/>
    <p:sldId id="703" r:id="rId127"/>
    <p:sldId id="709" r:id="rId128"/>
    <p:sldId id="705" r:id="rId129"/>
    <p:sldId id="707" r:id="rId130"/>
    <p:sldId id="713" r:id="rId131"/>
    <p:sldId id="718" r:id="rId132"/>
    <p:sldId id="720" r:id="rId133"/>
    <p:sldId id="881" r:id="rId134"/>
    <p:sldId id="883" r:id="rId135"/>
    <p:sldId id="772" r:id="rId136"/>
    <p:sldId id="773" r:id="rId137"/>
    <p:sldId id="774" r:id="rId138"/>
    <p:sldId id="775" r:id="rId139"/>
    <p:sldId id="776" r:id="rId140"/>
    <p:sldId id="777" r:id="rId141"/>
    <p:sldId id="778" r:id="rId142"/>
    <p:sldId id="779" r:id="rId143"/>
    <p:sldId id="780" r:id="rId144"/>
    <p:sldId id="781" r:id="rId145"/>
    <p:sldId id="782" r:id="rId146"/>
    <p:sldId id="783" r:id="rId147"/>
    <p:sldId id="784" r:id="rId148"/>
    <p:sldId id="785" r:id="rId149"/>
    <p:sldId id="786" r:id="rId150"/>
    <p:sldId id="787" r:id="rId151"/>
    <p:sldId id="788" r:id="rId152"/>
    <p:sldId id="789" r:id="rId153"/>
    <p:sldId id="790" r:id="rId154"/>
    <p:sldId id="791" r:id="rId155"/>
    <p:sldId id="792" r:id="rId156"/>
    <p:sldId id="793" r:id="rId157"/>
    <p:sldId id="794" r:id="rId158"/>
    <p:sldId id="795" r:id="rId159"/>
    <p:sldId id="796" r:id="rId160"/>
    <p:sldId id="797" r:id="rId161"/>
    <p:sldId id="798" r:id="rId162"/>
    <p:sldId id="799" r:id="rId163"/>
    <p:sldId id="800" r:id="rId164"/>
    <p:sldId id="801" r:id="rId165"/>
    <p:sldId id="802" r:id="rId166"/>
    <p:sldId id="803" r:id="rId167"/>
    <p:sldId id="804" r:id="rId168"/>
    <p:sldId id="805" r:id="rId169"/>
    <p:sldId id="806" r:id="rId170"/>
    <p:sldId id="807" r:id="rId171"/>
    <p:sldId id="808" r:id="rId172"/>
    <p:sldId id="809" r:id="rId173"/>
    <p:sldId id="810" r:id="rId174"/>
    <p:sldId id="811" r:id="rId175"/>
    <p:sldId id="812" r:id="rId176"/>
    <p:sldId id="813" r:id="rId177"/>
    <p:sldId id="814" r:id="rId178"/>
    <p:sldId id="815" r:id="rId179"/>
    <p:sldId id="816" r:id="rId180"/>
    <p:sldId id="817" r:id="rId181"/>
    <p:sldId id="818" r:id="rId182"/>
    <p:sldId id="819" r:id="rId183"/>
    <p:sldId id="820" r:id="rId184"/>
    <p:sldId id="821" r:id="rId185"/>
    <p:sldId id="822" r:id="rId186"/>
    <p:sldId id="823" r:id="rId187"/>
    <p:sldId id="824" r:id="rId188"/>
    <p:sldId id="825" r:id="rId189"/>
    <p:sldId id="826" r:id="rId190"/>
    <p:sldId id="827" r:id="rId191"/>
    <p:sldId id="828" r:id="rId192"/>
    <p:sldId id="829" r:id="rId193"/>
    <p:sldId id="830" r:id="rId194"/>
    <p:sldId id="886" r:id="rId19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79" autoAdjust="0"/>
    <p:restoredTop sz="94444" autoAdjust="0"/>
  </p:normalViewPr>
  <p:slideViewPr>
    <p:cSldViewPr snapToGrid="0">
      <p:cViewPr>
        <p:scale>
          <a:sx n="100" d="100"/>
          <a:sy n="100" d="100"/>
        </p:scale>
        <p:origin x="245" y="-312"/>
      </p:cViewPr>
      <p:guideLst>
        <p:guide orient="horz" pos="2160"/>
        <p:guide pos="3840"/>
      </p:guideLst>
    </p:cSldViewPr>
  </p:slideViewPr>
  <p:outlineViewPr>
    <p:cViewPr>
      <p:scale>
        <a:sx n="33" d="100"/>
        <a:sy n="33" d="100"/>
      </p:scale>
      <p:origin x="0" y="179910"/>
    </p:cViewPr>
  </p:outlineViewPr>
  <p:notesTextViewPr>
    <p:cViewPr>
      <p:scale>
        <a:sx n="3" d="2"/>
        <a:sy n="3" d="2"/>
      </p:scale>
      <p:origin x="0" y="0"/>
    </p:cViewPr>
  </p:notesTextViewPr>
  <p:notesViewPr>
    <p:cSldViewPr snapToGrid="0">
      <p:cViewPr varScale="1">
        <p:scale>
          <a:sx n="57" d="100"/>
          <a:sy n="57" d="100"/>
        </p:scale>
        <p:origin x="2808" y="4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notesMaster" Target="notesMasters/notesMaster1.xml"/><Relationship Id="rId200"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handoutMaster" Target="handoutMasters/handoutMaster1.xml"/><Relationship Id="rId201" Type="http://schemas.openxmlformats.org/officeDocument/2006/relationships/tableStyles" Target="tableStyle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presProps" Target="pres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C6393FD-FB36-4A54-A3C5-7DB2B43803B7}" type="datetimeFigureOut">
              <a:rPr lang="en-US" smtClean="0"/>
              <a:pPr/>
              <a:t>4/22/2020</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0654947-71C2-4050-BF4E-41DAD2BBC46A}" type="slidenum">
              <a:rPr lang="en-US" smtClean="0"/>
              <a:pPr/>
              <a:t>‹#›</a:t>
            </a:fld>
            <a:endParaRPr lang="en-US"/>
          </a:p>
        </p:txBody>
      </p:sp>
    </p:spTree>
    <p:extLst>
      <p:ext uri="{BB962C8B-B14F-4D97-AF65-F5344CB8AC3E}">
        <p14:creationId xmlns:p14="http://schemas.microsoft.com/office/powerpoint/2010/main" val="3849801727"/>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5481B6A-7FEC-493B-A44F-F6575DD0941E}" type="datetimeFigureOut">
              <a:rPr lang="en-US" smtClean="0"/>
              <a:pPr/>
              <a:t>4/22/2020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83FEF9-E504-4667-9AC2-ADFA33EA4290}" type="slidenum">
              <a:rPr lang="en-US" smtClean="0"/>
              <a:pPr/>
              <a:t>‹#›</a:t>
            </a:fld>
            <a:endParaRPr lang="en-US"/>
          </a:p>
        </p:txBody>
      </p:sp>
    </p:spTree>
    <p:extLst>
      <p:ext uri="{BB962C8B-B14F-4D97-AF65-F5344CB8AC3E}">
        <p14:creationId xmlns:p14="http://schemas.microsoft.com/office/powerpoint/2010/main" val="1890887742"/>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Rectangle 2"/>
          <p:cNvSpPr>
            <a:spLocks noGrp="1" noRot="1" noChangeAspect="1" noChangeArrowheads="1" noTextEdit="1"/>
          </p:cNvSpPr>
          <p:nvPr>
            <p:ph type="sldImg"/>
          </p:nvPr>
        </p:nvSpPr>
        <p:spPr>
          <a:xfrm>
            <a:off x="685800" y="1143000"/>
            <a:ext cx="5486400" cy="3086100"/>
          </a:xfrm>
          <a:ln/>
        </p:spPr>
      </p:sp>
      <p:sp>
        <p:nvSpPr>
          <p:cNvPr id="24583" name="Rectangle 3"/>
          <p:cNvSpPr>
            <a:spLocks noGrp="1" noChangeArrowheads="1"/>
          </p:cNvSpPr>
          <p:nvPr>
            <p:ph type="body" idx="1"/>
          </p:nvPr>
        </p:nvSpPr>
        <p:spPr>
          <a:noFill/>
        </p:spPr>
        <p:txBody>
          <a:bodyPr/>
          <a:lstStyle/>
          <a:p>
            <a:pPr eaLnBrk="1" hangingPunct="1"/>
            <a:endParaRPr lang="en-US" smtClean="0">
              <a:latin typeface="Arial" panose="020B0604020202020204" pitchFamily="34" charset="0"/>
            </a:endParaRPr>
          </a:p>
        </p:txBody>
      </p:sp>
    </p:spTree>
    <p:extLst>
      <p:ext uri="{BB962C8B-B14F-4D97-AF65-F5344CB8AC3E}">
        <p14:creationId xmlns:p14="http://schemas.microsoft.com/office/powerpoint/2010/main" val="4127645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Rectangle 2"/>
          <p:cNvSpPr>
            <a:spLocks noGrp="1" noRot="1" noChangeAspect="1" noChangeArrowheads="1" noTextEdit="1"/>
          </p:cNvSpPr>
          <p:nvPr>
            <p:ph type="sldImg"/>
          </p:nvPr>
        </p:nvSpPr>
        <p:spPr>
          <a:xfrm>
            <a:off x="685800" y="1143000"/>
            <a:ext cx="5486400" cy="3086100"/>
          </a:xfrm>
          <a:ln/>
        </p:spPr>
      </p:sp>
      <p:sp>
        <p:nvSpPr>
          <p:cNvPr id="25606" name="Rectangle 3"/>
          <p:cNvSpPr>
            <a:spLocks noGrp="1" noChangeArrowheads="1"/>
          </p:cNvSpPr>
          <p:nvPr>
            <p:ph type="body" idx="1"/>
          </p:nvPr>
        </p:nvSpPr>
        <p:spPr>
          <a:noFill/>
        </p:spPr>
        <p:txBody>
          <a:bodyPr/>
          <a:lstStyle/>
          <a:p>
            <a:pPr eaLnBrk="1" hangingPunct="1"/>
            <a:r>
              <a:rPr lang="en-US" altLang="en-US" dirty="0" smtClean="0">
                <a:latin typeface="Arial" panose="020B0604020202020204" pitchFamily="34" charset="0"/>
              </a:rPr>
              <a:t>Automatic Result Export -&gt; selection of Custom Post Processing will export the results as a WNCS****.</a:t>
            </a:r>
            <a:r>
              <a:rPr lang="en-US" altLang="en-US" dirty="0" err="1" smtClean="0">
                <a:latin typeface="Arial" panose="020B0604020202020204" pitchFamily="34" charset="0"/>
              </a:rPr>
              <a:t>msmt</a:t>
            </a:r>
            <a:r>
              <a:rPr lang="en-US" altLang="en-US" dirty="0" smtClean="0">
                <a:latin typeface="Arial" panose="020B0604020202020204" pitchFamily="34" charset="0"/>
              </a:rPr>
              <a:t> file.</a:t>
            </a:r>
          </a:p>
          <a:p>
            <a:pPr eaLnBrk="1" hangingPunct="1"/>
            <a:r>
              <a:rPr lang="en-US" altLang="en-US" dirty="0" smtClean="0">
                <a:latin typeface="Arial" panose="020B0604020202020204" pitchFamily="34" charset="0"/>
              </a:rPr>
              <a:t>Location of this file is /</a:t>
            </a:r>
            <a:r>
              <a:rPr lang="en-US" altLang="en-US" dirty="0" err="1" smtClean="0">
                <a:latin typeface="Arial" panose="020B0604020202020204" pitchFamily="34" charset="0"/>
              </a:rPr>
              <a:t>var</a:t>
            </a:r>
            <a:r>
              <a:rPr lang="en-US" altLang="en-US" dirty="0" smtClean="0">
                <a:latin typeface="Arial" panose="020B0604020202020204" pitchFamily="34" charset="0"/>
              </a:rPr>
              <a:t>/opt/</a:t>
            </a:r>
            <a:r>
              <a:rPr lang="en-US" altLang="en-US" dirty="0" err="1" smtClean="0">
                <a:latin typeface="Arial" panose="020B0604020202020204" pitchFamily="34" charset="0"/>
              </a:rPr>
              <a:t>ericsson</a:t>
            </a:r>
            <a:r>
              <a:rPr lang="en-US" altLang="en-US" dirty="0" smtClean="0">
                <a:latin typeface="Arial" panose="020B0604020202020204" pitchFamily="34" charset="0"/>
              </a:rPr>
              <a:t>/</a:t>
            </a:r>
            <a:r>
              <a:rPr lang="en-US" altLang="en-US" dirty="0" err="1" smtClean="0">
                <a:latin typeface="Arial" panose="020B0604020202020204" pitchFamily="34" charset="0"/>
              </a:rPr>
              <a:t>wncs</a:t>
            </a:r>
            <a:r>
              <a:rPr lang="en-US" altLang="en-US" dirty="0" smtClean="0">
                <a:latin typeface="Arial" panose="020B0604020202020204" pitchFamily="34" charset="0"/>
              </a:rPr>
              <a:t>/data/  However this is NOT working… Better to export manually. </a:t>
            </a:r>
          </a:p>
        </p:txBody>
      </p:sp>
    </p:spTree>
    <p:extLst>
      <p:ext uri="{BB962C8B-B14F-4D97-AF65-F5344CB8AC3E}">
        <p14:creationId xmlns:p14="http://schemas.microsoft.com/office/powerpoint/2010/main" val="27328006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3" name="Rectangle 2"/>
          <p:cNvSpPr>
            <a:spLocks noGrp="1" noRot="1" noChangeAspect="1" noChangeArrowheads="1" noTextEdit="1"/>
          </p:cNvSpPr>
          <p:nvPr>
            <p:ph type="sldImg"/>
          </p:nvPr>
        </p:nvSpPr>
        <p:spPr>
          <a:xfrm>
            <a:off x="685800" y="1143000"/>
            <a:ext cx="5486400" cy="3086100"/>
          </a:xfrm>
          <a:ln/>
        </p:spPr>
      </p:sp>
      <p:sp>
        <p:nvSpPr>
          <p:cNvPr id="22534" name="Rectangle 3"/>
          <p:cNvSpPr>
            <a:spLocks noGrp="1" noChangeArrowheads="1"/>
          </p:cNvSpPr>
          <p:nvPr>
            <p:ph type="body" idx="1"/>
          </p:nvPr>
        </p:nvSpPr>
        <p:spPr>
          <a:noFill/>
        </p:spPr>
        <p:txBody>
          <a:bodyPr/>
          <a:lstStyle/>
          <a:p>
            <a:pPr eaLnBrk="1" hangingPunct="1"/>
            <a:endParaRPr lang="en-US" altLang="en-US" smtClean="0">
              <a:latin typeface="Arial" panose="020B0604020202020204" pitchFamily="34" charset="0"/>
            </a:endParaRPr>
          </a:p>
        </p:txBody>
      </p:sp>
    </p:spTree>
    <p:extLst>
      <p:ext uri="{BB962C8B-B14F-4D97-AF65-F5344CB8AC3E}">
        <p14:creationId xmlns:p14="http://schemas.microsoft.com/office/powerpoint/2010/main" val="4248776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Rot="1" noChangeAspect="1" noChangeArrowheads="1" noTextEdit="1"/>
          </p:cNvSpPr>
          <p:nvPr>
            <p:ph type="sldImg"/>
          </p:nvPr>
        </p:nvSpPr>
        <p:spPr>
          <a:xfrm>
            <a:off x="685800" y="1143000"/>
            <a:ext cx="5486400" cy="3086100"/>
          </a:xfrm>
          <a:ln/>
        </p:spPr>
      </p:sp>
      <p:sp>
        <p:nvSpPr>
          <p:cNvPr id="27651" name="Rectangle 3"/>
          <p:cNvSpPr>
            <a:spLocks noGrp="1" noChangeArrowheads="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288488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xfrm>
            <a:off x="685800" y="1143000"/>
            <a:ext cx="5486400" cy="3086100"/>
          </a:xfrm>
          <a:ln/>
        </p:spPr>
      </p:sp>
      <p:sp>
        <p:nvSpPr>
          <p:cNvPr id="28675" name="Notes Placeholder 2"/>
          <p:cNvSpPr>
            <a:spLocks noGrp="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3190350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xfrm>
            <a:off x="685800" y="1143000"/>
            <a:ext cx="5486400" cy="3086100"/>
          </a:xfrm>
          <a:ln/>
        </p:spPr>
      </p:sp>
      <p:sp>
        <p:nvSpPr>
          <p:cNvPr id="29699" name="Notes Placeholder 2"/>
          <p:cNvSpPr>
            <a:spLocks noGrp="1"/>
          </p:cNvSpPr>
          <p:nvPr>
            <p:ph type="body" idx="1"/>
          </p:nvPr>
        </p:nvSpPr>
        <p:spPr>
          <a:noFill/>
        </p:spPr>
        <p:txBody>
          <a:bodyPr/>
          <a:lstStyle/>
          <a:p>
            <a:pPr eaLnBrk="1" hangingPunct="1"/>
            <a:endParaRPr lang="en-US" altLang="en-US" smtClean="0"/>
          </a:p>
        </p:txBody>
      </p:sp>
    </p:spTree>
    <p:extLst>
      <p:ext uri="{BB962C8B-B14F-4D97-AF65-F5344CB8AC3E}">
        <p14:creationId xmlns:p14="http://schemas.microsoft.com/office/powerpoint/2010/main" val="2014370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5" name="Rectangle 2"/>
          <p:cNvSpPr>
            <a:spLocks noGrp="1" noRot="1" noChangeAspect="1" noChangeArrowheads="1" noTextEdit="1"/>
          </p:cNvSpPr>
          <p:nvPr>
            <p:ph type="sldImg"/>
          </p:nvPr>
        </p:nvSpPr>
        <p:spPr>
          <a:xfrm>
            <a:off x="685800" y="1143000"/>
            <a:ext cx="5486400" cy="3086100"/>
          </a:xfrm>
          <a:ln/>
        </p:spPr>
      </p:sp>
      <p:sp>
        <p:nvSpPr>
          <p:cNvPr id="30726" name="Rectangle 3"/>
          <p:cNvSpPr>
            <a:spLocks noGrp="1" noChangeArrowheads="1"/>
          </p:cNvSpPr>
          <p:nvPr>
            <p:ph type="body" idx="1"/>
          </p:nvPr>
        </p:nvSpPr>
        <p:spPr>
          <a:xfrm>
            <a:off x="914400" y="4343400"/>
            <a:ext cx="5029200" cy="4114800"/>
          </a:xfrm>
          <a:noFill/>
        </p:spPr>
        <p:txBody>
          <a:bodyPr/>
          <a:lstStyle/>
          <a:p>
            <a:pPr eaLnBrk="1" hangingPunct="1"/>
            <a:endParaRPr lang="en-US" altLang="en-US" smtClean="0"/>
          </a:p>
        </p:txBody>
      </p:sp>
    </p:spTree>
    <p:extLst>
      <p:ext uri="{BB962C8B-B14F-4D97-AF65-F5344CB8AC3E}">
        <p14:creationId xmlns:p14="http://schemas.microsoft.com/office/powerpoint/2010/main" val="2007331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C197B2D-5470-450F-A20B-38E493523B44}" type="datetime1">
              <a:rPr lang="en-US" smtClean="0"/>
              <a:pPr/>
              <a:t>4/22/2020</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6" name="Slide Number Placeholder 5"/>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128379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6071D9A-8AF7-4E35-A76D-504678D6A15B}" type="datetime1">
              <a:rPr lang="en-US" smtClean="0"/>
              <a:pPr/>
              <a:t>4/22/2020</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6" name="Slide Number Placeholder 5"/>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2650679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90877-EB70-4B17-9BBB-9C1D101CE319}" type="datetime1">
              <a:rPr lang="en-US" smtClean="0"/>
              <a:pPr/>
              <a:t>4/22/2020</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6" name="Slide Number Placeholder 5"/>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9562230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508003" y="304800"/>
            <a:ext cx="11468100" cy="609600"/>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406403" y="1600200"/>
            <a:ext cx="11569700" cy="4889500"/>
          </a:xfrm>
        </p:spPr>
        <p:txBody>
          <a:bodyPr/>
          <a:lstStyle/>
          <a:p>
            <a:pPr lvl="0"/>
            <a:endParaRPr lang="en-US" noProof="0" smtClean="0"/>
          </a:p>
        </p:txBody>
      </p:sp>
    </p:spTree>
    <p:extLst>
      <p:ext uri="{BB962C8B-B14F-4D97-AF65-F5344CB8AC3E}">
        <p14:creationId xmlns:p14="http://schemas.microsoft.com/office/powerpoint/2010/main" val="7173104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BB2DE113-FA39-4A2A-B52A-4EC007FB2F7A}" type="datetime1">
              <a:rPr lang="en-US" smtClean="0"/>
              <a:pPr/>
              <a:t>4/22/2020</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6" name="Slide Number Placeholder 5"/>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391677396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3B67ECF-680E-487C-8FAD-2CC675E317AB}" type="datetime1">
              <a:rPr lang="en-US" smtClean="0"/>
              <a:pPr/>
              <a:t>4/22/2020</a:t>
            </a:fld>
            <a:endParaRPr lang="en-US"/>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6" name="Slide Number Placeholder 5"/>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360162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03FA2A-4424-4D15-B087-365D64E07FEB}" type="datetime1">
              <a:rPr lang="en-US" smtClean="0"/>
              <a:pPr/>
              <a:t>4/22/2020</a:t>
            </a:fld>
            <a:endParaRPr lang="en-US"/>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sp>
        <p:nvSpPr>
          <p:cNvPr id="7" name="Slide Number Placeholder 6"/>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3496952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43D68DF-574C-4AA9-8FBC-E18355CE0C55}" type="datetime1">
              <a:rPr lang="en-US" smtClean="0"/>
              <a:pPr/>
              <a:t>4/22/2020</a:t>
            </a:fld>
            <a:endParaRPr lang="en-US"/>
          </a:p>
        </p:txBody>
      </p:sp>
      <p:sp>
        <p:nvSpPr>
          <p:cNvPr id="8" name="Footer Placeholder 7"/>
          <p:cNvSpPr>
            <a:spLocks noGrp="1"/>
          </p:cNvSpPr>
          <p:nvPr>
            <p:ph type="ftr" sz="quarter" idx="11"/>
          </p:nvPr>
        </p:nvSpPr>
        <p:spPr/>
        <p:txBody>
          <a:bodyPr/>
          <a:lstStyle/>
          <a:p>
            <a:r>
              <a:rPr lang="en-US" smtClean="0"/>
              <a:t>Mohammad Rasoul Tanhatalab (m_r_tanha@yahoo.com)    2016</a:t>
            </a:r>
            <a:endParaRPr lang="en-US"/>
          </a:p>
        </p:txBody>
      </p:sp>
      <p:sp>
        <p:nvSpPr>
          <p:cNvPr id="9" name="Slide Number Placeholder 8"/>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3365272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60CCA15-BBD6-4637-80F2-21F65CCF4B8C}" type="datetime1">
              <a:rPr lang="en-US" smtClean="0"/>
              <a:pPr/>
              <a:t>4/22/2020</a:t>
            </a:fld>
            <a:endParaRPr lang="en-US"/>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5" name="Slide Number Placeholder 4"/>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0848852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F4C8E04-7653-40A8-87F5-94937FBF3BBB}" type="datetime1">
              <a:rPr lang="en-US" smtClean="0"/>
              <a:pPr/>
              <a:t>4/22/2020</a:t>
            </a:fld>
            <a:endParaRPr lang="en-US"/>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4" name="Slide Number Placeholder 3"/>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8762510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986B7A1-A137-4AED-9E4F-F617B7A22D3B}" type="datetime1">
              <a:rPr lang="en-US" smtClean="0"/>
              <a:pPr/>
              <a:t>4/22/2020</a:t>
            </a:fld>
            <a:endParaRPr lang="en-US"/>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sp>
        <p:nvSpPr>
          <p:cNvPr id="7" name="Slide Number Placeholder 6"/>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1414178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CEEDABF-2576-4310-9A51-06F90B66B89A}" type="datetime1">
              <a:rPr lang="en-US" smtClean="0"/>
              <a:pPr/>
              <a:t>4/22/2020</a:t>
            </a:fld>
            <a:endParaRPr lang="en-US"/>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sp>
        <p:nvSpPr>
          <p:cNvPr id="7" name="Slide Number Placeholder 6"/>
          <p:cNvSpPr>
            <a:spLocks noGrp="1"/>
          </p:cNvSpPr>
          <p:nvPr>
            <p:ph type="sldNum" sz="quarter" idx="12"/>
          </p:nvPr>
        </p:nvSpPr>
        <p:spPr/>
        <p:txBody>
          <a:bodyPr/>
          <a:lstStyle/>
          <a:p>
            <a:fld id="{C2C78023-AB01-4871-8C3F-2C9D637932DE}" type="slidenum">
              <a:rPr lang="en-US" smtClean="0"/>
              <a:pPr/>
              <a:t>‹#›</a:t>
            </a:fld>
            <a:endParaRPr lang="en-US"/>
          </a:p>
        </p:txBody>
      </p:sp>
    </p:spTree>
    <p:extLst>
      <p:ext uri="{BB962C8B-B14F-4D97-AF65-F5344CB8AC3E}">
        <p14:creationId xmlns:p14="http://schemas.microsoft.com/office/powerpoint/2010/main" val="20065910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F6148C-72B9-4865-BD69-37C9661953F4}" type="datetime1">
              <a:rPr lang="en-US" smtClean="0"/>
              <a:pPr/>
              <a:t>4/22/2020</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Mohammad Rasoul Tanhatalab (m_r_tanha@yahoo.com)    2016</a:t>
            </a: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C78023-AB01-4871-8C3F-2C9D637932DE}" type="slidenum">
              <a:rPr lang="en-US" smtClean="0"/>
              <a:pPr/>
              <a:t>‹#›</a:t>
            </a:fld>
            <a:endParaRPr lang="en-US"/>
          </a:p>
        </p:txBody>
      </p:sp>
    </p:spTree>
    <p:extLst>
      <p:ext uri="{BB962C8B-B14F-4D97-AF65-F5344CB8AC3E}">
        <p14:creationId xmlns:p14="http://schemas.microsoft.com/office/powerpoint/2010/main" val="2909367037"/>
      </p:ext>
    </p:extLst>
  </p:cSld>
  <p:clrMap bg1="lt1" tx1="dk1" bg2="lt2" tx2="dk2" accent1="accent1" accent2="accent2" accent3="accent3" accent4="accent4" accent5="accent5" accent6="accent6" hlink="hlink" folHlink="folHlink"/>
  <p:sldLayoutIdLst>
    <p:sldLayoutId id="2147484358" r:id="rId1"/>
    <p:sldLayoutId id="2147484359" r:id="rId2"/>
    <p:sldLayoutId id="2147484360" r:id="rId3"/>
    <p:sldLayoutId id="2147484361" r:id="rId4"/>
    <p:sldLayoutId id="2147484362" r:id="rId5"/>
    <p:sldLayoutId id="2147484363" r:id="rId6"/>
    <p:sldLayoutId id="2147484364" r:id="rId7"/>
    <p:sldLayoutId id="2147484365" r:id="rId8"/>
    <p:sldLayoutId id="2147484366" r:id="rId9"/>
    <p:sldLayoutId id="2147484367" r:id="rId10"/>
    <p:sldLayoutId id="2147484368" r:id="rId11"/>
    <p:sldLayoutId id="2147484370" r:id="rId12"/>
  </p:sldLayoutIdLst>
  <p:hf sldNum="0" hd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hyperlink" Target="MOM.docx" TargetMode="External"/><Relationship Id="rId3" Type="http://schemas.openxmlformats.org/officeDocument/2006/relationships/hyperlink" Target="PR%20IUB.docx" TargetMode="External"/><Relationship Id="rId7" Type="http://schemas.openxmlformats.org/officeDocument/2006/relationships/hyperlink" Target="PMOM.docx" TargetMode="External"/><Relationship Id="rId12" Type="http://schemas.openxmlformats.org/officeDocument/2006/relationships/hyperlink" Target="lgu.docx" TargetMode="External"/><Relationship Id="rId2" Type="http://schemas.openxmlformats.org/officeDocument/2006/relationships/hyperlink" Target="Get%20UTRANCELL.docx" TargetMode="External"/><Relationship Id="rId1" Type="http://schemas.openxmlformats.org/officeDocument/2006/relationships/slideLayout" Target="../slideLayouts/slideLayout2.xml"/><Relationship Id="rId6" Type="http://schemas.openxmlformats.org/officeDocument/2006/relationships/hyperlink" Target="LST%20Sector.docx" TargetMode="External"/><Relationship Id="rId11" Type="http://schemas.openxmlformats.org/officeDocument/2006/relationships/hyperlink" Target="kget%20all%20parameters.docx" TargetMode="External"/><Relationship Id="rId5" Type="http://schemas.openxmlformats.org/officeDocument/2006/relationships/hyperlink" Target="Get%20Iub.docx" TargetMode="External"/><Relationship Id="rId10" Type="http://schemas.openxmlformats.org/officeDocument/2006/relationships/hyperlink" Target="Electrical%20tilt.docx" TargetMode="External"/><Relationship Id="rId4" Type="http://schemas.openxmlformats.org/officeDocument/2006/relationships/hyperlink" Target="LST%20CELL.docx" TargetMode="External"/><Relationship Id="rId9" Type="http://schemas.openxmlformats.org/officeDocument/2006/relationships/hyperlink" Target="MOMD.docx" TargetMode="Externa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0.gi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79.jpeg"/><Relationship Id="rId5" Type="http://schemas.openxmlformats.org/officeDocument/2006/relationships/image" Target="../media/image177.emf"/><Relationship Id="rId4" Type="http://schemas.openxmlformats.org/officeDocument/2006/relationships/oleObject" Target="../embeddings/oleObject1.bin"/></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8.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91.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94.wmf"/><Relationship Id="rId4" Type="http://schemas.openxmlformats.org/officeDocument/2006/relationships/oleObject" Target="../embeddings/oleObject2.bin"/></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60.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9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7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7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0.xml.rels><?xml version="1.0" encoding="UTF-8" standalone="yes"?>
<Relationships xmlns="http://schemas.openxmlformats.org/package/2006/relationships"><Relationship Id="rId3" Type="http://schemas.openxmlformats.org/officeDocument/2006/relationships/image" Target="../media/image229.wmf"/><Relationship Id="rId2" Type="http://schemas.openxmlformats.org/officeDocument/2006/relationships/image" Target="../media/image228.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8.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4.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8.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 Id="rId4" Type="http://schemas.openxmlformats.org/officeDocument/2006/relationships/image" Target="../media/image63.png"/></Relationships>
</file>

<file path=ppt/slides/_rels/slide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8.xml"/><Relationship Id="rId5" Type="http://schemas.openxmlformats.org/officeDocument/2006/relationships/image" Target="../media/image70.png"/><Relationship Id="rId4" Type="http://schemas.openxmlformats.org/officeDocument/2006/relationships/image" Target="../media/image69.png"/></Relationships>
</file>

<file path=ppt/slides/_rels/slide4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4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 Id="rId4" Type="http://schemas.openxmlformats.org/officeDocument/2006/relationships/image" Target="../media/image81.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8.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6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3670.png"/></Relationships>
</file>

<file path=ppt/slides/_rels/slide6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8.xml"/><Relationship Id="rId5" Type="http://schemas.openxmlformats.org/officeDocument/2006/relationships/image" Target="../media/image127.png"/><Relationship Id="rId4" Type="http://schemas.openxmlformats.org/officeDocument/2006/relationships/image" Target="../media/image126.png"/></Relationships>
</file>

<file path=ppt/slides/_rels/slide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hyperlink" Target="UT7022X%20alarm%20H.docx" TargetMode="External"/><Relationship Id="rId4" Type="http://schemas.openxmlformats.org/officeDocument/2006/relationships/image" Target="../media/image134.png"/></Relationships>
</file>

<file path=ppt/slides/_rels/slide7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960.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3990.png"/></Relationships>
</file>

<file path=ppt/slides/_rels/slide7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 Id="rId4" Type="http://schemas.openxmlformats.org/officeDocument/2006/relationships/image" Target="../media/image142.png"/></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hyperlink" Target="NBAP%20discard.docx" TargetMode="Externa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2.xml"/><Relationship Id="rId5" Type="http://schemas.openxmlformats.org/officeDocument/2006/relationships/image" Target="../media/image155.png"/><Relationship Id="rId4" Type="http://schemas.openxmlformats.org/officeDocument/2006/relationships/image" Target="../media/image154.png"/></Relationships>
</file>

<file path=ppt/slides/_rels/slide8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15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Ericsson 3G </a:t>
            </a:r>
            <a:r>
              <a:rPr lang="en-US" dirty="0" smtClean="0"/>
              <a:t>Optimization Part 2</a:t>
            </a:r>
            <a:endParaRPr lang="en-US" dirty="0"/>
          </a:p>
        </p:txBody>
      </p:sp>
      <p:sp>
        <p:nvSpPr>
          <p:cNvPr id="3" name="Subtitle 2"/>
          <p:cNvSpPr>
            <a:spLocks noGrp="1"/>
          </p:cNvSpPr>
          <p:nvPr>
            <p:ph type="subTitle" idx="1"/>
          </p:nvPr>
        </p:nvSpPr>
        <p:spPr/>
        <p:txBody>
          <a:bodyPr/>
          <a:lstStyle/>
          <a:p>
            <a:r>
              <a:rPr lang="en-US" dirty="0" smtClean="0"/>
              <a:t>Mohammad </a:t>
            </a:r>
            <a:r>
              <a:rPr lang="en-US" dirty="0" err="1" smtClean="0"/>
              <a:t>Rasoul</a:t>
            </a:r>
            <a:r>
              <a:rPr lang="en-US" dirty="0" smtClean="0"/>
              <a:t> </a:t>
            </a:r>
            <a:r>
              <a:rPr lang="en-US" dirty="0" err="1" smtClean="0"/>
              <a:t>Tanhatalab</a:t>
            </a:r>
            <a:endParaRPr lang="en-US" dirty="0" smtClean="0"/>
          </a:p>
          <a:p>
            <a:r>
              <a:rPr lang="en-US" dirty="0" smtClean="0"/>
              <a:t>2016</a:t>
            </a:r>
            <a:endParaRPr lang="en-US" dirty="0"/>
          </a:p>
        </p:txBody>
      </p:sp>
    </p:spTree>
    <p:extLst>
      <p:ext uri="{BB962C8B-B14F-4D97-AF65-F5344CB8AC3E}">
        <p14:creationId xmlns:p14="http://schemas.microsoft.com/office/powerpoint/2010/main" val="20292610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16700"/>
          </a:xfrm>
        </p:spPr>
        <p:txBody>
          <a:bodyPr>
            <a:normAutofit fontScale="90000"/>
          </a:bodyPr>
          <a:lstStyle/>
          <a:p>
            <a:pPr algn="ctr"/>
            <a:r>
              <a:rPr lang="en-US" b="1" dirty="0">
                <a:solidFill>
                  <a:srgbClr val="FF0000"/>
                </a:solidFill>
              </a:rPr>
              <a:t>NTP Server Reachability </a:t>
            </a:r>
            <a:r>
              <a:rPr lang="en-US" b="1" dirty="0" smtClean="0">
                <a:solidFill>
                  <a:srgbClr val="FF0000"/>
                </a:solidFill>
              </a:rPr>
              <a:t>Fault Alarm (2)</a:t>
            </a:r>
            <a:endParaRPr lang="en-US" b="1" dirty="0">
              <a:solidFill>
                <a:srgbClr val="FF0000"/>
              </a:solidFill>
            </a:endParaRPr>
          </a:p>
        </p:txBody>
      </p:sp>
      <p:pic>
        <p:nvPicPr>
          <p:cNvPr id="1026" name="Picture 2" descr="C:\Users\MOHAMM~1.T\AppData\Local\Temp\SNAGHTML24d283.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65939" y="1081830"/>
            <a:ext cx="6987863" cy="2795145"/>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8" name="Picture 4" descr="C:\Users\MOHAMM~1.T\AppData\Local\Temp\SNAGHTML25221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701" y="4121243"/>
            <a:ext cx="6410227" cy="2092853"/>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128788" y="1165756"/>
            <a:ext cx="4105981" cy="3416320"/>
          </a:xfrm>
          <a:prstGeom prst="rect">
            <a:avLst/>
          </a:prstGeom>
        </p:spPr>
        <p:txBody>
          <a:bodyPr wrap="square">
            <a:spAutoFit/>
          </a:bodyPr>
          <a:lstStyle/>
          <a:p>
            <a:r>
              <a:rPr lang="en-US" dirty="0">
                <a:latin typeface="Helvetica" panose="020B0604020202020204" pitchFamily="34" charset="0"/>
              </a:rPr>
              <a:t>The alarm is issued when a </a:t>
            </a:r>
            <a:r>
              <a:rPr lang="en-US" dirty="0">
                <a:solidFill>
                  <a:srgbClr val="00B050"/>
                </a:solidFill>
                <a:latin typeface="Helvetica" panose="020B0604020202020204" pitchFamily="34" charset="0"/>
              </a:rPr>
              <a:t>Network Time Protocol (NTP)</a:t>
            </a:r>
            <a:r>
              <a:rPr lang="en-US" dirty="0">
                <a:latin typeface="Helvetica" panose="020B0604020202020204" pitchFamily="34" charset="0"/>
              </a:rPr>
              <a:t> client detects a ‘‘</a:t>
            </a:r>
            <a:r>
              <a:rPr lang="en-US" dirty="0" smtClean="0">
                <a:latin typeface="Helvetica" panose="020B0604020202020204" pitchFamily="34" charset="0"/>
              </a:rPr>
              <a:t>not reachability</a:t>
            </a:r>
            <a:r>
              <a:rPr lang="en-US" dirty="0">
                <a:latin typeface="Helvetica" panose="020B0604020202020204" pitchFamily="34" charset="0"/>
              </a:rPr>
              <a:t>’’ condition toward an NTP Server, which has been configured as </a:t>
            </a:r>
            <a:r>
              <a:rPr lang="en-US" dirty="0" smtClean="0">
                <a:latin typeface="Helvetica" panose="020B0604020202020204" pitchFamily="34" charset="0"/>
              </a:rPr>
              <a:t>an IP </a:t>
            </a:r>
            <a:r>
              <a:rPr lang="en-US" dirty="0">
                <a:latin typeface="Helvetica" panose="020B0604020202020204" pitchFamily="34" charset="0"/>
              </a:rPr>
              <a:t>synchronization reference</a:t>
            </a:r>
            <a:r>
              <a:rPr lang="en-US" dirty="0" smtClean="0">
                <a:latin typeface="Helvetica" panose="020B0604020202020204" pitchFamily="34" charset="0"/>
              </a:rPr>
              <a:t>.</a:t>
            </a:r>
          </a:p>
          <a:p>
            <a:endParaRPr lang="en-US" dirty="0" smtClean="0">
              <a:latin typeface="Helvetica" panose="020B0604020202020204" pitchFamily="34" charset="0"/>
            </a:endParaRPr>
          </a:p>
          <a:p>
            <a:r>
              <a:rPr lang="en-US" b="1" dirty="0" smtClean="0">
                <a:solidFill>
                  <a:srgbClr val="FF0000"/>
                </a:solidFill>
              </a:rPr>
              <a:t>Impact:</a:t>
            </a:r>
          </a:p>
          <a:p>
            <a:r>
              <a:rPr lang="en-US" dirty="0" smtClean="0"/>
              <a:t>No </a:t>
            </a:r>
            <a:r>
              <a:rPr lang="en-US" dirty="0"/>
              <a:t>impact </a:t>
            </a:r>
            <a:r>
              <a:rPr lang="en-US" dirty="0" smtClean="0"/>
              <a:t>on traffic</a:t>
            </a:r>
            <a:r>
              <a:rPr lang="en-US" dirty="0"/>
              <a:t>, if there is </a:t>
            </a:r>
            <a:r>
              <a:rPr lang="en-US" dirty="0" smtClean="0"/>
              <a:t>a working standby synchronization</a:t>
            </a:r>
            <a:endParaRPr lang="en-US" dirty="0"/>
          </a:p>
          <a:p>
            <a:r>
              <a:rPr lang="en-US" dirty="0"/>
              <a:t>reference</a:t>
            </a:r>
            <a:r>
              <a:rPr lang="en-US" dirty="0" smtClean="0"/>
              <a:t>. Otherwise, the Traffic disturbances.</a:t>
            </a:r>
            <a:endParaRPr lang="en-US" dirty="0"/>
          </a:p>
        </p:txBody>
      </p:sp>
      <p:pic>
        <p:nvPicPr>
          <p:cNvPr id="5" name="Picture 4" descr="C:\Users\MOHAMM~1.T\AppData\Local\Temp\SNAGHTML5c3b88b.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788" y="4804253"/>
            <a:ext cx="4945488" cy="1459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4798246"/>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Availability</a:t>
            </a:r>
            <a:endParaRPr lang="en-US" dirty="0"/>
          </a:p>
        </p:txBody>
      </p:sp>
      <p:sp>
        <p:nvSpPr>
          <p:cNvPr id="3" name="Content Placeholder 2"/>
          <p:cNvSpPr>
            <a:spLocks noGrp="1"/>
          </p:cNvSpPr>
          <p:nvPr>
            <p:ph idx="1"/>
          </p:nvPr>
        </p:nvSpPr>
        <p:spPr/>
        <p:txBody>
          <a:bodyPr/>
          <a:lstStyle/>
          <a:p>
            <a:r>
              <a:rPr lang="en-US" dirty="0" smtClean="0"/>
              <a:t>RRU</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Sectors are </a:t>
            </a:r>
            <a:r>
              <a:rPr lang="en-US" b="1" smtClean="0">
                <a:solidFill>
                  <a:srgbClr val="FF0000"/>
                </a:solidFill>
              </a:rPr>
              <a:t>not propagating</a:t>
            </a:r>
            <a:endParaRPr lang="en-US" b="1" dirty="0">
              <a:solidFill>
                <a:srgbClr val="FF0000"/>
              </a:solidFill>
            </a:endParaRPr>
          </a:p>
        </p:txBody>
      </p:sp>
      <p:pic>
        <p:nvPicPr>
          <p:cNvPr id="90113" name="Picture 1"/>
          <p:cNvPicPr>
            <a:picLocks noGrp="1" noChangeAspect="1" noChangeArrowheads="1"/>
          </p:cNvPicPr>
          <p:nvPr>
            <p:ph idx="1"/>
          </p:nvPr>
        </p:nvPicPr>
        <p:blipFill>
          <a:blip r:embed="rId2"/>
          <a:stretch>
            <a:fillRect/>
          </a:stretch>
        </p:blipFill>
        <p:spPr bwMode="auto">
          <a:xfrm>
            <a:off x="2176952" y="3134610"/>
            <a:ext cx="7838096" cy="1457143"/>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6" name="Rectangle 5"/>
          <p:cNvSpPr/>
          <p:nvPr/>
        </p:nvSpPr>
        <p:spPr>
          <a:xfrm>
            <a:off x="512619" y="2066883"/>
            <a:ext cx="10695708" cy="923330"/>
          </a:xfrm>
          <a:prstGeom prst="rect">
            <a:avLst/>
          </a:prstGeom>
        </p:spPr>
        <p:txBody>
          <a:bodyPr wrap="square">
            <a:spAutoFit/>
          </a:bodyPr>
          <a:lstStyle/>
          <a:p>
            <a:r>
              <a:rPr lang="en-US" dirty="0" smtClean="0"/>
              <a:t>Sometimes the RRUs/RUs get freeze due to some internal processor failure or high temperature which is not always be visible via alarms. And it stops setting up new RRC connection. If you see when the RU stopped propagation it also stopped setting up new RRC connection. And finally the </a:t>
            </a:r>
            <a:r>
              <a:rPr lang="en-US" dirty="0" err="1" smtClean="0"/>
              <a:t>NodeB</a:t>
            </a:r>
            <a:r>
              <a:rPr lang="en-US" dirty="0" smtClean="0"/>
              <a:t> was restarted </a:t>
            </a:r>
            <a:endParaRPr lang="en-US" dirty="0"/>
          </a:p>
        </p:txBody>
      </p: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solidFill>
                  <a:srgbClr val="FF0000"/>
                </a:solidFill>
              </a:rPr>
              <a:t>Give </a:t>
            </a:r>
            <a:r>
              <a:rPr lang="en-US" dirty="0" smtClean="0">
                <a:solidFill>
                  <a:srgbClr val="FF0000"/>
                </a:solidFill>
              </a:rPr>
              <a:t>priority to neighbors based on GSM attempt</a:t>
            </a:r>
            <a:endParaRPr lang="en-US" dirty="0">
              <a:solidFill>
                <a:srgbClr val="FF0000"/>
              </a:solidFill>
            </a:endParaRPr>
          </a:p>
        </p:txBody>
      </p:sp>
      <p:sp>
        <p:nvSpPr>
          <p:cNvPr id="6" name="Content Placeholder 5"/>
          <p:cNvSpPr>
            <a:spLocks noGrp="1"/>
          </p:cNvSpPr>
          <p:nvPr>
            <p:ph idx="1"/>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429058" name="Picture 2" descr="C:\Users\MOHAMM~1.T\AppData\Local\Temp\SNAGHTML433d554.PNG"/>
          <p:cNvPicPr>
            <a:picLocks noChangeAspect="1" noChangeArrowheads="1"/>
          </p:cNvPicPr>
          <p:nvPr/>
        </p:nvPicPr>
        <p:blipFill>
          <a:blip r:embed="rId2"/>
          <a:srcRect/>
          <a:stretch>
            <a:fillRect/>
          </a:stretch>
        </p:blipFill>
        <p:spPr bwMode="auto">
          <a:xfrm>
            <a:off x="229318" y="1610493"/>
            <a:ext cx="12163425" cy="4638676"/>
          </a:xfrm>
          <a:prstGeom prst="rect">
            <a:avLst/>
          </a:prstGeom>
          <a:noFill/>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pPr algn="ctr"/>
            <a:r>
              <a:rPr lang="en-US" sz="6000" b="1" dirty="0">
                <a:solidFill>
                  <a:srgbClr val="FF0000"/>
                </a:solidFill>
              </a:rPr>
              <a:t>Important parameter &amp; counters details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526048384"/>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9"/>
            <a:ext cx="10515600" cy="729579"/>
          </a:xfrm>
        </p:spPr>
        <p:txBody>
          <a:bodyPr>
            <a:normAutofit fontScale="90000"/>
          </a:bodyPr>
          <a:lstStyle/>
          <a:p>
            <a:pPr algn="ctr"/>
            <a:r>
              <a:rPr lang="en-US" b="1" dirty="0" smtClean="0">
                <a:solidFill>
                  <a:srgbClr val="FF0000"/>
                </a:solidFill>
              </a:rPr>
              <a:t>Useful commands</a:t>
            </a:r>
            <a:endParaRPr lang="en-US" b="1" dirty="0">
              <a:solidFill>
                <a:srgbClr val="FF0000"/>
              </a:solidFill>
            </a:endParaRPr>
          </a:p>
        </p:txBody>
      </p:sp>
      <p:sp>
        <p:nvSpPr>
          <p:cNvPr id="3" name="Content Placeholder 2"/>
          <p:cNvSpPr>
            <a:spLocks noGrp="1"/>
          </p:cNvSpPr>
          <p:nvPr>
            <p:ph idx="1"/>
          </p:nvPr>
        </p:nvSpPr>
        <p:spPr/>
        <p:txBody>
          <a:bodyPr>
            <a:normAutofit fontScale="62500" lnSpcReduction="20000"/>
          </a:bodyPr>
          <a:lstStyle/>
          <a:p>
            <a:r>
              <a:rPr lang="en-US" dirty="0" smtClean="0">
                <a:hlinkClick r:id="rId2" action="ppaction://hlinkfile"/>
              </a:rPr>
              <a:t>Get UTRANCELL.docx</a:t>
            </a:r>
            <a:endParaRPr lang="en-US" dirty="0" smtClean="0"/>
          </a:p>
          <a:p>
            <a:pPr lvl="1"/>
            <a:r>
              <a:rPr lang="en-US" sz="1600" dirty="0" smtClean="0">
                <a:solidFill>
                  <a:srgbClr val="FF0000"/>
                </a:solidFill>
              </a:rPr>
              <a:t>We can change the parameters with [SET UTRANCELL= {parameter} {value}</a:t>
            </a:r>
          </a:p>
          <a:p>
            <a:r>
              <a:rPr lang="en-US" dirty="0" smtClean="0">
                <a:hlinkClick r:id="rId3" action="ppaction://hlinkfile"/>
              </a:rPr>
              <a:t>PR IUB.docx</a:t>
            </a:r>
            <a:endParaRPr lang="en-US" dirty="0" smtClean="0"/>
          </a:p>
          <a:p>
            <a:r>
              <a:rPr lang="en-US" dirty="0" smtClean="0">
                <a:hlinkClick r:id="rId4" action="ppaction://hlinkfile"/>
              </a:rPr>
              <a:t>LST CELL.docx</a:t>
            </a:r>
            <a:endParaRPr lang="en-US" dirty="0" smtClean="0"/>
          </a:p>
          <a:p>
            <a:r>
              <a:rPr lang="en-US" dirty="0" smtClean="0">
                <a:hlinkClick r:id="rId5" action="ppaction://hlinkfile"/>
              </a:rPr>
              <a:t>Get Iub.docx</a:t>
            </a:r>
            <a:endParaRPr lang="en-US" dirty="0" smtClean="0"/>
          </a:p>
          <a:p>
            <a:r>
              <a:rPr lang="en-US" dirty="0" smtClean="0">
                <a:hlinkClick r:id="rId6" action="ppaction://hlinkfile"/>
              </a:rPr>
              <a:t>LST Sector.docx</a:t>
            </a:r>
            <a:endParaRPr lang="en-US" dirty="0" smtClean="0"/>
          </a:p>
          <a:p>
            <a:r>
              <a:rPr lang="en-US" dirty="0" smtClean="0"/>
              <a:t>See counter’s definition: </a:t>
            </a:r>
            <a:r>
              <a:rPr lang="en-US" dirty="0" smtClean="0">
                <a:hlinkClick r:id="rId7" action="ppaction://hlinkfile"/>
              </a:rPr>
              <a:t>PMOM.docx</a:t>
            </a:r>
            <a:endParaRPr lang="en-US" dirty="0" smtClean="0"/>
          </a:p>
          <a:p>
            <a:r>
              <a:rPr lang="en-US" dirty="0" smtClean="0"/>
              <a:t>See Parameter’s definition: </a:t>
            </a:r>
            <a:r>
              <a:rPr lang="en-US" dirty="0" smtClean="0">
                <a:hlinkClick r:id="rId8" action="ppaction://hlinkfile"/>
              </a:rPr>
              <a:t>MOM.docx</a:t>
            </a:r>
            <a:endParaRPr lang="en-US" dirty="0"/>
          </a:p>
          <a:p>
            <a:r>
              <a:rPr lang="en-US" dirty="0" smtClean="0"/>
              <a:t>It will print all the counter available in the RNC (PGET)</a:t>
            </a:r>
          </a:p>
          <a:p>
            <a:r>
              <a:rPr lang="en-US" dirty="0" smtClean="0"/>
              <a:t>Print all parameters (</a:t>
            </a:r>
            <a:r>
              <a:rPr lang="en-US" dirty="0" smtClean="0">
                <a:hlinkClick r:id="rId9" action="ppaction://hlinkfile"/>
              </a:rPr>
              <a:t>MOMD .. </a:t>
            </a:r>
            <a:r>
              <a:rPr lang="en-US" dirty="0" smtClean="0"/>
              <a:t>)</a:t>
            </a:r>
          </a:p>
          <a:p>
            <a:r>
              <a:rPr lang="en-US" dirty="0" smtClean="0"/>
              <a:t>Print Electrical Tilt (</a:t>
            </a:r>
            <a:r>
              <a:rPr lang="en-US" dirty="0" smtClean="0">
                <a:hlinkClick r:id="rId10" action="ppaction://hlinkfile"/>
              </a:rPr>
              <a:t>Get . </a:t>
            </a:r>
            <a:r>
              <a:rPr lang="en-US" dirty="0" err="1" smtClean="0">
                <a:hlinkClick r:id="rId10" action="ppaction://hlinkfile"/>
              </a:rPr>
              <a:t>Electricalant</a:t>
            </a:r>
            <a:r>
              <a:rPr lang="en-US" dirty="0" smtClean="0"/>
              <a:t>) Tilt and state</a:t>
            </a:r>
          </a:p>
          <a:p>
            <a:r>
              <a:rPr lang="en-US" dirty="0" smtClean="0"/>
              <a:t>To see all parameters value </a:t>
            </a:r>
            <a:r>
              <a:rPr lang="en-US" dirty="0" smtClean="0">
                <a:hlinkClick r:id="rId11" action="ppaction://hlinkfile"/>
              </a:rPr>
              <a:t>(KGET)</a:t>
            </a:r>
            <a:endParaRPr lang="en-US" dirty="0" smtClean="0"/>
          </a:p>
          <a:p>
            <a:r>
              <a:rPr lang="en-US" dirty="0" smtClean="0"/>
              <a:t>To see log of all changes in RBS (</a:t>
            </a:r>
            <a:r>
              <a:rPr lang="en-US" dirty="0" err="1" smtClean="0">
                <a:hlinkClick r:id="rId12" action="ppaction://hlinkfile"/>
              </a:rPr>
              <a:t>lgu</a:t>
            </a:r>
            <a:r>
              <a:rPr lang="en-US" dirty="0" smtClean="0"/>
              <a:t>)</a:t>
            </a:r>
          </a:p>
          <a:p>
            <a:r>
              <a:rPr lang="en-US" dirty="0" smtClean="0"/>
              <a:t>To see the carrier frequencies : </a:t>
            </a:r>
            <a:r>
              <a:rPr lang="en-US" b="1" dirty="0" smtClean="0">
                <a:solidFill>
                  <a:schemeClr val="accent1">
                    <a:lumMod val="75000"/>
                  </a:schemeClr>
                </a:solidFill>
              </a:rPr>
              <a:t>GET RBS ARFCN</a:t>
            </a:r>
          </a:p>
          <a:p>
            <a:r>
              <a:rPr lang="en-US" b="1" dirty="0" smtClean="0">
                <a:solidFill>
                  <a:schemeClr val="accent1">
                    <a:lumMod val="75000"/>
                  </a:schemeClr>
                </a:solidFill>
              </a:rPr>
              <a:t>To </a:t>
            </a:r>
            <a:r>
              <a:rPr lang="en-US" b="1" dirty="0">
                <a:solidFill>
                  <a:schemeClr val="accent1">
                    <a:lumMod val="75000"/>
                  </a:schemeClr>
                </a:solidFill>
              </a:rPr>
              <a:t>see </a:t>
            </a:r>
            <a:r>
              <a:rPr lang="en-US" b="1" dirty="0" smtClean="0">
                <a:solidFill>
                  <a:schemeClr val="accent1">
                    <a:lumMod val="75000"/>
                  </a:schemeClr>
                </a:solidFill>
              </a:rPr>
              <a:t>Location Area (get </a:t>
            </a:r>
            <a:r>
              <a:rPr lang="en-US" b="1" dirty="0" err="1">
                <a:solidFill>
                  <a:schemeClr val="accent1">
                    <a:lumMod val="75000"/>
                  </a:schemeClr>
                </a:solidFill>
              </a:rPr>
              <a:t>UtranCell</a:t>
            </a:r>
            <a:r>
              <a:rPr lang="en-US" b="1" dirty="0">
                <a:solidFill>
                  <a:schemeClr val="accent1">
                    <a:lumMod val="75000"/>
                  </a:schemeClr>
                </a:solidFill>
              </a:rPr>
              <a:t>=UE2162XC0 </a:t>
            </a:r>
            <a:r>
              <a:rPr lang="en-US" b="1" dirty="0" err="1" smtClean="0">
                <a:solidFill>
                  <a:schemeClr val="accent1">
                    <a:lumMod val="75000"/>
                  </a:schemeClr>
                </a:solidFill>
              </a:rPr>
              <a:t>serviceAreaRef</a:t>
            </a:r>
            <a:r>
              <a:rPr lang="en-US" b="1" smtClean="0">
                <a:solidFill>
                  <a:schemeClr val="accent1">
                    <a:lumMod val="75000"/>
                  </a:schemeClr>
                </a:solidFill>
              </a:rPr>
              <a:t>)</a:t>
            </a:r>
            <a:endParaRPr lang="en-US" b="1" dirty="0" smtClean="0">
              <a:solidFill>
                <a:schemeClr val="accent1">
                  <a:lumMod val="75000"/>
                </a:schemeClr>
              </a:solidFill>
            </a:endParaRPr>
          </a:p>
          <a:p>
            <a:endParaRPr lang="en-US" dirty="0" smtClean="0"/>
          </a:p>
          <a:p>
            <a:endParaRPr lang="en-US"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3807419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p:nvPr>
        </p:nvSpPr>
        <p:spPr>
          <a:xfrm>
            <a:off x="1532588" y="77793"/>
            <a:ext cx="8211491" cy="974725"/>
          </a:xfrm>
        </p:spPr>
        <p:txBody>
          <a:bodyPr>
            <a:normAutofit fontScale="90000"/>
          </a:bodyPr>
          <a:lstStyle/>
          <a:p>
            <a:pPr algn="ctr" eaLnBrk="1" hangingPunct="1"/>
            <a:r>
              <a:rPr lang="en-US" dirty="0" smtClean="0">
                <a:solidFill>
                  <a:srgbClr val="FF0000"/>
                </a:solidFill>
              </a:rPr>
              <a:t/>
            </a:r>
            <a:br>
              <a:rPr lang="en-US" dirty="0" smtClean="0">
                <a:solidFill>
                  <a:srgbClr val="FF0000"/>
                </a:solidFill>
              </a:rPr>
            </a:br>
            <a:r>
              <a:rPr lang="en-US" dirty="0" smtClean="0">
                <a:solidFill>
                  <a:srgbClr val="FF0000"/>
                </a:solidFill>
              </a:rPr>
              <a:t> </a:t>
            </a:r>
            <a:r>
              <a:rPr lang="en-US" b="1" dirty="0" smtClean="0">
                <a:solidFill>
                  <a:srgbClr val="FF0000"/>
                </a:solidFill>
              </a:rPr>
              <a:t>system configuration</a:t>
            </a:r>
            <a:endParaRPr lang="en-US" dirty="0" smtClean="0">
              <a:solidFill>
                <a:srgbClr val="FF0000"/>
              </a:solidFill>
            </a:endParaRPr>
          </a:p>
        </p:txBody>
      </p:sp>
      <p:sp>
        <p:nvSpPr>
          <p:cNvPr id="4099" name="Rectangle 34"/>
          <p:cNvSpPr>
            <a:spLocks noGrp="1" noChangeArrowheads="1"/>
          </p:cNvSpPr>
          <p:nvPr>
            <p:ph idx="1"/>
          </p:nvPr>
        </p:nvSpPr>
        <p:spPr>
          <a:xfrm>
            <a:off x="334851" y="1825625"/>
            <a:ext cx="11565228" cy="4351338"/>
          </a:xfrm>
          <a:noFill/>
        </p:spPr>
        <p:txBody>
          <a:bodyPr/>
          <a:lstStyle/>
          <a:p>
            <a:pPr eaLnBrk="1" hangingPunct="1"/>
            <a:endParaRPr lang="en-US" dirty="0" smtClean="0"/>
          </a:p>
          <a:p>
            <a:pPr eaLnBrk="1" hangingPunct="1"/>
            <a:r>
              <a:rPr lang="en-US" b="1" dirty="0" err="1" smtClean="0"/>
              <a:t>primaryCpichPower</a:t>
            </a:r>
            <a:r>
              <a:rPr lang="en-US" b="1" dirty="0" smtClean="0"/>
              <a:t>: </a:t>
            </a:r>
            <a:r>
              <a:rPr lang="en-US" sz="2000" dirty="0"/>
              <a:t>Parameter that controls the power level of the Primary CPICH</a:t>
            </a:r>
            <a:r>
              <a:rPr lang="en-US" dirty="0" smtClean="0"/>
              <a:t>. </a:t>
            </a:r>
          </a:p>
          <a:p>
            <a:pPr eaLnBrk="1" hangingPunct="1"/>
            <a:r>
              <a:rPr lang="en-US" b="1" dirty="0" err="1" smtClean="0"/>
              <a:t>maximumTransmissionPower</a:t>
            </a:r>
            <a:r>
              <a:rPr lang="en-US" b="1" dirty="0" smtClean="0"/>
              <a:t>: </a:t>
            </a:r>
            <a:r>
              <a:rPr lang="en-US" sz="2000" dirty="0"/>
              <a:t>Parameter that can be used to limit the total DL power in a cell to a value lower than DL power capability of the RBS.</a:t>
            </a:r>
            <a:r>
              <a:rPr lang="en-US" dirty="0" smtClean="0"/>
              <a:t> </a:t>
            </a:r>
            <a:r>
              <a:rPr lang="en-US" sz="2000" b="1" dirty="0">
                <a:solidFill>
                  <a:schemeClr val="accent6"/>
                </a:solidFill>
              </a:rPr>
              <a:t>(441, 442, 460…)</a:t>
            </a:r>
          </a:p>
          <a:p>
            <a:r>
              <a:rPr lang="en-US" b="1" dirty="0" err="1" smtClean="0"/>
              <a:t>maxTxPowerUl</a:t>
            </a:r>
            <a:r>
              <a:rPr lang="en-US" b="1" dirty="0" smtClean="0"/>
              <a:t>: </a:t>
            </a:r>
            <a:r>
              <a:rPr lang="en-US" sz="2000" dirty="0"/>
              <a:t>Used in UE functions for cell selection/ re-selection in idle mode and connected mode and also used by UTRAN to control the maximum transmitted power level a UE can use. </a:t>
            </a:r>
            <a:r>
              <a:rPr lang="en-US" sz="2000" b="1" dirty="0">
                <a:solidFill>
                  <a:schemeClr val="accent6"/>
                </a:solidFill>
              </a:rPr>
              <a:t>(for </a:t>
            </a:r>
            <a:r>
              <a:rPr lang="en-US" sz="2000" b="1" dirty="0" err="1" smtClean="0">
                <a:solidFill>
                  <a:schemeClr val="accent6"/>
                </a:solidFill>
              </a:rPr>
              <a:t>ExternalGsmNetwork</a:t>
            </a:r>
            <a:r>
              <a:rPr lang="en-US" sz="2000" b="1" dirty="0" smtClean="0">
                <a:solidFill>
                  <a:schemeClr val="accent6"/>
                </a:solidFill>
              </a:rPr>
              <a:t> =100 </a:t>
            </a:r>
            <a:r>
              <a:rPr lang="en-US" sz="2000" b="1" dirty="0">
                <a:solidFill>
                  <a:schemeClr val="accent6"/>
                </a:solidFill>
              </a:rPr>
              <a:t>and for </a:t>
            </a:r>
            <a:r>
              <a:rPr lang="en-US" sz="2000" b="1" dirty="0" err="1" smtClean="0">
                <a:solidFill>
                  <a:schemeClr val="accent6"/>
                </a:solidFill>
              </a:rPr>
              <a:t>UtranCell</a:t>
            </a:r>
            <a:r>
              <a:rPr lang="en-US" sz="2000" b="1" dirty="0" smtClean="0">
                <a:solidFill>
                  <a:schemeClr val="accent6"/>
                </a:solidFill>
              </a:rPr>
              <a:t>=24)</a:t>
            </a:r>
            <a:endParaRPr lang="en-US" sz="2000" b="1" dirty="0">
              <a:solidFill>
                <a:schemeClr val="accent6"/>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37966713"/>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algn="ctr" eaLnBrk="1" hangingPunct="1"/>
            <a:r>
              <a:rPr lang="en-US" b="1" dirty="0" smtClean="0">
                <a:solidFill>
                  <a:srgbClr val="FF0000"/>
                </a:solidFill>
              </a:rPr>
              <a:t>Capacity management</a:t>
            </a:r>
          </a:p>
        </p:txBody>
      </p:sp>
      <p:sp>
        <p:nvSpPr>
          <p:cNvPr id="5123" name="Rectangle 3"/>
          <p:cNvSpPr>
            <a:spLocks noGrp="1" noChangeArrowheads="1"/>
          </p:cNvSpPr>
          <p:nvPr>
            <p:ph idx="1"/>
          </p:nvPr>
        </p:nvSpPr>
        <p:spPr>
          <a:xfrm>
            <a:off x="450763" y="1376363"/>
            <a:ext cx="11165983" cy="5067300"/>
          </a:xfrm>
        </p:spPr>
        <p:txBody>
          <a:bodyPr>
            <a:normAutofit/>
          </a:bodyPr>
          <a:lstStyle/>
          <a:p>
            <a:pPr eaLnBrk="1" hangingPunct="1">
              <a:lnSpc>
                <a:spcPct val="80000"/>
              </a:lnSpc>
            </a:pPr>
            <a:endParaRPr lang="en-US" sz="1800" dirty="0"/>
          </a:p>
          <a:p>
            <a:pPr eaLnBrk="1" hangingPunct="1">
              <a:lnSpc>
                <a:spcPct val="80000"/>
              </a:lnSpc>
            </a:pPr>
            <a:r>
              <a:rPr lang="en-US" sz="1800" b="1" dirty="0" err="1" smtClean="0"/>
              <a:t>compModeAdm</a:t>
            </a:r>
            <a:r>
              <a:rPr lang="en-US" sz="1800" b="1" dirty="0"/>
              <a:t>: </a:t>
            </a:r>
            <a:r>
              <a:rPr lang="en-US" sz="1800" dirty="0"/>
              <a:t>Absolute admission limit for the number of radio links in compressed mode in a cell. </a:t>
            </a:r>
            <a:r>
              <a:rPr lang="en-US" sz="1800" dirty="0" smtClean="0">
                <a:solidFill>
                  <a:schemeClr val="accent6"/>
                </a:solidFill>
              </a:rPr>
              <a:t>(15)</a:t>
            </a:r>
            <a:endParaRPr lang="en-US" sz="1800" dirty="0">
              <a:solidFill>
                <a:schemeClr val="accent6"/>
              </a:solidFill>
            </a:endParaRPr>
          </a:p>
          <a:p>
            <a:r>
              <a:rPr lang="en-US" sz="1800" b="1" dirty="0" err="1"/>
              <a:t>dlCodeAdm</a:t>
            </a:r>
            <a:r>
              <a:rPr lang="en-US" sz="1800" b="1" dirty="0"/>
              <a:t>: </a:t>
            </a:r>
            <a:r>
              <a:rPr lang="en-US" sz="1800" dirty="0"/>
              <a:t>Parameter that defines in percentage the absolute admission limit for DL code usage </a:t>
            </a:r>
            <a:r>
              <a:rPr lang="en-US" sz="1800" b="1" dirty="0">
                <a:solidFill>
                  <a:schemeClr val="accent6"/>
                </a:solidFill>
              </a:rPr>
              <a:t>(90, 95, 97)</a:t>
            </a:r>
          </a:p>
          <a:p>
            <a:pPr>
              <a:lnSpc>
                <a:spcPct val="100000"/>
              </a:lnSpc>
            </a:pPr>
            <a:r>
              <a:rPr lang="en-US" sz="1800" b="1" dirty="0" err="1"/>
              <a:t>pwrAdm</a:t>
            </a:r>
            <a:r>
              <a:rPr lang="en-US" sz="1800" b="1" dirty="0"/>
              <a:t>: </a:t>
            </a:r>
            <a:r>
              <a:rPr lang="en-US" sz="1800" dirty="0"/>
              <a:t>Parameter that defines in percentage the absolute admission limit for DL power utilization. </a:t>
            </a:r>
            <a:r>
              <a:rPr lang="en-US" sz="1800" b="1" dirty="0">
                <a:solidFill>
                  <a:schemeClr val="accent6"/>
                </a:solidFill>
              </a:rPr>
              <a:t>(85 or 95)</a:t>
            </a:r>
          </a:p>
          <a:p>
            <a:pPr>
              <a:lnSpc>
                <a:spcPct val="110000"/>
              </a:lnSpc>
            </a:pPr>
            <a:r>
              <a:rPr lang="en-US" sz="1800" b="1" dirty="0"/>
              <a:t>sf8Adm: </a:t>
            </a:r>
            <a:r>
              <a:rPr lang="en-US" sz="1800" dirty="0"/>
              <a:t>Defines the absolute admission limit for the number of RLs with SF=8 (PS384) in DL. </a:t>
            </a:r>
            <a:r>
              <a:rPr lang="en-US" sz="1800" b="1" dirty="0">
                <a:solidFill>
                  <a:schemeClr val="accent6"/>
                </a:solidFill>
              </a:rPr>
              <a:t>(0)</a:t>
            </a:r>
          </a:p>
          <a:p>
            <a:pPr>
              <a:lnSpc>
                <a:spcPct val="110000"/>
              </a:lnSpc>
            </a:pPr>
            <a:r>
              <a:rPr lang="en-US" sz="1800" b="1" dirty="0"/>
              <a:t>sf16Adm: </a:t>
            </a:r>
            <a:r>
              <a:rPr lang="en-US" sz="1800" dirty="0"/>
              <a:t>Defines the absolute admission limit for the number of RLs with SF=16 (PS128 RAB) in DL. </a:t>
            </a:r>
            <a:r>
              <a:rPr lang="en-US" sz="1800" b="1" dirty="0">
                <a:solidFill>
                  <a:schemeClr val="accent6"/>
                </a:solidFill>
              </a:rPr>
              <a:t>(32</a:t>
            </a:r>
            <a:r>
              <a:rPr lang="en-US" sz="1800" b="1" dirty="0" smtClean="0">
                <a:solidFill>
                  <a:schemeClr val="accent6"/>
                </a:solidFill>
              </a:rPr>
              <a:t>)</a:t>
            </a:r>
          </a:p>
          <a:p>
            <a:pPr lvl="1">
              <a:lnSpc>
                <a:spcPct val="110000"/>
              </a:lnSpc>
            </a:pPr>
            <a:r>
              <a:rPr lang="en-US" sz="1400" b="1" dirty="0">
                <a:solidFill>
                  <a:schemeClr val="tx2"/>
                </a:solidFill>
              </a:rPr>
              <a:t>Admission limit for non-guaranteed traffic class connections with DL SF = 16. Maximum number of </a:t>
            </a:r>
            <a:r>
              <a:rPr lang="en-US" sz="1400" b="1" dirty="0">
                <a:solidFill>
                  <a:srgbClr val="FF0000"/>
                </a:solidFill>
              </a:rPr>
              <a:t>radio links </a:t>
            </a:r>
            <a:r>
              <a:rPr lang="en-US" sz="1400" b="1" dirty="0">
                <a:solidFill>
                  <a:schemeClr val="tx2"/>
                </a:solidFill>
              </a:rPr>
              <a:t>with Spreading Factor</a:t>
            </a:r>
          </a:p>
          <a:p>
            <a:pPr eaLnBrk="1" hangingPunct="1">
              <a:lnSpc>
                <a:spcPct val="80000"/>
              </a:lnSpc>
            </a:pPr>
            <a:r>
              <a:rPr lang="en-US" sz="1800" b="1" dirty="0"/>
              <a:t>sf32Adm: </a:t>
            </a:r>
            <a:r>
              <a:rPr lang="en-US" sz="1800" dirty="0"/>
              <a:t>Defines the absolute admission limit for the number of RLs with SF=32 (PS64) in DL. </a:t>
            </a:r>
            <a:r>
              <a:rPr lang="en-US" sz="1800" b="1" dirty="0">
                <a:solidFill>
                  <a:schemeClr val="accent6"/>
                </a:solidFill>
              </a:rPr>
              <a:t>(32)</a:t>
            </a:r>
          </a:p>
          <a:p>
            <a:pPr>
              <a:lnSpc>
                <a:spcPct val="80000"/>
              </a:lnSpc>
            </a:pPr>
            <a:r>
              <a:rPr lang="en-US" sz="1800" b="1" dirty="0"/>
              <a:t>sf4AdmUl: </a:t>
            </a:r>
            <a:r>
              <a:rPr lang="en-US" sz="1800" dirty="0"/>
              <a:t>Absolute admission limit for the number of RLs with SF=4 in UL (PS384/HS) </a:t>
            </a:r>
            <a:r>
              <a:rPr lang="en-US" sz="1800" b="1" dirty="0">
                <a:solidFill>
                  <a:schemeClr val="accent6"/>
                </a:solidFill>
              </a:rPr>
              <a:t>(0)</a:t>
            </a:r>
          </a:p>
          <a:p>
            <a:pPr>
              <a:lnSpc>
                <a:spcPct val="80000"/>
              </a:lnSpc>
            </a:pPr>
            <a:r>
              <a:rPr lang="en-US" sz="1800" b="1" dirty="0"/>
              <a:t>sf8AdmUl: </a:t>
            </a:r>
            <a:r>
              <a:rPr lang="en-US" sz="1800" dirty="0"/>
              <a:t>Defines the absolute admission limit for the number of RLs with SF=8 in UL. </a:t>
            </a:r>
            <a:r>
              <a:rPr lang="en-US" sz="1800" dirty="0" smtClean="0"/>
              <a:t> </a:t>
            </a:r>
            <a:r>
              <a:rPr lang="en-US" sz="1800" b="1" dirty="0">
                <a:solidFill>
                  <a:schemeClr val="accent6"/>
                </a:solidFill>
              </a:rPr>
              <a:t>(0)</a:t>
            </a:r>
          </a:p>
          <a:p>
            <a:pPr>
              <a:lnSpc>
                <a:spcPct val="80000"/>
              </a:lnSpc>
            </a:pPr>
            <a:r>
              <a:rPr lang="en-US" sz="1800" b="1" dirty="0"/>
              <a:t>sf16AdmUL: </a:t>
            </a:r>
            <a:r>
              <a:rPr lang="en-US" sz="1800" dirty="0"/>
              <a:t>Parameter that defines absolute admission limit for the number of RLs with SF=16 in UL</a:t>
            </a:r>
            <a:r>
              <a:rPr lang="en-US" sz="1800" b="1" dirty="0">
                <a:solidFill>
                  <a:schemeClr val="accent6"/>
                </a:solidFill>
              </a:rPr>
              <a:t>.  (32)</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95650060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algn="ctr" eaLnBrk="1" hangingPunct="1"/>
            <a:r>
              <a:rPr lang="en-US" b="1" dirty="0" smtClean="0">
                <a:solidFill>
                  <a:srgbClr val="FF0000"/>
                </a:solidFill>
              </a:rPr>
              <a:t>Directed retry</a:t>
            </a:r>
          </a:p>
        </p:txBody>
      </p:sp>
      <p:sp>
        <p:nvSpPr>
          <p:cNvPr id="6147" name="Rectangle 3"/>
          <p:cNvSpPr>
            <a:spLocks noGrp="1" noChangeArrowheads="1"/>
          </p:cNvSpPr>
          <p:nvPr>
            <p:ph idx="1"/>
          </p:nvPr>
        </p:nvSpPr>
        <p:spPr>
          <a:xfrm>
            <a:off x="373487" y="1376368"/>
            <a:ext cx="11436440" cy="5113337"/>
          </a:xfrm>
        </p:spPr>
        <p:txBody>
          <a:bodyPr>
            <a:normAutofit fontScale="92500" lnSpcReduction="10000"/>
          </a:bodyPr>
          <a:lstStyle/>
          <a:p>
            <a:pPr eaLnBrk="1" hangingPunct="1"/>
            <a:endParaRPr lang="en-US" dirty="0" smtClean="0"/>
          </a:p>
          <a:p>
            <a:pPr eaLnBrk="1" hangingPunct="1"/>
            <a:r>
              <a:rPr lang="en-US" dirty="0" smtClean="0"/>
              <a:t> </a:t>
            </a:r>
            <a:r>
              <a:rPr lang="en-US" b="1" dirty="0" err="1" smtClean="0"/>
              <a:t>loadSharingDirectedRetryEnabled</a:t>
            </a:r>
            <a:r>
              <a:rPr lang="en-US" b="1" dirty="0" smtClean="0"/>
              <a:t>: </a:t>
            </a:r>
            <a:r>
              <a:rPr lang="en-US" dirty="0" smtClean="0"/>
              <a:t>An RNC-wide flag for turning on the feature. </a:t>
            </a:r>
          </a:p>
          <a:p>
            <a:pPr eaLnBrk="1" hangingPunct="1"/>
            <a:r>
              <a:rPr lang="en-US" b="1" dirty="0" err="1" smtClean="0"/>
              <a:t>directedRetryTarget</a:t>
            </a:r>
            <a:r>
              <a:rPr lang="en-US" b="1" dirty="0" smtClean="0"/>
              <a:t>: </a:t>
            </a:r>
            <a:r>
              <a:rPr lang="en-US" dirty="0" smtClean="0"/>
              <a:t>UA cell specific parameter that specifies the Directed Retry target in terms of a cell reference to an external GSM cell. </a:t>
            </a:r>
          </a:p>
          <a:p>
            <a:pPr eaLnBrk="1" hangingPunct="1"/>
            <a:r>
              <a:rPr lang="en-US" b="1" dirty="0" err="1" smtClean="0"/>
              <a:t>loadSharingGSMThreshold</a:t>
            </a:r>
            <a:r>
              <a:rPr lang="en-US" b="1" dirty="0" smtClean="0"/>
              <a:t>: </a:t>
            </a:r>
            <a:r>
              <a:rPr lang="en-US" dirty="0" smtClean="0"/>
              <a:t>A cell specific parameter that specifies the load sharing threshold below which Directed Retry to GSM is suppressed. </a:t>
            </a:r>
          </a:p>
          <a:p>
            <a:pPr eaLnBrk="1" hangingPunct="1"/>
            <a:r>
              <a:rPr lang="en-US" b="1" dirty="0" err="1" smtClean="0"/>
              <a:t>loadSharingGSMFraction</a:t>
            </a:r>
            <a:r>
              <a:rPr lang="en-US" b="1" dirty="0" smtClean="0"/>
              <a:t>: </a:t>
            </a:r>
            <a:r>
              <a:rPr lang="en-US" dirty="0" smtClean="0"/>
              <a:t>A cell specific parameter that specifies the fraction of qualified speech calls to be diverted to GSM.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48480688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p:txBody>
          <a:bodyPr/>
          <a:lstStyle/>
          <a:p>
            <a:pPr eaLnBrk="1" hangingPunct="1"/>
            <a:r>
              <a:rPr lang="en-US" smtClean="0"/>
              <a:t>handover</a:t>
            </a:r>
          </a:p>
        </p:txBody>
      </p:sp>
      <p:sp>
        <p:nvSpPr>
          <p:cNvPr id="7171" name="Rectangle 3"/>
          <p:cNvSpPr>
            <a:spLocks noGrp="1" noChangeArrowheads="1"/>
          </p:cNvSpPr>
          <p:nvPr>
            <p:ph idx="1"/>
          </p:nvPr>
        </p:nvSpPr>
        <p:spPr>
          <a:xfrm>
            <a:off x="1920877" y="1376368"/>
            <a:ext cx="8351839" cy="5113337"/>
          </a:xfrm>
        </p:spPr>
        <p:txBody>
          <a:bodyPr>
            <a:normAutofit/>
          </a:bodyPr>
          <a:lstStyle/>
          <a:p>
            <a:pPr eaLnBrk="1" hangingPunct="1">
              <a:lnSpc>
                <a:spcPct val="80000"/>
              </a:lnSpc>
            </a:pPr>
            <a:endParaRPr lang="en-US" sz="1600" dirty="0"/>
          </a:p>
          <a:p>
            <a:pPr eaLnBrk="1" hangingPunct="1">
              <a:lnSpc>
                <a:spcPct val="80000"/>
              </a:lnSpc>
            </a:pPr>
            <a:r>
              <a:rPr lang="en-US" sz="1600" dirty="0"/>
              <a:t> </a:t>
            </a:r>
            <a:r>
              <a:rPr lang="en-US" sz="1600" b="1" dirty="0" err="1"/>
              <a:t>maxActiveSet</a:t>
            </a:r>
            <a:r>
              <a:rPr lang="en-US" sz="1600" b="1" dirty="0"/>
              <a:t>: </a:t>
            </a:r>
            <a:r>
              <a:rPr lang="en-US" sz="1600" dirty="0"/>
              <a:t>Maximum number of cells allowed in the Active Set. </a:t>
            </a:r>
          </a:p>
          <a:p>
            <a:pPr eaLnBrk="1" hangingPunct="1">
              <a:lnSpc>
                <a:spcPct val="80000"/>
              </a:lnSpc>
            </a:pPr>
            <a:r>
              <a:rPr lang="en-US" sz="1600" b="1" dirty="0" err="1"/>
              <a:t>IndividualOffset</a:t>
            </a:r>
            <a:r>
              <a:rPr lang="en-US" sz="1600" b="1" dirty="0"/>
              <a:t>: </a:t>
            </a:r>
            <a:r>
              <a:rPr lang="en-US" sz="1600" dirty="0"/>
              <a:t>Offset value which can be assigned to each cell. It is added to the measurement quantity before the UE evaluates whether or not an event has occurred. It can either be positive or negative value. </a:t>
            </a:r>
          </a:p>
          <a:p>
            <a:pPr eaLnBrk="1" hangingPunct="1">
              <a:lnSpc>
                <a:spcPct val="80000"/>
              </a:lnSpc>
            </a:pPr>
            <a:r>
              <a:rPr lang="en-US" sz="1600" b="1" dirty="0"/>
              <a:t>measQuantity1: </a:t>
            </a:r>
            <a:r>
              <a:rPr lang="en-US" sz="1600" dirty="0"/>
              <a:t>Defines the measurement quantity for intra-frequency reporting evaluation. Default is </a:t>
            </a:r>
            <a:r>
              <a:rPr lang="en-US" sz="1600" dirty="0" err="1"/>
              <a:t>Ec</a:t>
            </a:r>
            <a:r>
              <a:rPr lang="en-US" sz="1600" dirty="0"/>
              <a:t>/No. </a:t>
            </a:r>
          </a:p>
          <a:p>
            <a:pPr eaLnBrk="1" hangingPunct="1">
              <a:lnSpc>
                <a:spcPct val="80000"/>
              </a:lnSpc>
            </a:pPr>
            <a:r>
              <a:rPr lang="en-US" sz="1600" b="1" dirty="0" err="1"/>
              <a:t>hsQualityEstimate</a:t>
            </a:r>
            <a:r>
              <a:rPr lang="en-US" sz="1600" b="1" dirty="0"/>
              <a:t>: </a:t>
            </a:r>
            <a:r>
              <a:rPr lang="en-US" sz="1600" dirty="0"/>
              <a:t>Indicates whether </a:t>
            </a:r>
            <a:r>
              <a:rPr lang="en-US" sz="1600" dirty="0" err="1"/>
              <a:t>Ec</a:t>
            </a:r>
            <a:r>
              <a:rPr lang="en-US" sz="1600" dirty="0"/>
              <a:t>/No or RSCP should be used for indicating "best cell" for HS-DSCH Cell Change. Default is RSCP. </a:t>
            </a:r>
          </a:p>
          <a:p>
            <a:pPr eaLnBrk="1" hangingPunct="1">
              <a:lnSpc>
                <a:spcPct val="80000"/>
              </a:lnSpc>
            </a:pPr>
            <a:r>
              <a:rPr lang="en-US" sz="1600" b="1" dirty="0"/>
              <a:t>reportingRange1a: </a:t>
            </a:r>
            <a:r>
              <a:rPr lang="en-US" sz="1600" dirty="0"/>
              <a:t>Relative threshold referred to the CPICH of the best cell in the Active Set used as evaluation criteria for event 1a (a primary CPICH enters the reporting range). </a:t>
            </a:r>
          </a:p>
          <a:p>
            <a:pPr eaLnBrk="1" hangingPunct="1">
              <a:lnSpc>
                <a:spcPct val="80000"/>
              </a:lnSpc>
            </a:pPr>
            <a:r>
              <a:rPr lang="en-US" sz="1600" b="1" dirty="0"/>
              <a:t>reportingRange1b: </a:t>
            </a:r>
            <a:r>
              <a:rPr lang="en-US" sz="1600" dirty="0"/>
              <a:t>Relative threshold referred to CPICH of the best cell in the Active Set used as evaluation criteria for event 1b (a primary CPICH leaves the reporting range). </a:t>
            </a:r>
          </a:p>
          <a:p>
            <a:pPr eaLnBrk="1" hangingPunct="1">
              <a:lnSpc>
                <a:spcPct val="80000"/>
              </a:lnSpc>
            </a:pPr>
            <a:r>
              <a:rPr lang="en-US" sz="1600" b="1" dirty="0"/>
              <a:t>reportingInterval1a: </a:t>
            </a:r>
            <a:r>
              <a:rPr lang="en-US" sz="1600" dirty="0"/>
              <a:t>Time between periodic reports at event-triggered periodic reporting for event 1a </a:t>
            </a:r>
          </a:p>
          <a:p>
            <a:pPr eaLnBrk="1" hangingPunct="1">
              <a:lnSpc>
                <a:spcPct val="80000"/>
              </a:lnSpc>
            </a:pPr>
            <a:r>
              <a:rPr lang="en-US" sz="1600" b="1" dirty="0"/>
              <a:t>timeToTrigger1a: </a:t>
            </a:r>
            <a:r>
              <a:rPr lang="en-US" sz="1600" dirty="0"/>
              <a:t>If event 1a condition is fulfilled during at least a time greater than or equal to timeToTrigger1a milliseconds, then event 1a occurs. </a:t>
            </a:r>
          </a:p>
          <a:p>
            <a:pPr eaLnBrk="1" hangingPunct="1">
              <a:lnSpc>
                <a:spcPct val="80000"/>
              </a:lnSpc>
            </a:pPr>
            <a:r>
              <a:rPr lang="en-US" sz="1600" b="1" dirty="0"/>
              <a:t>timeToTrigger2dEcno: </a:t>
            </a:r>
            <a:r>
              <a:rPr lang="en-US" sz="1600" dirty="0"/>
              <a:t>If event 2d condition is fulfilled during at least a time greater than or equal to timeToTrigger2dEcno milliseconds, then event 2d occurs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6887408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r>
              <a:rPr lang="en-US" smtClean="0"/>
              <a:t>Hasdpa/eul</a:t>
            </a:r>
          </a:p>
        </p:txBody>
      </p:sp>
      <p:sp>
        <p:nvSpPr>
          <p:cNvPr id="8195" name="Rectangle 3"/>
          <p:cNvSpPr>
            <a:spLocks noGrp="1" noChangeArrowheads="1"/>
          </p:cNvSpPr>
          <p:nvPr>
            <p:ph idx="1"/>
          </p:nvPr>
        </p:nvSpPr>
        <p:spPr>
          <a:xfrm>
            <a:off x="1920877" y="1376368"/>
            <a:ext cx="8351839" cy="5113337"/>
          </a:xfrm>
        </p:spPr>
        <p:txBody>
          <a:bodyPr>
            <a:normAutofit/>
          </a:bodyPr>
          <a:lstStyle/>
          <a:p>
            <a:pPr eaLnBrk="1" hangingPunct="1">
              <a:lnSpc>
                <a:spcPct val="80000"/>
              </a:lnSpc>
            </a:pPr>
            <a:endParaRPr lang="en-US" sz="2000" dirty="0"/>
          </a:p>
          <a:p>
            <a:pPr eaLnBrk="1" hangingPunct="1">
              <a:lnSpc>
                <a:spcPct val="80000"/>
              </a:lnSpc>
            </a:pPr>
            <a:r>
              <a:rPr lang="en-US" sz="2000" dirty="0"/>
              <a:t> </a:t>
            </a:r>
            <a:r>
              <a:rPr lang="en-US" sz="2000" b="1" dirty="0" err="1"/>
              <a:t>numHsPdschCodes</a:t>
            </a:r>
            <a:r>
              <a:rPr lang="en-US" sz="2000" b="1" dirty="0"/>
              <a:t>: </a:t>
            </a:r>
            <a:r>
              <a:rPr lang="en-US" sz="2000" dirty="0"/>
              <a:t>Parameter that defines the number of codes allocated in a call only for HS-PDSCH (SF 16). </a:t>
            </a:r>
          </a:p>
          <a:p>
            <a:pPr eaLnBrk="1" hangingPunct="1">
              <a:lnSpc>
                <a:spcPct val="80000"/>
              </a:lnSpc>
            </a:pPr>
            <a:r>
              <a:rPr lang="en-US" sz="2000" b="1" dirty="0" err="1"/>
              <a:t>maxNumHsPdschCodes</a:t>
            </a:r>
            <a:r>
              <a:rPr lang="en-US" sz="2000" b="1" dirty="0"/>
              <a:t>: </a:t>
            </a:r>
            <a:r>
              <a:rPr lang="en-US" sz="2000" dirty="0"/>
              <a:t>Defines the maximum number of HS-PDSCH codes that may be allocated in a cell. </a:t>
            </a:r>
          </a:p>
          <a:p>
            <a:pPr eaLnBrk="1" hangingPunct="1">
              <a:lnSpc>
                <a:spcPct val="80000"/>
              </a:lnSpc>
            </a:pPr>
            <a:r>
              <a:rPr lang="en-US" sz="2000" b="1" dirty="0" err="1"/>
              <a:t>hsdpaUsersAdm</a:t>
            </a:r>
            <a:r>
              <a:rPr lang="en-US" sz="2000" b="1" dirty="0"/>
              <a:t>: </a:t>
            </a:r>
            <a:r>
              <a:rPr lang="en-US" sz="2000" dirty="0"/>
              <a:t>Cell parameter that defines the admission limit for the number of users assigned to the HS-DSCH. Applicable to admission requests related to RAB setup of an HSDPA service. </a:t>
            </a:r>
          </a:p>
          <a:p>
            <a:pPr eaLnBrk="1" hangingPunct="1">
              <a:lnSpc>
                <a:spcPct val="80000"/>
              </a:lnSpc>
            </a:pPr>
            <a:r>
              <a:rPr lang="en-US" sz="2000" b="1" dirty="0" err="1"/>
              <a:t>maxNumHsdpaUsers</a:t>
            </a:r>
            <a:r>
              <a:rPr lang="en-US" sz="2000" b="1" dirty="0"/>
              <a:t>: </a:t>
            </a:r>
            <a:r>
              <a:rPr lang="en-US" sz="2000" dirty="0"/>
              <a:t>Limits the maximum allowed number of simultaneous HSDPA users per cell that can be served. </a:t>
            </a:r>
          </a:p>
          <a:p>
            <a:pPr eaLnBrk="1" hangingPunct="1">
              <a:lnSpc>
                <a:spcPct val="80000"/>
              </a:lnSpc>
            </a:pPr>
            <a:r>
              <a:rPr lang="en-US" sz="2000" b="1" dirty="0" err="1"/>
              <a:t>eulServingCellUsersAdm</a:t>
            </a:r>
            <a:r>
              <a:rPr lang="en-US" sz="2000" b="1" dirty="0"/>
              <a:t>: </a:t>
            </a:r>
            <a:r>
              <a:rPr lang="en-US" sz="2000" dirty="0"/>
              <a:t>Defines the admission limit for the number of EUL users having the cell as serving cell. </a:t>
            </a:r>
          </a:p>
          <a:p>
            <a:pPr eaLnBrk="1" hangingPunct="1">
              <a:lnSpc>
                <a:spcPct val="80000"/>
              </a:lnSpc>
            </a:pPr>
            <a:r>
              <a:rPr lang="en-US" sz="2000" b="1" dirty="0" err="1"/>
              <a:t>eulNonServingCellUsersAdm</a:t>
            </a:r>
            <a:r>
              <a:rPr lang="en-US" sz="2000" b="1" dirty="0"/>
              <a:t>: </a:t>
            </a:r>
            <a:r>
              <a:rPr lang="en-US" sz="2000" dirty="0"/>
              <a:t>Cell parameter that defines the admission limit foe the number of EUL users having the cell as non-serving cell. </a:t>
            </a:r>
          </a:p>
          <a:p>
            <a:pPr eaLnBrk="1" hangingPunct="1">
              <a:lnSpc>
                <a:spcPct val="80000"/>
              </a:lnSpc>
            </a:pPr>
            <a:r>
              <a:rPr lang="en-US" sz="2000" b="1" dirty="0" err="1"/>
              <a:t>hsdschInactivityTimer</a:t>
            </a:r>
            <a:r>
              <a:rPr lang="en-US" sz="2000" b="1" dirty="0"/>
              <a:t>: </a:t>
            </a:r>
            <a:r>
              <a:rPr lang="en-US" sz="2000" dirty="0"/>
              <a:t>Time during which throughput has to be low in order to trigger a down-switch (dedicated to common state) for a UE in state DCH/HS or in state EUL/HS.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51925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8187" y="365129"/>
            <a:ext cx="10735615" cy="781095"/>
          </a:xfrm>
        </p:spPr>
        <p:txBody>
          <a:bodyPr>
            <a:normAutofit/>
          </a:bodyPr>
          <a:lstStyle/>
          <a:p>
            <a:pPr algn="ctr"/>
            <a:r>
              <a:rPr lang="en-US" b="1" dirty="0">
                <a:solidFill>
                  <a:srgbClr val="FF0000"/>
                </a:solidFill>
              </a:rPr>
              <a:t>NTP Server Reachability Fault Alarm </a:t>
            </a:r>
            <a:r>
              <a:rPr lang="en-US" b="1" dirty="0" smtClean="0">
                <a:solidFill>
                  <a:srgbClr val="FF0000"/>
                </a:solidFill>
              </a:rPr>
              <a:t>(3)</a:t>
            </a:r>
            <a:endParaRPr lang="en-US" dirty="0"/>
          </a:p>
        </p:txBody>
      </p:sp>
      <p:pic>
        <p:nvPicPr>
          <p:cNvPr id="4" name="Content Placeholder 3"/>
          <p:cNvPicPr>
            <a:picLocks noGrp="1" noChangeAspect="1"/>
          </p:cNvPicPr>
          <p:nvPr>
            <p:ph idx="1"/>
          </p:nvPr>
        </p:nvPicPr>
        <p:blipFill>
          <a:blip r:embed="rId2"/>
          <a:stretch>
            <a:fillRect/>
          </a:stretch>
        </p:blipFill>
        <p:spPr>
          <a:xfrm>
            <a:off x="2077544" y="1600200"/>
            <a:ext cx="8036912" cy="4525963"/>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3"/>
          <a:stretch>
            <a:fillRect/>
          </a:stretch>
        </p:blipFill>
        <p:spPr>
          <a:xfrm>
            <a:off x="618187" y="3348507"/>
            <a:ext cx="6924016" cy="981247"/>
          </a:xfrm>
          <a:prstGeom prst="rect">
            <a:avLst/>
          </a:prstGeom>
        </p:spPr>
      </p:pic>
      <p:pic>
        <p:nvPicPr>
          <p:cNvPr id="6" name="Picture 5"/>
          <p:cNvPicPr>
            <a:picLocks noChangeAspect="1"/>
          </p:cNvPicPr>
          <p:nvPr/>
        </p:nvPicPr>
        <p:blipFill>
          <a:blip r:embed="rId4"/>
          <a:stretch>
            <a:fillRect/>
          </a:stretch>
        </p:blipFill>
        <p:spPr>
          <a:xfrm>
            <a:off x="2165701" y="1216936"/>
            <a:ext cx="8470659" cy="4770225"/>
          </a:xfrm>
          <a:prstGeom prst="rect">
            <a:avLst/>
          </a:prstGeom>
        </p:spPr>
      </p:pic>
    </p:spTree>
    <p:extLst>
      <p:ext uri="{BB962C8B-B14F-4D97-AF65-F5344CB8AC3E}">
        <p14:creationId xmlns:p14="http://schemas.microsoft.com/office/powerpoint/2010/main" val="104218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lgn="ctr" eaLnBrk="1" hangingPunct="1"/>
            <a:r>
              <a:rPr lang="en-US" b="1" dirty="0" smtClean="0">
                <a:solidFill>
                  <a:srgbClr val="FF0000"/>
                </a:solidFill>
              </a:rPr>
              <a:t>IRAT</a:t>
            </a:r>
          </a:p>
        </p:txBody>
      </p:sp>
      <p:sp>
        <p:nvSpPr>
          <p:cNvPr id="9219" name="Rectangle 3"/>
          <p:cNvSpPr>
            <a:spLocks noGrp="1" noChangeArrowheads="1"/>
          </p:cNvSpPr>
          <p:nvPr>
            <p:ph idx="1"/>
          </p:nvPr>
        </p:nvSpPr>
        <p:spPr>
          <a:xfrm>
            <a:off x="336773" y="1260454"/>
            <a:ext cx="11460275" cy="5157787"/>
          </a:xfrm>
        </p:spPr>
        <p:txBody>
          <a:bodyPr/>
          <a:lstStyle/>
          <a:p>
            <a:pPr eaLnBrk="1" hangingPunct="1">
              <a:lnSpc>
                <a:spcPct val="90000"/>
              </a:lnSpc>
            </a:pPr>
            <a:endParaRPr lang="en-US" sz="2000" dirty="0"/>
          </a:p>
          <a:p>
            <a:pPr eaLnBrk="1" hangingPunct="1">
              <a:lnSpc>
                <a:spcPct val="90000"/>
              </a:lnSpc>
            </a:pPr>
            <a:r>
              <a:rPr lang="en-US" sz="2000" b="1" dirty="0" smtClean="0"/>
              <a:t>usedFreqThresh2dRscp</a:t>
            </a:r>
            <a:r>
              <a:rPr lang="en-US" sz="2000" b="1" dirty="0"/>
              <a:t>: </a:t>
            </a:r>
            <a:r>
              <a:rPr lang="en-US" sz="2000" dirty="0"/>
              <a:t>Threshold for event 2d (the estimated quality of the currently used WCDMA RAN frequency is below a certain threshold) based on RSCP measurements. </a:t>
            </a:r>
          </a:p>
          <a:p>
            <a:pPr eaLnBrk="1" hangingPunct="1">
              <a:lnSpc>
                <a:spcPct val="90000"/>
              </a:lnSpc>
            </a:pPr>
            <a:r>
              <a:rPr lang="en-US" sz="2000" b="1" dirty="0"/>
              <a:t>usedFreqThresh2dEcno: </a:t>
            </a:r>
            <a:r>
              <a:rPr lang="en-US" sz="2000" dirty="0"/>
              <a:t>Threshold for event 2d (the estimated quality of the currently used WCDMA RAN frequency is below a certain threshold) based on </a:t>
            </a:r>
            <a:r>
              <a:rPr lang="en-US" sz="2000" dirty="0" err="1"/>
              <a:t>Ec</a:t>
            </a:r>
            <a:r>
              <a:rPr lang="en-US" sz="2000" dirty="0"/>
              <a:t>/No measurements.. </a:t>
            </a:r>
          </a:p>
          <a:p>
            <a:pPr eaLnBrk="1" hangingPunct="1">
              <a:lnSpc>
                <a:spcPct val="90000"/>
              </a:lnSpc>
            </a:pPr>
            <a:r>
              <a:rPr lang="en-US" sz="2000" b="1" dirty="0"/>
              <a:t>gsmThresh3a: </a:t>
            </a:r>
            <a:r>
              <a:rPr lang="en-US" sz="2000" dirty="0"/>
              <a:t>Threshold for event 3a (the estimated quality of the currently used WCDMA RAN frequency is below a certain threshold and the estimated quality of the GSM system is above a certain threshold) for GSM. </a:t>
            </a:r>
          </a:p>
          <a:p>
            <a:pPr eaLnBrk="1" hangingPunct="1">
              <a:lnSpc>
                <a:spcPct val="90000"/>
              </a:lnSpc>
            </a:pPr>
            <a:r>
              <a:rPr lang="en-US" sz="2000" b="1" dirty="0" err="1"/>
              <a:t>gsmPropRepeatInterval</a:t>
            </a:r>
            <a:r>
              <a:rPr lang="en-US" sz="2000" b="1" dirty="0"/>
              <a:t>: </a:t>
            </a:r>
            <a:r>
              <a:rPr lang="en-US" sz="2000" dirty="0"/>
              <a:t>Minimum time interval between proposals of the same GSM cell for handover based on the same measurement report. </a:t>
            </a:r>
          </a:p>
          <a:p>
            <a:pPr eaLnBrk="1" hangingPunct="1">
              <a:lnSpc>
                <a:spcPct val="90000"/>
              </a:lnSpc>
            </a:pPr>
            <a:r>
              <a:rPr lang="en-US" sz="2000" b="1" dirty="0" err="1"/>
              <a:t>gsmAmountPropRepeat</a:t>
            </a:r>
            <a:r>
              <a:rPr lang="en-US" sz="2000" b="1" dirty="0"/>
              <a:t>: </a:t>
            </a:r>
            <a:r>
              <a:rPr lang="en-US" sz="2000" dirty="0"/>
              <a:t>Maximum number of repeated proposals (not including the first proposal) of GSM cells for handover based on the same measurement report.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957386751"/>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909767" y="549280"/>
            <a:ext cx="7826375" cy="487363"/>
          </a:xfrm>
        </p:spPr>
        <p:txBody>
          <a:bodyPr>
            <a:normAutofit fontScale="90000"/>
          </a:bodyPr>
          <a:lstStyle/>
          <a:p>
            <a:pPr algn="ctr" eaLnBrk="1" hangingPunct="1"/>
            <a:r>
              <a:rPr lang="en-US" b="1" dirty="0" smtClean="0">
                <a:solidFill>
                  <a:srgbClr val="FF0000"/>
                </a:solidFill>
              </a:rPr>
              <a:t>Idle mode</a:t>
            </a:r>
          </a:p>
        </p:txBody>
      </p:sp>
      <p:sp>
        <p:nvSpPr>
          <p:cNvPr id="10243" name="Rectangle 3"/>
          <p:cNvSpPr>
            <a:spLocks noGrp="1" noChangeArrowheads="1"/>
          </p:cNvSpPr>
          <p:nvPr>
            <p:ph idx="1"/>
          </p:nvPr>
        </p:nvSpPr>
        <p:spPr>
          <a:xfrm>
            <a:off x="360609" y="1376368"/>
            <a:ext cx="11140227" cy="5113337"/>
          </a:xfrm>
        </p:spPr>
        <p:txBody>
          <a:bodyPr>
            <a:normAutofit/>
          </a:bodyPr>
          <a:lstStyle/>
          <a:p>
            <a:pPr eaLnBrk="1" hangingPunct="1">
              <a:lnSpc>
                <a:spcPct val="80000"/>
              </a:lnSpc>
            </a:pPr>
            <a:endParaRPr lang="en-US" sz="1400" dirty="0"/>
          </a:p>
          <a:p>
            <a:pPr eaLnBrk="1" hangingPunct="1">
              <a:lnSpc>
                <a:spcPct val="80000"/>
              </a:lnSpc>
            </a:pPr>
            <a:r>
              <a:rPr lang="en-US" sz="1400" b="1" dirty="0" err="1" smtClean="0"/>
              <a:t>qQualMin</a:t>
            </a:r>
            <a:r>
              <a:rPr lang="en-US" sz="1400" b="1" dirty="0"/>
              <a:t>: </a:t>
            </a:r>
            <a:r>
              <a:rPr lang="en-US" sz="1400" dirty="0"/>
              <a:t>Minimum required quality level in the cell measured in the UE. </a:t>
            </a:r>
          </a:p>
          <a:p>
            <a:pPr eaLnBrk="1" hangingPunct="1">
              <a:lnSpc>
                <a:spcPct val="80000"/>
              </a:lnSpc>
            </a:pPr>
            <a:r>
              <a:rPr lang="en-US" sz="1400" b="1" dirty="0" err="1"/>
              <a:t>qRxLevMin</a:t>
            </a:r>
            <a:r>
              <a:rPr lang="en-US" sz="1400" b="1" dirty="0"/>
              <a:t>: </a:t>
            </a:r>
            <a:r>
              <a:rPr lang="en-US" sz="1400" dirty="0"/>
              <a:t>Parameter that indicates the min. required signal strength in the cell </a:t>
            </a:r>
          </a:p>
          <a:p>
            <a:pPr eaLnBrk="1" hangingPunct="1">
              <a:lnSpc>
                <a:spcPct val="80000"/>
              </a:lnSpc>
            </a:pPr>
            <a:r>
              <a:rPr lang="en-US" sz="1400" b="1" dirty="0" err="1"/>
              <a:t>qualMeasQuantity</a:t>
            </a:r>
            <a:r>
              <a:rPr lang="en-US" sz="1400" b="1" dirty="0"/>
              <a:t>: </a:t>
            </a:r>
            <a:r>
              <a:rPr lang="en-US" sz="1400" dirty="0"/>
              <a:t>Used for decision as to whether the 3G ranking for cell selection and reselection is based on </a:t>
            </a:r>
            <a:r>
              <a:rPr lang="en-US" sz="1400" dirty="0" err="1"/>
              <a:t>Ec</a:t>
            </a:r>
            <a:r>
              <a:rPr lang="en-US" sz="1400" dirty="0"/>
              <a:t>/No or RSCP. Default is </a:t>
            </a:r>
            <a:r>
              <a:rPr lang="en-US" sz="1400" dirty="0" err="1"/>
              <a:t>Ec</a:t>
            </a:r>
            <a:r>
              <a:rPr lang="en-US" sz="1400" dirty="0"/>
              <a:t>/No. </a:t>
            </a:r>
          </a:p>
          <a:p>
            <a:pPr eaLnBrk="1" hangingPunct="1">
              <a:lnSpc>
                <a:spcPct val="80000"/>
              </a:lnSpc>
            </a:pPr>
            <a:r>
              <a:rPr lang="en-US" sz="1400" b="1" dirty="0"/>
              <a:t>qHyst1: </a:t>
            </a:r>
            <a:r>
              <a:rPr lang="en-US" sz="1400" dirty="0"/>
              <a:t>Hysteresis values used for serving cell, when ranking is based on CPICH RSCP </a:t>
            </a:r>
          </a:p>
          <a:p>
            <a:pPr eaLnBrk="1" hangingPunct="1">
              <a:lnSpc>
                <a:spcPct val="80000"/>
              </a:lnSpc>
            </a:pPr>
            <a:r>
              <a:rPr lang="en-US" sz="1400" b="1" dirty="0"/>
              <a:t>qHyst2: </a:t>
            </a:r>
            <a:r>
              <a:rPr lang="en-US" sz="1400" dirty="0"/>
              <a:t>Hysteresis values used for serving cell, when ranking is based on CPICH </a:t>
            </a:r>
            <a:r>
              <a:rPr lang="en-US" sz="1400" dirty="0" err="1"/>
              <a:t>Ec</a:t>
            </a:r>
            <a:r>
              <a:rPr lang="en-US" sz="1400" dirty="0"/>
              <a:t>/No </a:t>
            </a:r>
          </a:p>
          <a:p>
            <a:pPr eaLnBrk="1" hangingPunct="1">
              <a:lnSpc>
                <a:spcPct val="80000"/>
              </a:lnSpc>
            </a:pPr>
            <a:r>
              <a:rPr lang="en-US" sz="1400" b="1" dirty="0"/>
              <a:t>qOffset1sn: </a:t>
            </a:r>
            <a:r>
              <a:rPr lang="en-US" sz="1400" dirty="0"/>
              <a:t>Signal strength offset b/w source and target cell for cell ranking based on CPICH RSCP. </a:t>
            </a:r>
          </a:p>
          <a:p>
            <a:pPr eaLnBrk="1" hangingPunct="1">
              <a:lnSpc>
                <a:spcPct val="80000"/>
              </a:lnSpc>
            </a:pPr>
            <a:r>
              <a:rPr lang="en-US" sz="1400" b="1" dirty="0"/>
              <a:t>qOffset2sn: </a:t>
            </a:r>
            <a:r>
              <a:rPr lang="en-US" sz="1400" dirty="0"/>
              <a:t>Signal offset between serving cell and neighbor cell, based on CPICH </a:t>
            </a:r>
            <a:r>
              <a:rPr lang="en-US" sz="1400" dirty="0" err="1"/>
              <a:t>Ec</a:t>
            </a:r>
            <a:r>
              <a:rPr lang="en-US" sz="1400" dirty="0"/>
              <a:t>/No. </a:t>
            </a:r>
          </a:p>
          <a:p>
            <a:pPr eaLnBrk="1" hangingPunct="1">
              <a:lnSpc>
                <a:spcPct val="80000"/>
              </a:lnSpc>
            </a:pPr>
            <a:r>
              <a:rPr lang="en-US" sz="1400" b="1" dirty="0" err="1"/>
              <a:t>sIntraSearch</a:t>
            </a:r>
            <a:r>
              <a:rPr lang="en-US" sz="1400" b="1" dirty="0"/>
              <a:t>: </a:t>
            </a:r>
            <a:r>
              <a:rPr lang="en-US" sz="1400" dirty="0"/>
              <a:t>Decision on when intra-freq. measurements should be performed. Following criteria is used: </a:t>
            </a:r>
          </a:p>
          <a:p>
            <a:pPr eaLnBrk="1" hangingPunct="1">
              <a:lnSpc>
                <a:spcPct val="80000"/>
              </a:lnSpc>
            </a:pPr>
            <a:r>
              <a:rPr lang="en-US" sz="1400" dirty="0" err="1"/>
              <a:t>sIntraSearch</a:t>
            </a:r>
            <a:r>
              <a:rPr lang="en-US" sz="1400" dirty="0"/>
              <a:t> ≥ </a:t>
            </a:r>
            <a:r>
              <a:rPr lang="en-US" sz="1400" dirty="0" err="1"/>
              <a:t>qQualmeas</a:t>
            </a:r>
            <a:r>
              <a:rPr lang="en-US" sz="1400" dirty="0"/>
              <a:t> - </a:t>
            </a:r>
            <a:r>
              <a:rPr lang="en-US" sz="1400" dirty="0" err="1"/>
              <a:t>qQualMin</a:t>
            </a:r>
            <a:r>
              <a:rPr lang="en-US" sz="1400" dirty="0"/>
              <a:t> (where </a:t>
            </a:r>
            <a:r>
              <a:rPr lang="en-US" sz="1400" dirty="0" err="1"/>
              <a:t>qQualmeas</a:t>
            </a:r>
            <a:r>
              <a:rPr lang="en-US" sz="1400" dirty="0"/>
              <a:t> is the value measured by UE ) </a:t>
            </a:r>
          </a:p>
          <a:p>
            <a:pPr eaLnBrk="1" hangingPunct="1">
              <a:lnSpc>
                <a:spcPct val="80000"/>
              </a:lnSpc>
            </a:pPr>
            <a:r>
              <a:rPr lang="en-US" sz="1400" b="1" dirty="0" err="1"/>
              <a:t>sInterSearch</a:t>
            </a:r>
            <a:r>
              <a:rPr lang="en-US" sz="1400" b="1" dirty="0"/>
              <a:t>: </a:t>
            </a:r>
            <a:r>
              <a:rPr lang="en-US" sz="1400" dirty="0"/>
              <a:t>Parameter is used to make decision to start inter-freq. measurements. </a:t>
            </a:r>
          </a:p>
          <a:p>
            <a:pPr eaLnBrk="1" hangingPunct="1">
              <a:lnSpc>
                <a:spcPct val="80000"/>
              </a:lnSpc>
            </a:pPr>
            <a:r>
              <a:rPr lang="en-US" sz="1400" dirty="0" err="1"/>
              <a:t>sInterSearch</a:t>
            </a:r>
            <a:r>
              <a:rPr lang="en-US" sz="1400" dirty="0"/>
              <a:t> ≥ </a:t>
            </a:r>
            <a:r>
              <a:rPr lang="en-US" sz="1400" dirty="0" err="1"/>
              <a:t>qQualmeas</a:t>
            </a:r>
            <a:r>
              <a:rPr lang="en-US" sz="1400" dirty="0"/>
              <a:t> - </a:t>
            </a:r>
            <a:r>
              <a:rPr lang="en-US" sz="1400" dirty="0" err="1"/>
              <a:t>qQualMin</a:t>
            </a:r>
            <a:r>
              <a:rPr lang="en-US" sz="1400" dirty="0"/>
              <a:t> (where </a:t>
            </a:r>
            <a:r>
              <a:rPr lang="en-US" sz="1400" dirty="0" err="1"/>
              <a:t>qQualmeas</a:t>
            </a:r>
            <a:r>
              <a:rPr lang="en-US" sz="1400" dirty="0"/>
              <a:t> is the value measured by UE ) </a:t>
            </a:r>
          </a:p>
          <a:p>
            <a:pPr eaLnBrk="1" hangingPunct="1">
              <a:lnSpc>
                <a:spcPct val="80000"/>
              </a:lnSpc>
            </a:pPr>
            <a:r>
              <a:rPr lang="en-US" sz="1400" b="1" dirty="0" err="1"/>
              <a:t>sRatSearch</a:t>
            </a:r>
            <a:r>
              <a:rPr lang="en-US" sz="1400" b="1" dirty="0"/>
              <a:t>: </a:t>
            </a:r>
            <a:r>
              <a:rPr lang="en-US" sz="1400" dirty="0"/>
              <a:t>Decision on when GSM measurement should be performed in relation to </a:t>
            </a:r>
            <a:r>
              <a:rPr lang="en-US" sz="1400" dirty="0" err="1"/>
              <a:t>qQualMin</a:t>
            </a:r>
            <a:r>
              <a:rPr lang="en-US" sz="1400" dirty="0"/>
              <a:t>. </a:t>
            </a:r>
          </a:p>
          <a:p>
            <a:pPr eaLnBrk="1" hangingPunct="1">
              <a:lnSpc>
                <a:spcPct val="80000"/>
              </a:lnSpc>
            </a:pPr>
            <a:r>
              <a:rPr lang="en-US" sz="1400" dirty="0" err="1"/>
              <a:t>sRatSearch</a:t>
            </a:r>
            <a:r>
              <a:rPr lang="en-US" sz="1400" dirty="0"/>
              <a:t> ≥ </a:t>
            </a:r>
            <a:r>
              <a:rPr lang="en-US" sz="1400" dirty="0" err="1"/>
              <a:t>qQualMeas</a:t>
            </a:r>
            <a:r>
              <a:rPr lang="en-US" sz="1400" dirty="0"/>
              <a:t> – </a:t>
            </a:r>
            <a:r>
              <a:rPr lang="en-US" sz="1400" dirty="0" err="1"/>
              <a:t>qQualMin</a:t>
            </a:r>
            <a:r>
              <a:rPr lang="en-US" sz="1400" dirty="0"/>
              <a:t> (where </a:t>
            </a:r>
            <a:r>
              <a:rPr lang="en-US" sz="1400" dirty="0" err="1"/>
              <a:t>qQualmeas</a:t>
            </a:r>
            <a:r>
              <a:rPr lang="en-US" sz="1400" dirty="0"/>
              <a:t> is the value measured by UE ) </a:t>
            </a:r>
          </a:p>
          <a:p>
            <a:pPr eaLnBrk="1" hangingPunct="1">
              <a:lnSpc>
                <a:spcPct val="80000"/>
              </a:lnSpc>
            </a:pPr>
            <a:r>
              <a:rPr lang="en-US" sz="1400" b="1" dirty="0" err="1"/>
              <a:t>sHcsRatSearch</a:t>
            </a:r>
            <a:r>
              <a:rPr lang="en-US" sz="1400" b="1" dirty="0"/>
              <a:t>: </a:t>
            </a:r>
            <a:r>
              <a:rPr lang="en-US" sz="1400" dirty="0"/>
              <a:t>Decision on when GSM measurement should be performed in relation to </a:t>
            </a:r>
            <a:r>
              <a:rPr lang="en-US" sz="1400" dirty="0" err="1"/>
              <a:t>qRxLevMin</a:t>
            </a:r>
            <a:r>
              <a:rPr lang="en-US" sz="1400" dirty="0"/>
              <a:t>. </a:t>
            </a:r>
          </a:p>
          <a:p>
            <a:pPr eaLnBrk="1" hangingPunct="1">
              <a:lnSpc>
                <a:spcPct val="80000"/>
              </a:lnSpc>
            </a:pPr>
            <a:r>
              <a:rPr lang="en-US" sz="1400" dirty="0" err="1"/>
              <a:t>sHcsRatSearch</a:t>
            </a:r>
            <a:r>
              <a:rPr lang="en-US" sz="1400" dirty="0"/>
              <a:t> ≥ </a:t>
            </a:r>
            <a:r>
              <a:rPr lang="en-US" sz="1400" dirty="0" err="1"/>
              <a:t>qRxLevMeas</a:t>
            </a:r>
            <a:r>
              <a:rPr lang="en-US" sz="1400" dirty="0"/>
              <a:t> – </a:t>
            </a:r>
            <a:r>
              <a:rPr lang="en-US" sz="1400" dirty="0" err="1"/>
              <a:t>qRxLevMin</a:t>
            </a:r>
            <a:r>
              <a:rPr lang="en-US" sz="1400" dirty="0"/>
              <a:t> (where </a:t>
            </a:r>
            <a:r>
              <a:rPr lang="en-US" sz="1400" dirty="0" err="1"/>
              <a:t>qRxLevMeas</a:t>
            </a:r>
            <a:r>
              <a:rPr lang="en-US" sz="1400" dirty="0"/>
              <a:t> is the value measured by UE)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84552982"/>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1917703" y="77793"/>
            <a:ext cx="7826375" cy="974725"/>
          </a:xfrm>
        </p:spPr>
        <p:txBody>
          <a:bodyPr>
            <a:normAutofit/>
          </a:bodyPr>
          <a:lstStyle/>
          <a:p>
            <a:pPr eaLnBrk="1" hangingPunct="1"/>
            <a:r>
              <a:rPr lang="en-US" b="1" dirty="0" smtClean="0">
                <a:solidFill>
                  <a:srgbClr val="FF0000"/>
                </a:solidFill>
              </a:rPr>
              <a:t> RRC Connection Setup Counters </a:t>
            </a:r>
          </a:p>
        </p:txBody>
      </p:sp>
      <p:sp>
        <p:nvSpPr>
          <p:cNvPr id="11267" name="Rectangle 3"/>
          <p:cNvSpPr>
            <a:spLocks noGrp="1" noChangeArrowheads="1"/>
          </p:cNvSpPr>
          <p:nvPr>
            <p:ph idx="1"/>
          </p:nvPr>
        </p:nvSpPr>
        <p:spPr/>
        <p:txBody>
          <a:bodyPr>
            <a:normAutofit/>
          </a:bodyPr>
          <a:lstStyle/>
          <a:p>
            <a:pPr eaLnBrk="1" hangingPunct="1">
              <a:lnSpc>
                <a:spcPct val="80000"/>
              </a:lnSpc>
            </a:pPr>
            <a:endParaRPr lang="en-US" sz="1800" dirty="0"/>
          </a:p>
          <a:p>
            <a:pPr eaLnBrk="1" hangingPunct="1">
              <a:lnSpc>
                <a:spcPct val="80000"/>
              </a:lnSpc>
            </a:pPr>
            <a:r>
              <a:rPr lang="en-US" sz="1800" b="1" dirty="0" err="1" smtClean="0"/>
              <a:t>pmTotNoRrcConnectReq</a:t>
            </a:r>
            <a:r>
              <a:rPr lang="en-US" sz="1800" b="1" dirty="0"/>
              <a:t>: </a:t>
            </a:r>
            <a:r>
              <a:rPr lang="en-US" sz="1800" dirty="0"/>
              <a:t>Number of RRC Connection Requests </a:t>
            </a:r>
          </a:p>
          <a:p>
            <a:pPr eaLnBrk="1" hangingPunct="1">
              <a:lnSpc>
                <a:spcPct val="80000"/>
              </a:lnSpc>
            </a:pPr>
            <a:r>
              <a:rPr lang="en-US" sz="1800" b="1" dirty="0" err="1"/>
              <a:t>pmTotNoRrcConnectReqSuccess</a:t>
            </a:r>
            <a:r>
              <a:rPr lang="en-US" sz="1800" b="1" dirty="0"/>
              <a:t>: </a:t>
            </a:r>
            <a:r>
              <a:rPr lang="en-US" sz="1800" dirty="0"/>
              <a:t>Number of successful RRC Connection Requests </a:t>
            </a:r>
          </a:p>
          <a:p>
            <a:pPr eaLnBrk="1" hangingPunct="1">
              <a:lnSpc>
                <a:spcPct val="80000"/>
              </a:lnSpc>
            </a:pPr>
            <a:r>
              <a:rPr lang="en-US" sz="1800" b="1" dirty="0" err="1"/>
              <a:t>pmNoRrcReqDeniedAdm</a:t>
            </a:r>
            <a:r>
              <a:rPr lang="en-US" sz="1800" b="1" dirty="0"/>
              <a:t>: </a:t>
            </a:r>
            <a:r>
              <a:rPr lang="en-US" sz="1800" dirty="0"/>
              <a:t>Number of RRC requests denied by admission control </a:t>
            </a:r>
          </a:p>
          <a:p>
            <a:pPr eaLnBrk="1" hangingPunct="1">
              <a:lnSpc>
                <a:spcPct val="80000"/>
              </a:lnSpc>
            </a:pPr>
            <a:r>
              <a:rPr lang="en-US" sz="1800" b="1" dirty="0" err="1"/>
              <a:t>pmTotNoRrcConnectReqCs</a:t>
            </a:r>
            <a:r>
              <a:rPr lang="en-US" sz="1800" b="1" dirty="0"/>
              <a:t>: </a:t>
            </a:r>
            <a:r>
              <a:rPr lang="en-US" sz="1800" dirty="0"/>
              <a:t>Number of </a:t>
            </a:r>
            <a:r>
              <a:rPr lang="en-US" sz="1800" dirty="0" err="1"/>
              <a:t>Conversat</a:t>
            </a:r>
            <a:r>
              <a:rPr lang="en-US" sz="1800" dirty="0"/>
              <a:t>. and </a:t>
            </a:r>
            <a:r>
              <a:rPr lang="en-US" sz="1800" dirty="0" err="1"/>
              <a:t>Emerg</a:t>
            </a:r>
            <a:r>
              <a:rPr lang="en-US" sz="1800" dirty="0"/>
              <a:t>. call RRC Connection Requests </a:t>
            </a:r>
          </a:p>
          <a:p>
            <a:pPr eaLnBrk="1" hangingPunct="1">
              <a:lnSpc>
                <a:spcPct val="80000"/>
              </a:lnSpc>
            </a:pPr>
            <a:r>
              <a:rPr lang="en-US" sz="1800" b="1" dirty="0" err="1"/>
              <a:t>pmTotNoRrcConnectReqCsSucc</a:t>
            </a:r>
            <a:r>
              <a:rPr lang="en-US" sz="1800" b="1" dirty="0"/>
              <a:t>: </a:t>
            </a:r>
            <a:r>
              <a:rPr lang="en-US" sz="1800" dirty="0"/>
              <a:t>Number of successful </a:t>
            </a:r>
            <a:r>
              <a:rPr lang="en-US" sz="1800" dirty="0" err="1"/>
              <a:t>Conversat</a:t>
            </a:r>
            <a:r>
              <a:rPr lang="en-US" sz="1800" dirty="0"/>
              <a:t>. and </a:t>
            </a:r>
            <a:r>
              <a:rPr lang="en-US" sz="1800" dirty="0" err="1"/>
              <a:t>Emerg</a:t>
            </a:r>
            <a:r>
              <a:rPr lang="en-US" sz="1800" dirty="0"/>
              <a:t>. Call RRC requests </a:t>
            </a:r>
          </a:p>
          <a:p>
            <a:pPr eaLnBrk="1" hangingPunct="1">
              <a:lnSpc>
                <a:spcPct val="80000"/>
              </a:lnSpc>
            </a:pPr>
            <a:r>
              <a:rPr lang="en-US" sz="1800" b="1" dirty="0" err="1"/>
              <a:t>pmNoRrcCsReqDeniedAdm</a:t>
            </a:r>
            <a:r>
              <a:rPr lang="en-US" sz="1800" b="1" dirty="0"/>
              <a:t>: </a:t>
            </a:r>
            <a:r>
              <a:rPr lang="en-US" sz="1800" dirty="0"/>
              <a:t>Number of CS calls denied by Admission Control </a:t>
            </a:r>
          </a:p>
          <a:p>
            <a:pPr eaLnBrk="1" hangingPunct="1">
              <a:lnSpc>
                <a:spcPct val="80000"/>
              </a:lnSpc>
            </a:pPr>
            <a:r>
              <a:rPr lang="en-US" sz="1800" b="1" dirty="0" err="1"/>
              <a:t>pmTotNoRrcConnectReqPs</a:t>
            </a:r>
            <a:r>
              <a:rPr lang="en-US" sz="1800" b="1" dirty="0"/>
              <a:t> </a:t>
            </a:r>
            <a:r>
              <a:rPr lang="en-US" sz="1800" dirty="0"/>
              <a:t>Number of Int. and Background RRC Connection Requests </a:t>
            </a:r>
          </a:p>
          <a:p>
            <a:pPr eaLnBrk="1" hangingPunct="1">
              <a:lnSpc>
                <a:spcPct val="80000"/>
              </a:lnSpc>
            </a:pPr>
            <a:r>
              <a:rPr lang="en-US" sz="1800" b="1" dirty="0" err="1"/>
              <a:t>pmTotNoRrcConnectReqPsSucc</a:t>
            </a:r>
            <a:r>
              <a:rPr lang="en-US" sz="1800" b="1" dirty="0"/>
              <a:t> </a:t>
            </a:r>
            <a:r>
              <a:rPr lang="en-US" sz="1800" dirty="0"/>
              <a:t>Number of Successful Int. and Background RRC Conn attempts </a:t>
            </a:r>
          </a:p>
          <a:p>
            <a:pPr eaLnBrk="1" hangingPunct="1">
              <a:lnSpc>
                <a:spcPct val="80000"/>
              </a:lnSpc>
            </a:pPr>
            <a:r>
              <a:rPr lang="en-US" sz="1800" b="1" dirty="0" err="1"/>
              <a:t>pmNoRrcPsReqDeniedAdm</a:t>
            </a:r>
            <a:r>
              <a:rPr lang="en-US" sz="1800" b="1" dirty="0"/>
              <a:t> </a:t>
            </a:r>
            <a:r>
              <a:rPr lang="en-US" sz="1800" dirty="0"/>
              <a:t>Number of PS calls denied by admission control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217042634"/>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1917703" y="77793"/>
            <a:ext cx="7826375" cy="974725"/>
          </a:xfrm>
        </p:spPr>
        <p:txBody>
          <a:bodyPr>
            <a:normAutofit fontScale="90000"/>
          </a:bodyPr>
          <a:lstStyle/>
          <a:p>
            <a:pPr eaLnBrk="1" hangingPunct="1"/>
            <a:r>
              <a:rPr lang="en-US" smtClean="0"/>
              <a:t/>
            </a:r>
            <a:br>
              <a:rPr lang="en-US" smtClean="0"/>
            </a:br>
            <a:r>
              <a:rPr lang="en-US" smtClean="0"/>
              <a:t> </a:t>
            </a:r>
            <a:r>
              <a:rPr lang="en-US" b="1" smtClean="0"/>
              <a:t>RAB Establishment</a:t>
            </a:r>
            <a:r>
              <a:rPr lang="en-US" smtClean="0"/>
              <a:t> </a:t>
            </a:r>
          </a:p>
        </p:txBody>
      </p:sp>
      <p:sp>
        <p:nvSpPr>
          <p:cNvPr id="12291" name="Rectangle 3"/>
          <p:cNvSpPr>
            <a:spLocks noGrp="1" noChangeArrowheads="1"/>
          </p:cNvSpPr>
          <p:nvPr>
            <p:ph idx="1"/>
          </p:nvPr>
        </p:nvSpPr>
        <p:spPr/>
        <p:txBody>
          <a:bodyPr>
            <a:normAutofit/>
          </a:bodyPr>
          <a:lstStyle/>
          <a:p>
            <a:pPr eaLnBrk="1" hangingPunct="1">
              <a:lnSpc>
                <a:spcPct val="80000"/>
              </a:lnSpc>
            </a:pPr>
            <a:endParaRPr lang="en-US" sz="1800" dirty="0"/>
          </a:p>
          <a:p>
            <a:pPr eaLnBrk="1" hangingPunct="1">
              <a:lnSpc>
                <a:spcPct val="80000"/>
              </a:lnSpc>
            </a:pPr>
            <a:r>
              <a:rPr lang="en-US" sz="1800" b="1" dirty="0" err="1" smtClean="0"/>
              <a:t>pmNoRabEstablishAttemptSpeech</a:t>
            </a:r>
            <a:r>
              <a:rPr lang="en-US" sz="1800" b="1" dirty="0"/>
              <a:t>: </a:t>
            </a:r>
            <a:r>
              <a:rPr lang="en-US" sz="1800" dirty="0"/>
              <a:t>Number of RAB establishment attempts for speech </a:t>
            </a:r>
          </a:p>
          <a:p>
            <a:pPr eaLnBrk="1" hangingPunct="1">
              <a:lnSpc>
                <a:spcPct val="80000"/>
              </a:lnSpc>
            </a:pPr>
            <a:r>
              <a:rPr lang="en-US" sz="1800" b="1" dirty="0" err="1"/>
              <a:t>pmNoRabEstablishSuccessSpeech</a:t>
            </a:r>
            <a:r>
              <a:rPr lang="en-US" sz="1800" b="1" dirty="0"/>
              <a:t>: </a:t>
            </a:r>
            <a:r>
              <a:rPr lang="en-US" sz="1800" dirty="0"/>
              <a:t>Number of successful RAB establishments for speech </a:t>
            </a:r>
          </a:p>
          <a:p>
            <a:pPr eaLnBrk="1" hangingPunct="1">
              <a:lnSpc>
                <a:spcPct val="80000"/>
              </a:lnSpc>
            </a:pPr>
            <a:r>
              <a:rPr lang="en-US" sz="1800" b="1" dirty="0" err="1"/>
              <a:t>pmNoRabEstablishAttemptPacketInteractive</a:t>
            </a:r>
            <a:r>
              <a:rPr lang="en-US" sz="1800" b="1" dirty="0"/>
              <a:t>: </a:t>
            </a:r>
            <a:r>
              <a:rPr lang="en-US" sz="1800" dirty="0"/>
              <a:t>Number of successful RAB establishments for PS Int. RAB </a:t>
            </a:r>
          </a:p>
          <a:p>
            <a:pPr eaLnBrk="1" hangingPunct="1">
              <a:lnSpc>
                <a:spcPct val="80000"/>
              </a:lnSpc>
            </a:pPr>
            <a:r>
              <a:rPr lang="en-US" sz="1800" b="1" dirty="0" err="1"/>
              <a:t>pmNoRabEstablishAttemptPacketInteractiveHs</a:t>
            </a:r>
            <a:r>
              <a:rPr lang="en-US" sz="1800" b="1" dirty="0"/>
              <a:t>: </a:t>
            </a:r>
            <a:r>
              <a:rPr lang="en-US" sz="1800" dirty="0"/>
              <a:t>No. of RAB </a:t>
            </a:r>
            <a:r>
              <a:rPr lang="en-US" sz="1800" dirty="0" err="1"/>
              <a:t>estab</a:t>
            </a:r>
            <a:r>
              <a:rPr lang="en-US" sz="1800" dirty="0"/>
              <a:t>. att. for PS Int. RAB mapped on HS-DSCH </a:t>
            </a:r>
          </a:p>
          <a:p>
            <a:pPr eaLnBrk="1" hangingPunct="1">
              <a:lnSpc>
                <a:spcPct val="80000"/>
              </a:lnSpc>
            </a:pPr>
            <a:r>
              <a:rPr lang="en-US" sz="1800" b="1" dirty="0" err="1"/>
              <a:t>pmNoRabEstablishSuccessPacketInteractiveHs</a:t>
            </a:r>
            <a:r>
              <a:rPr lang="en-US" sz="1800" b="1" dirty="0"/>
              <a:t>: </a:t>
            </a:r>
            <a:r>
              <a:rPr lang="en-US" sz="1800" dirty="0"/>
              <a:t>No. of successful RAB </a:t>
            </a:r>
            <a:r>
              <a:rPr lang="en-US" sz="1800" dirty="0" err="1"/>
              <a:t>estab</a:t>
            </a:r>
            <a:r>
              <a:rPr lang="en-US" sz="1800" dirty="0"/>
              <a:t> for PS Int. RAB mapped on HSDSCH </a:t>
            </a:r>
            <a:r>
              <a:rPr lang="en-US" sz="1800" b="1" dirty="0" err="1"/>
              <a:t>pmNoRabEstablishAttemptPacketInteractiveEul</a:t>
            </a:r>
            <a:r>
              <a:rPr lang="en-US" sz="1800" b="1" dirty="0"/>
              <a:t>: </a:t>
            </a:r>
            <a:r>
              <a:rPr lang="en-US" sz="1800" dirty="0"/>
              <a:t>No. of RAB est. att. for PS Int. RAB mapped on EDCH/HSDSCH. </a:t>
            </a:r>
          </a:p>
          <a:p>
            <a:pPr eaLnBrk="1" hangingPunct="1">
              <a:lnSpc>
                <a:spcPct val="80000"/>
              </a:lnSpc>
            </a:pPr>
            <a:r>
              <a:rPr lang="en-US" sz="1800" b="1" dirty="0" err="1"/>
              <a:t>pmNoRabEstAttemptPsIntNonHs</a:t>
            </a:r>
            <a:r>
              <a:rPr lang="en-US" sz="1800" b="1" dirty="0"/>
              <a:t>: </a:t>
            </a:r>
            <a:r>
              <a:rPr lang="en-US" sz="1800" dirty="0"/>
              <a:t>No. of RAB establishment att. for PS Int. RAB in a non-HS (DCH or FACH) </a:t>
            </a:r>
            <a:r>
              <a:rPr lang="en-US" sz="1800" dirty="0" err="1"/>
              <a:t>config</a:t>
            </a:r>
            <a:r>
              <a:rPr lang="en-US" sz="1800" dirty="0"/>
              <a:t>. </a:t>
            </a:r>
          </a:p>
          <a:p>
            <a:pPr eaLnBrk="1" hangingPunct="1">
              <a:lnSpc>
                <a:spcPct val="80000"/>
              </a:lnSpc>
            </a:pPr>
            <a:r>
              <a:rPr lang="en-US" sz="1800" b="1" dirty="0" err="1"/>
              <a:t>pmNoRabEstSuccessPsIntNonHs</a:t>
            </a:r>
            <a:r>
              <a:rPr lang="en-US" sz="1800" b="1" dirty="0"/>
              <a:t>: </a:t>
            </a:r>
            <a:r>
              <a:rPr lang="en-US" sz="1800" dirty="0"/>
              <a:t>No. of </a:t>
            </a:r>
            <a:r>
              <a:rPr lang="en-US" sz="1800" dirty="0" err="1"/>
              <a:t>succ</a:t>
            </a:r>
            <a:r>
              <a:rPr lang="en-US" sz="1800" dirty="0"/>
              <a:t>. RAB establish. for PS Int. RAB in a non-HS (DCH or FACH) </a:t>
            </a:r>
            <a:r>
              <a:rPr lang="en-US" sz="1800" dirty="0" err="1"/>
              <a:t>config</a:t>
            </a:r>
            <a:r>
              <a:rPr lang="en-US" sz="1800" dirty="0"/>
              <a:t>.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26355147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1917703" y="77793"/>
            <a:ext cx="7826375" cy="974725"/>
          </a:xfrm>
        </p:spPr>
        <p:txBody>
          <a:bodyPr>
            <a:normAutofit fontScale="90000"/>
          </a:bodyPr>
          <a:lstStyle/>
          <a:p>
            <a:pPr eaLnBrk="1" hangingPunct="1"/>
            <a:r>
              <a:rPr lang="en-US" dirty="0" smtClean="0"/>
              <a:t/>
            </a:r>
            <a:br>
              <a:rPr lang="en-US" dirty="0" smtClean="0"/>
            </a:br>
            <a:r>
              <a:rPr lang="en-US" dirty="0" smtClean="0"/>
              <a:t> </a:t>
            </a:r>
            <a:r>
              <a:rPr lang="en-US" b="1" dirty="0" smtClean="0"/>
              <a:t>Retainability Counters</a:t>
            </a:r>
            <a:r>
              <a:rPr lang="en-US" dirty="0" smtClean="0"/>
              <a:t> </a:t>
            </a:r>
          </a:p>
        </p:txBody>
      </p:sp>
      <p:sp>
        <p:nvSpPr>
          <p:cNvPr id="13315" name="Rectangle 3"/>
          <p:cNvSpPr>
            <a:spLocks noGrp="1" noChangeArrowheads="1"/>
          </p:cNvSpPr>
          <p:nvPr>
            <p:ph idx="1"/>
          </p:nvPr>
        </p:nvSpPr>
        <p:spPr/>
        <p:txBody>
          <a:bodyPr>
            <a:normAutofit/>
          </a:bodyPr>
          <a:lstStyle/>
          <a:p>
            <a:pPr eaLnBrk="1" hangingPunct="1">
              <a:lnSpc>
                <a:spcPct val="80000"/>
              </a:lnSpc>
            </a:pPr>
            <a:endParaRPr lang="en-US" sz="1800" dirty="0"/>
          </a:p>
          <a:p>
            <a:pPr eaLnBrk="1" hangingPunct="1">
              <a:lnSpc>
                <a:spcPct val="80000"/>
              </a:lnSpc>
            </a:pPr>
            <a:r>
              <a:rPr lang="en-US" sz="1800" b="1" dirty="0" err="1" smtClean="0"/>
              <a:t>pmNoNormalRabReleaseSpeech</a:t>
            </a:r>
            <a:r>
              <a:rPr lang="en-US" sz="1800" b="1" dirty="0"/>
              <a:t>: </a:t>
            </a:r>
            <a:r>
              <a:rPr lang="en-US" sz="1800" dirty="0"/>
              <a:t>Number of successful normal RAB releases (Speech) </a:t>
            </a:r>
          </a:p>
          <a:p>
            <a:pPr eaLnBrk="1" hangingPunct="1">
              <a:lnSpc>
                <a:spcPct val="80000"/>
              </a:lnSpc>
            </a:pPr>
            <a:r>
              <a:rPr lang="en-US" sz="1800" b="1" dirty="0" err="1"/>
              <a:t>pmNoSystemRabReleaseSpeech</a:t>
            </a:r>
            <a:r>
              <a:rPr lang="en-US" sz="1800" b="1" dirty="0"/>
              <a:t>: </a:t>
            </a:r>
            <a:r>
              <a:rPr lang="en-US" sz="1800" dirty="0"/>
              <a:t>Number of successful system RAB releases (Speech drops) </a:t>
            </a:r>
          </a:p>
          <a:p>
            <a:pPr eaLnBrk="1" hangingPunct="1">
              <a:lnSpc>
                <a:spcPct val="80000"/>
              </a:lnSpc>
            </a:pPr>
            <a:r>
              <a:rPr lang="en-US" sz="1800" b="1" dirty="0" err="1"/>
              <a:t>pmNoNormalRabReleasePacket</a:t>
            </a:r>
            <a:r>
              <a:rPr lang="en-US" sz="1800" b="1" dirty="0"/>
              <a:t>: </a:t>
            </a:r>
            <a:r>
              <a:rPr lang="en-US" sz="1800" dirty="0"/>
              <a:t>Number of successful normal RAB releases (PS) </a:t>
            </a:r>
          </a:p>
          <a:p>
            <a:pPr eaLnBrk="1" hangingPunct="1">
              <a:lnSpc>
                <a:spcPct val="80000"/>
              </a:lnSpc>
            </a:pPr>
            <a:r>
              <a:rPr lang="en-US" sz="1800" b="1" dirty="0" err="1"/>
              <a:t>pmNoSystemRabReleasePacket</a:t>
            </a:r>
            <a:r>
              <a:rPr lang="en-US" sz="1800" b="1" dirty="0"/>
              <a:t>: </a:t>
            </a:r>
            <a:r>
              <a:rPr lang="en-US" sz="1800" dirty="0"/>
              <a:t>Number of successful system RAB releases (PS drops) </a:t>
            </a:r>
          </a:p>
          <a:p>
            <a:pPr eaLnBrk="1" hangingPunct="1">
              <a:lnSpc>
                <a:spcPct val="80000"/>
              </a:lnSpc>
            </a:pPr>
            <a:r>
              <a:rPr lang="en-US" sz="1800" b="1" dirty="0" err="1"/>
              <a:t>pmNoNormalRbReleaseHs</a:t>
            </a:r>
            <a:r>
              <a:rPr lang="en-US" sz="1800" b="1" dirty="0"/>
              <a:t>: </a:t>
            </a:r>
            <a:r>
              <a:rPr lang="en-US" sz="1800" dirty="0"/>
              <a:t>Number of successful normal releases of packet RABs mapped on HS-DSCH </a:t>
            </a:r>
          </a:p>
          <a:p>
            <a:pPr eaLnBrk="1" hangingPunct="1">
              <a:lnSpc>
                <a:spcPct val="80000"/>
              </a:lnSpc>
            </a:pPr>
            <a:r>
              <a:rPr lang="en-US" sz="1800" b="1" dirty="0" err="1"/>
              <a:t>pmNoSystemRbReleaseHs</a:t>
            </a:r>
            <a:r>
              <a:rPr lang="en-US" sz="1800" b="1" dirty="0"/>
              <a:t>: </a:t>
            </a:r>
            <a:r>
              <a:rPr lang="en-US" sz="1800" dirty="0"/>
              <a:t>Number of successful system releases of packet RABs mapped on HS-DSCH </a:t>
            </a:r>
          </a:p>
          <a:p>
            <a:pPr eaLnBrk="1" hangingPunct="1">
              <a:lnSpc>
                <a:spcPct val="80000"/>
              </a:lnSpc>
            </a:pPr>
            <a:r>
              <a:rPr lang="en-US" sz="1800" b="1" dirty="0" err="1"/>
              <a:t>pmNoNormalRbReleaseEul</a:t>
            </a:r>
            <a:r>
              <a:rPr lang="en-US" sz="1800" dirty="0"/>
              <a:t>: Number of normal RAB releases of PS Int. RAB mapped on E-DCH/HS-DSCH </a:t>
            </a:r>
          </a:p>
          <a:p>
            <a:pPr eaLnBrk="1" hangingPunct="1">
              <a:lnSpc>
                <a:spcPct val="80000"/>
              </a:lnSpc>
            </a:pPr>
            <a:r>
              <a:rPr lang="en-US" sz="1800" b="1" dirty="0" err="1"/>
              <a:t>pmNoSystemRbReleaseEul</a:t>
            </a:r>
            <a:r>
              <a:rPr lang="en-US" sz="1800" b="1" dirty="0"/>
              <a:t>: </a:t>
            </a:r>
            <a:r>
              <a:rPr lang="en-US" sz="1800" dirty="0"/>
              <a:t>No. of system RAB releases of PS Int. RAB mapped on E-DCH/HS-DSCH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97113861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917703" y="77793"/>
            <a:ext cx="7826375" cy="974725"/>
          </a:xfrm>
        </p:spPr>
        <p:txBody>
          <a:bodyPr>
            <a:normAutofit fontScale="90000"/>
          </a:bodyPr>
          <a:lstStyle/>
          <a:p>
            <a:pPr eaLnBrk="1" hangingPunct="1"/>
            <a:r>
              <a:rPr lang="en-US" smtClean="0"/>
              <a:t/>
            </a:r>
            <a:br>
              <a:rPr lang="en-US" smtClean="0"/>
            </a:br>
            <a:r>
              <a:rPr lang="en-US" smtClean="0"/>
              <a:t> </a:t>
            </a:r>
            <a:r>
              <a:rPr lang="en-US" b="1" smtClean="0"/>
              <a:t>IRATs</a:t>
            </a:r>
            <a:r>
              <a:rPr lang="en-US" smtClean="0"/>
              <a:t> </a:t>
            </a:r>
          </a:p>
        </p:txBody>
      </p:sp>
      <p:sp>
        <p:nvSpPr>
          <p:cNvPr id="14339" name="Rectangle 3"/>
          <p:cNvSpPr>
            <a:spLocks noGrp="1" noChangeArrowheads="1"/>
          </p:cNvSpPr>
          <p:nvPr>
            <p:ph idx="1"/>
          </p:nvPr>
        </p:nvSpPr>
        <p:spPr/>
        <p:txBody>
          <a:bodyPr>
            <a:normAutofit/>
          </a:bodyPr>
          <a:lstStyle/>
          <a:p>
            <a:pPr eaLnBrk="1" hangingPunct="1">
              <a:lnSpc>
                <a:spcPct val="90000"/>
              </a:lnSpc>
            </a:pPr>
            <a:endParaRPr lang="en-US" sz="1800" dirty="0"/>
          </a:p>
          <a:p>
            <a:pPr eaLnBrk="1" hangingPunct="1">
              <a:lnSpc>
                <a:spcPct val="90000"/>
              </a:lnSpc>
            </a:pPr>
            <a:r>
              <a:rPr lang="en-US" sz="1800" b="1" dirty="0" err="1" smtClean="0"/>
              <a:t>pmNoDirRetryAtt</a:t>
            </a:r>
            <a:r>
              <a:rPr lang="en-US" sz="1800" b="1" dirty="0"/>
              <a:t>: </a:t>
            </a:r>
            <a:r>
              <a:rPr lang="en-US" sz="1800" dirty="0"/>
              <a:t>Number of attempted outgoing inter RAT HO due to capacity </a:t>
            </a:r>
          </a:p>
          <a:p>
            <a:pPr eaLnBrk="1" hangingPunct="1">
              <a:lnSpc>
                <a:spcPct val="90000"/>
              </a:lnSpc>
            </a:pPr>
            <a:r>
              <a:rPr lang="en-US" sz="1800" b="1" dirty="0" err="1"/>
              <a:t>pmNoDirRetrySuccess</a:t>
            </a:r>
            <a:r>
              <a:rPr lang="en-US" sz="1800" b="1" dirty="0"/>
              <a:t>: </a:t>
            </a:r>
            <a:r>
              <a:rPr lang="en-US" sz="1800" dirty="0"/>
              <a:t>Number of successful outgoing IRAT HO due to capacity </a:t>
            </a:r>
          </a:p>
          <a:p>
            <a:pPr eaLnBrk="1" hangingPunct="1">
              <a:lnSpc>
                <a:spcPct val="90000"/>
              </a:lnSpc>
            </a:pPr>
            <a:r>
              <a:rPr lang="en-US" sz="1800" b="1" dirty="0" err="1"/>
              <a:t>pmNoAttOutIratHoSpeech</a:t>
            </a:r>
            <a:r>
              <a:rPr lang="en-US" sz="1800" b="1" dirty="0"/>
              <a:t>: </a:t>
            </a:r>
            <a:r>
              <a:rPr lang="en-US" sz="1800" dirty="0"/>
              <a:t>No. of attempted outgoing IRAT HO for speech </a:t>
            </a:r>
          </a:p>
          <a:p>
            <a:pPr eaLnBrk="1" hangingPunct="1">
              <a:lnSpc>
                <a:spcPct val="90000"/>
              </a:lnSpc>
            </a:pPr>
            <a:r>
              <a:rPr lang="en-US" sz="1800" b="1" dirty="0" err="1"/>
              <a:t>pmNoSuccessOutIratHoSpeech</a:t>
            </a:r>
            <a:r>
              <a:rPr lang="en-US" sz="1800" b="1" dirty="0"/>
              <a:t>: </a:t>
            </a:r>
            <a:r>
              <a:rPr lang="en-US" sz="1800" dirty="0"/>
              <a:t>No. of successful outgoing IRAT HO for speech </a:t>
            </a:r>
          </a:p>
          <a:p>
            <a:pPr eaLnBrk="1" hangingPunct="1">
              <a:lnSpc>
                <a:spcPct val="90000"/>
              </a:lnSpc>
            </a:pPr>
            <a:r>
              <a:rPr lang="en-US" sz="1800" b="1" dirty="0" err="1"/>
              <a:t>pmNoFailOutIratHoSpeechGsmFailure</a:t>
            </a:r>
            <a:r>
              <a:rPr lang="en-US" sz="1800" b="1" dirty="0"/>
              <a:t>: </a:t>
            </a:r>
            <a:r>
              <a:rPr lang="en-US" sz="1800" dirty="0"/>
              <a:t>No. of failed outgoing IRATs due to GSM allocation failure </a:t>
            </a:r>
          </a:p>
          <a:p>
            <a:pPr eaLnBrk="1" hangingPunct="1">
              <a:lnSpc>
                <a:spcPct val="90000"/>
              </a:lnSpc>
            </a:pPr>
            <a:r>
              <a:rPr lang="en-US" sz="1800" b="1" dirty="0" err="1"/>
              <a:t>pmNoFailOutIratHoSpeechReturnOldChPhyChFail</a:t>
            </a:r>
            <a:r>
              <a:rPr lang="en-US" sz="1800" b="1" dirty="0"/>
              <a:t>: </a:t>
            </a:r>
            <a:r>
              <a:rPr lang="en-US" sz="1800" dirty="0"/>
              <a:t>No. of failed outgoing IRATs due to physical channel failure, where UE returns to present active set </a:t>
            </a:r>
          </a:p>
          <a:p>
            <a:pPr eaLnBrk="1" hangingPunct="1">
              <a:lnSpc>
                <a:spcPct val="90000"/>
              </a:lnSpc>
            </a:pPr>
            <a:r>
              <a:rPr lang="en-US" sz="1800" b="1" dirty="0" err="1"/>
              <a:t>pmNoFailOutIratHoSpeechReturnOldChNotPhyChFail</a:t>
            </a:r>
            <a:r>
              <a:rPr lang="en-US" sz="1800" b="1" dirty="0"/>
              <a:t>: </a:t>
            </a:r>
            <a:r>
              <a:rPr lang="en-US" sz="1800" dirty="0"/>
              <a:t>No. of failed outgoing IRAT HOs due to reasons other than physical channel failure, where UE returns to present active set.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766566461"/>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917703" y="77793"/>
            <a:ext cx="7826375" cy="974725"/>
          </a:xfrm>
        </p:spPr>
        <p:txBody>
          <a:bodyPr>
            <a:normAutofit fontScale="90000"/>
          </a:bodyPr>
          <a:lstStyle/>
          <a:p>
            <a:pPr eaLnBrk="1" hangingPunct="1"/>
            <a:r>
              <a:rPr lang="en-US" smtClean="0"/>
              <a:t/>
            </a:r>
            <a:br>
              <a:rPr lang="en-US" smtClean="0"/>
            </a:br>
            <a:r>
              <a:rPr lang="en-US" smtClean="0"/>
              <a:t> </a:t>
            </a:r>
            <a:r>
              <a:rPr lang="en-US" b="1" smtClean="0"/>
              <a:t>Handover</a:t>
            </a:r>
            <a:r>
              <a:rPr lang="en-US" smtClean="0"/>
              <a:t> </a:t>
            </a:r>
          </a:p>
        </p:txBody>
      </p:sp>
      <p:sp>
        <p:nvSpPr>
          <p:cNvPr id="15363" name="Rectangle 3"/>
          <p:cNvSpPr>
            <a:spLocks noGrp="1" noChangeArrowheads="1"/>
          </p:cNvSpPr>
          <p:nvPr>
            <p:ph idx="1"/>
          </p:nvPr>
        </p:nvSpPr>
        <p:spPr>
          <a:xfrm>
            <a:off x="193186" y="1825625"/>
            <a:ext cx="11809927" cy="4351338"/>
          </a:xfrm>
        </p:spPr>
        <p:txBody>
          <a:bodyPr/>
          <a:lstStyle/>
          <a:p>
            <a:pPr eaLnBrk="1" hangingPunct="1"/>
            <a:endParaRPr lang="en-US" dirty="0" smtClean="0"/>
          </a:p>
          <a:p>
            <a:pPr eaLnBrk="1" hangingPunct="1"/>
            <a:r>
              <a:rPr lang="en-US" b="1" dirty="0" err="1" smtClean="0"/>
              <a:t>pmNoTimesRlAddToActSet</a:t>
            </a:r>
            <a:r>
              <a:rPr lang="en-US" b="1" dirty="0" smtClean="0"/>
              <a:t>: </a:t>
            </a:r>
            <a:r>
              <a:rPr lang="en-US" dirty="0" smtClean="0"/>
              <a:t>Number of times RL is added/ replaced to an active set </a:t>
            </a:r>
          </a:p>
          <a:p>
            <a:pPr eaLnBrk="1" hangingPunct="1"/>
            <a:r>
              <a:rPr lang="en-US" b="1" dirty="0" err="1" smtClean="0"/>
              <a:t>pmNoTimesCellFailAddToActSet</a:t>
            </a:r>
            <a:r>
              <a:rPr lang="en-US" b="1" dirty="0" smtClean="0"/>
              <a:t>: </a:t>
            </a:r>
            <a:r>
              <a:rPr lang="en-US" dirty="0" smtClean="0"/>
              <a:t>Number of times a cell fails to be added to an active set </a:t>
            </a:r>
          </a:p>
          <a:p>
            <a:pPr eaLnBrk="1" hangingPunct="1"/>
            <a:r>
              <a:rPr lang="en-US" b="1" dirty="0" err="1" smtClean="0"/>
              <a:t>pmNoRlDeniedAdm</a:t>
            </a:r>
            <a:r>
              <a:rPr lang="en-US" b="1" dirty="0" smtClean="0"/>
              <a:t>: </a:t>
            </a:r>
            <a:r>
              <a:rPr lang="en-US" dirty="0" smtClean="0"/>
              <a:t>Number of RL setups or RL addition requests denied by admission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535698344"/>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1917703" y="77793"/>
            <a:ext cx="7826375" cy="974725"/>
          </a:xfrm>
        </p:spPr>
        <p:txBody>
          <a:bodyPr>
            <a:normAutofit fontScale="90000"/>
          </a:bodyPr>
          <a:lstStyle/>
          <a:p>
            <a:pPr eaLnBrk="1" hangingPunct="1"/>
            <a:r>
              <a:rPr lang="en-US" smtClean="0"/>
              <a:t/>
            </a:r>
            <a:br>
              <a:rPr lang="en-US" smtClean="0"/>
            </a:br>
            <a:r>
              <a:rPr lang="en-US" smtClean="0"/>
              <a:t> </a:t>
            </a:r>
            <a:r>
              <a:rPr lang="en-US" b="1" smtClean="0"/>
              <a:t>Availability</a:t>
            </a:r>
            <a:r>
              <a:rPr lang="en-US" smtClean="0"/>
              <a:t> </a:t>
            </a:r>
          </a:p>
        </p:txBody>
      </p:sp>
      <p:sp>
        <p:nvSpPr>
          <p:cNvPr id="16387" name="Rectangle 3"/>
          <p:cNvSpPr>
            <a:spLocks noGrp="1" noChangeArrowheads="1"/>
          </p:cNvSpPr>
          <p:nvPr>
            <p:ph idx="1"/>
          </p:nvPr>
        </p:nvSpPr>
        <p:spPr>
          <a:xfrm>
            <a:off x="309096" y="1825625"/>
            <a:ext cx="11603865" cy="4351338"/>
          </a:xfrm>
        </p:spPr>
        <p:txBody>
          <a:bodyPr/>
          <a:lstStyle/>
          <a:p>
            <a:pPr eaLnBrk="1" hangingPunct="1">
              <a:lnSpc>
                <a:spcPct val="90000"/>
              </a:lnSpc>
            </a:pPr>
            <a:endParaRPr lang="en-US" sz="2000" dirty="0"/>
          </a:p>
          <a:p>
            <a:pPr eaLnBrk="1" hangingPunct="1">
              <a:lnSpc>
                <a:spcPct val="90000"/>
              </a:lnSpc>
            </a:pPr>
            <a:r>
              <a:rPr lang="en-US" sz="2000" b="1" dirty="0" err="1" smtClean="0"/>
              <a:t>pmCellDowntimeMan</a:t>
            </a:r>
            <a:r>
              <a:rPr lang="en-US" sz="2000" b="1" dirty="0"/>
              <a:t>: </a:t>
            </a:r>
            <a:r>
              <a:rPr lang="en-US" sz="2000" dirty="0"/>
              <a:t>Time that cell has been unavailable because of admin state being manually locked. </a:t>
            </a:r>
          </a:p>
          <a:p>
            <a:pPr eaLnBrk="1" hangingPunct="1">
              <a:lnSpc>
                <a:spcPct val="90000"/>
              </a:lnSpc>
            </a:pPr>
            <a:r>
              <a:rPr lang="en-US" sz="2000" b="1" dirty="0" err="1"/>
              <a:t>pmCellDowntimeAuto</a:t>
            </a:r>
            <a:r>
              <a:rPr lang="en-US" sz="2000" b="1" dirty="0"/>
              <a:t>: </a:t>
            </a:r>
            <a:r>
              <a:rPr lang="en-US" sz="2000" dirty="0"/>
              <a:t>Time that cell has been unavailable due to a fault </a:t>
            </a:r>
          </a:p>
          <a:p>
            <a:pPr eaLnBrk="1" hangingPunct="1">
              <a:lnSpc>
                <a:spcPct val="90000"/>
              </a:lnSpc>
            </a:pPr>
            <a:r>
              <a:rPr lang="en-US" sz="2000" b="1" dirty="0" err="1"/>
              <a:t>PmHsDowntimeMan</a:t>
            </a:r>
            <a:r>
              <a:rPr lang="en-US" sz="2000" b="1" dirty="0"/>
              <a:t>: </a:t>
            </a:r>
            <a:r>
              <a:rPr lang="en-US" sz="2000" dirty="0"/>
              <a:t>Time that HSDSCH in a cell is </a:t>
            </a:r>
            <a:r>
              <a:rPr lang="en-US" sz="2000" dirty="0" err="1"/>
              <a:t>unavlbe</a:t>
            </a:r>
            <a:r>
              <a:rPr lang="en-US" sz="2000" dirty="0"/>
              <a:t>. due to operation settings </a:t>
            </a:r>
          </a:p>
          <a:p>
            <a:pPr eaLnBrk="1" hangingPunct="1">
              <a:lnSpc>
                <a:spcPct val="90000"/>
              </a:lnSpc>
            </a:pPr>
            <a:r>
              <a:rPr lang="en-US" sz="2000" b="1" dirty="0" err="1"/>
              <a:t>pmHsDowntimeAuto</a:t>
            </a:r>
            <a:r>
              <a:rPr lang="en-US" sz="2000" b="1" dirty="0"/>
              <a:t>: </a:t>
            </a:r>
            <a:r>
              <a:rPr lang="en-US" sz="2000" dirty="0"/>
              <a:t>Time that HSDSCH in a cell is unavailable due to system taking cell as down </a:t>
            </a:r>
          </a:p>
          <a:p>
            <a:pPr eaLnBrk="1" hangingPunct="1">
              <a:lnSpc>
                <a:spcPct val="90000"/>
              </a:lnSpc>
            </a:pPr>
            <a:r>
              <a:rPr lang="en-US" sz="2000" b="1" dirty="0" err="1"/>
              <a:t>pmEulDowntimeMan</a:t>
            </a:r>
            <a:r>
              <a:rPr lang="en-US" sz="2000" b="1" dirty="0"/>
              <a:t>: </a:t>
            </a:r>
            <a:r>
              <a:rPr lang="en-US" sz="2000" dirty="0"/>
              <a:t>Time that </a:t>
            </a:r>
            <a:r>
              <a:rPr lang="en-US" sz="2000" dirty="0" err="1"/>
              <a:t>Eul</a:t>
            </a:r>
            <a:r>
              <a:rPr lang="en-US" sz="2000" dirty="0"/>
              <a:t> </a:t>
            </a:r>
            <a:r>
              <a:rPr lang="en-US" sz="2000" dirty="0" err="1"/>
              <a:t>srvc</a:t>
            </a:r>
            <a:r>
              <a:rPr lang="en-US" sz="2000" dirty="0"/>
              <a:t> in a cell is unavailable due to operator settings </a:t>
            </a:r>
          </a:p>
          <a:p>
            <a:pPr eaLnBrk="1" hangingPunct="1">
              <a:lnSpc>
                <a:spcPct val="90000"/>
              </a:lnSpc>
            </a:pPr>
            <a:r>
              <a:rPr lang="en-US" sz="2000" b="1" dirty="0" err="1"/>
              <a:t>pmEulDowntimeAuto</a:t>
            </a:r>
            <a:r>
              <a:rPr lang="en-US" sz="2000" b="1" dirty="0"/>
              <a:t>: </a:t>
            </a:r>
            <a:r>
              <a:rPr lang="en-US" sz="2000" dirty="0"/>
              <a:t>Time that </a:t>
            </a:r>
            <a:r>
              <a:rPr lang="en-US" sz="2000" dirty="0" err="1"/>
              <a:t>Eul</a:t>
            </a:r>
            <a:r>
              <a:rPr lang="en-US" sz="2000" dirty="0"/>
              <a:t> service is unavailable </a:t>
            </a:r>
            <a:r>
              <a:rPr lang="en-US" sz="2000" dirty="0" err="1"/>
              <a:t>bcs</a:t>
            </a:r>
            <a:r>
              <a:rPr lang="en-US" sz="2000" dirty="0"/>
              <a:t> the system has considered the cell as down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71848700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917703" y="77793"/>
            <a:ext cx="7826375" cy="974725"/>
          </a:xfrm>
        </p:spPr>
        <p:txBody>
          <a:bodyPr>
            <a:normAutofit fontScale="90000"/>
          </a:bodyPr>
          <a:lstStyle/>
          <a:p>
            <a:pPr eaLnBrk="1" hangingPunct="1"/>
            <a:r>
              <a:rPr lang="en-US" dirty="0" smtClean="0"/>
              <a:t/>
            </a:r>
            <a:br>
              <a:rPr lang="en-US" dirty="0" smtClean="0"/>
            </a:br>
            <a:r>
              <a:rPr lang="en-US" dirty="0" smtClean="0"/>
              <a:t> </a:t>
            </a:r>
            <a:r>
              <a:rPr lang="en-US" b="1" dirty="0" smtClean="0"/>
              <a:t>Transport (</a:t>
            </a:r>
            <a:r>
              <a:rPr lang="en-US" b="1" dirty="0" err="1" smtClean="0"/>
              <a:t>Iub</a:t>
            </a:r>
            <a:r>
              <a:rPr lang="en-US" b="1" dirty="0" smtClean="0"/>
              <a:t>)</a:t>
            </a:r>
            <a:r>
              <a:rPr lang="en-US" dirty="0" smtClean="0"/>
              <a:t> </a:t>
            </a:r>
          </a:p>
        </p:txBody>
      </p:sp>
      <p:sp>
        <p:nvSpPr>
          <p:cNvPr id="17411" name="Rectangle 3"/>
          <p:cNvSpPr>
            <a:spLocks noGrp="1" noChangeArrowheads="1"/>
          </p:cNvSpPr>
          <p:nvPr>
            <p:ph idx="1"/>
          </p:nvPr>
        </p:nvSpPr>
        <p:spPr/>
        <p:txBody>
          <a:bodyPr>
            <a:normAutofit/>
          </a:bodyPr>
          <a:lstStyle/>
          <a:p>
            <a:pPr eaLnBrk="1" hangingPunct="1">
              <a:lnSpc>
                <a:spcPct val="80000"/>
              </a:lnSpc>
            </a:pPr>
            <a:endParaRPr lang="en-US" sz="1800" dirty="0"/>
          </a:p>
          <a:p>
            <a:pPr eaLnBrk="1" hangingPunct="1">
              <a:lnSpc>
                <a:spcPct val="80000"/>
              </a:lnSpc>
            </a:pPr>
            <a:r>
              <a:rPr lang="en-US" sz="1800" b="1" dirty="0" err="1" smtClean="0"/>
              <a:t>pmSuccInConnsRemoteQosClassA</a:t>
            </a:r>
            <a:r>
              <a:rPr lang="en-US" sz="1800" b="1" dirty="0"/>
              <a:t>: </a:t>
            </a:r>
            <a:r>
              <a:rPr lang="en-US" sz="1800" dirty="0"/>
              <a:t>No. of successful establishments of incoming connections on this AAL2 Access Point (AP). The counter increments in terminating node. </a:t>
            </a:r>
          </a:p>
          <a:p>
            <a:pPr eaLnBrk="1" hangingPunct="1">
              <a:lnSpc>
                <a:spcPct val="80000"/>
              </a:lnSpc>
            </a:pPr>
            <a:r>
              <a:rPr lang="en-US" sz="1800" b="1" dirty="0" err="1"/>
              <a:t>pmSuccOutConnsRemoteQosClassA</a:t>
            </a:r>
            <a:r>
              <a:rPr lang="en-US" sz="1800" b="1" dirty="0"/>
              <a:t>: </a:t>
            </a:r>
            <a:r>
              <a:rPr lang="en-US" sz="1800" dirty="0"/>
              <a:t>No. of successful establishments of outgoing connections on this AAL2 Access Point. The counter increments in terminating node. </a:t>
            </a:r>
          </a:p>
          <a:p>
            <a:pPr eaLnBrk="1" hangingPunct="1">
              <a:lnSpc>
                <a:spcPct val="80000"/>
              </a:lnSpc>
            </a:pPr>
            <a:r>
              <a:rPr lang="en-US" sz="1800" b="1" dirty="0" err="1"/>
              <a:t>pmUnSuccInConnsLocalQosClassA</a:t>
            </a:r>
            <a:r>
              <a:rPr lang="en-US" sz="1800" b="1" dirty="0"/>
              <a:t>: </a:t>
            </a:r>
            <a:r>
              <a:rPr lang="en-US" sz="1800" dirty="0"/>
              <a:t>Number of unsuccessful attempts to allocate AAL2 path resources during establishment of incoming connections </a:t>
            </a:r>
          </a:p>
          <a:p>
            <a:pPr eaLnBrk="1" hangingPunct="1">
              <a:lnSpc>
                <a:spcPct val="80000"/>
              </a:lnSpc>
            </a:pPr>
            <a:r>
              <a:rPr lang="en-US" sz="1800" b="1" dirty="0" err="1"/>
              <a:t>pmUnSuccInConnsRemoteQosClassA</a:t>
            </a:r>
            <a:r>
              <a:rPr lang="en-US" sz="1800" b="1" dirty="0"/>
              <a:t>: </a:t>
            </a:r>
            <a:r>
              <a:rPr lang="en-US" sz="1800" dirty="0"/>
              <a:t>No. of unsuccessful </a:t>
            </a:r>
            <a:r>
              <a:rPr lang="en-US" sz="1800" dirty="0" err="1"/>
              <a:t>estab</a:t>
            </a:r>
            <a:r>
              <a:rPr lang="en-US" sz="1800" dirty="0"/>
              <a:t>. of incoming connect. on this AAL2 AP caused by the reject in remote node. Increments in a Terminating node </a:t>
            </a:r>
          </a:p>
          <a:p>
            <a:pPr eaLnBrk="1" hangingPunct="1">
              <a:lnSpc>
                <a:spcPct val="80000"/>
              </a:lnSpc>
            </a:pPr>
            <a:r>
              <a:rPr lang="en-US" sz="1800" b="1" dirty="0" err="1"/>
              <a:t>pmUnSuccOutConnsLocalQosClassA</a:t>
            </a:r>
            <a:r>
              <a:rPr lang="en-US" sz="1800" b="1" dirty="0"/>
              <a:t>: </a:t>
            </a:r>
            <a:r>
              <a:rPr lang="en-US" sz="1800" dirty="0"/>
              <a:t>Number of unsuccessful attempts to allocate AAL2 resources during establishment of outgoing connections on this Access Point </a:t>
            </a:r>
          </a:p>
          <a:p>
            <a:pPr eaLnBrk="1" hangingPunct="1">
              <a:lnSpc>
                <a:spcPct val="80000"/>
              </a:lnSpc>
            </a:pPr>
            <a:r>
              <a:rPr lang="en-US" sz="1800" b="1" dirty="0" err="1"/>
              <a:t>pmUnSuccOutConnsRemoteQosClassA</a:t>
            </a:r>
            <a:r>
              <a:rPr lang="en-US" sz="1800" b="1" dirty="0"/>
              <a:t>: </a:t>
            </a:r>
            <a:r>
              <a:rPr lang="en-US" sz="1800" dirty="0"/>
              <a:t>Number of unsuccessful establishments of outgoing connections on this AAL2 Access Point (AP).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20705958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917703" y="77793"/>
            <a:ext cx="7826375" cy="974725"/>
          </a:xfrm>
        </p:spPr>
        <p:txBody>
          <a:bodyPr>
            <a:normAutofit fontScale="90000"/>
          </a:bodyPr>
          <a:lstStyle/>
          <a:p>
            <a:pPr eaLnBrk="1" hangingPunct="1"/>
            <a:r>
              <a:rPr lang="en-US" smtClean="0"/>
              <a:t/>
            </a:r>
            <a:br>
              <a:rPr lang="en-US" smtClean="0"/>
            </a:br>
            <a:r>
              <a:rPr lang="en-US" smtClean="0"/>
              <a:t> </a:t>
            </a:r>
            <a:r>
              <a:rPr lang="en-US" b="1" smtClean="0"/>
              <a:t>Drop Reasons</a:t>
            </a:r>
            <a:r>
              <a:rPr lang="en-US" smtClean="0"/>
              <a:t> </a:t>
            </a:r>
          </a:p>
        </p:txBody>
      </p:sp>
      <p:sp>
        <p:nvSpPr>
          <p:cNvPr id="18435" name="Rectangle 3"/>
          <p:cNvSpPr>
            <a:spLocks noGrp="1" noChangeArrowheads="1"/>
          </p:cNvSpPr>
          <p:nvPr>
            <p:ph idx="1"/>
          </p:nvPr>
        </p:nvSpPr>
        <p:spPr/>
        <p:txBody>
          <a:bodyPr>
            <a:normAutofit lnSpcReduction="10000"/>
          </a:bodyPr>
          <a:lstStyle/>
          <a:p>
            <a:pPr eaLnBrk="1" hangingPunct="1"/>
            <a:endParaRPr lang="en-US" dirty="0" smtClean="0"/>
          </a:p>
          <a:p>
            <a:pPr eaLnBrk="1" hangingPunct="1"/>
            <a:r>
              <a:rPr lang="en-US" b="1" dirty="0" err="1" smtClean="0"/>
              <a:t>pmNoSysRelSpeechNeighbr</a:t>
            </a:r>
            <a:r>
              <a:rPr lang="en-US" b="1" dirty="0" smtClean="0"/>
              <a:t>: </a:t>
            </a:r>
            <a:r>
              <a:rPr lang="en-US" dirty="0" smtClean="0"/>
              <a:t>No. of sys disconnects of a speech call due to missing (non-valid) neighbor relation </a:t>
            </a:r>
          </a:p>
          <a:p>
            <a:pPr eaLnBrk="1" hangingPunct="1"/>
            <a:r>
              <a:rPr lang="en-US" b="1" dirty="0" err="1" smtClean="0"/>
              <a:t>pmNoSysRelSpeechSoHo</a:t>
            </a:r>
            <a:r>
              <a:rPr lang="en-US" b="1" dirty="0" smtClean="0"/>
              <a:t>: </a:t>
            </a:r>
            <a:r>
              <a:rPr lang="en-US" dirty="0" smtClean="0"/>
              <a:t>No. of system disconnects of a speech call due to soft handover (valid/non-valid) </a:t>
            </a:r>
          </a:p>
          <a:p>
            <a:pPr eaLnBrk="1" hangingPunct="1"/>
            <a:r>
              <a:rPr lang="en-US" b="1" dirty="0" err="1" smtClean="0"/>
              <a:t>pmNoOfTermSpeechCong</a:t>
            </a:r>
            <a:r>
              <a:rPr lang="en-US" b="1" dirty="0" smtClean="0"/>
              <a:t>: </a:t>
            </a:r>
            <a:r>
              <a:rPr lang="en-US" dirty="0" smtClean="0"/>
              <a:t>Number of Speech Radio Connections served by RNC terminated due to congestion </a:t>
            </a:r>
          </a:p>
          <a:p>
            <a:pPr eaLnBrk="1" hangingPunct="1"/>
            <a:r>
              <a:rPr lang="en-US" b="1" dirty="0" err="1" smtClean="0"/>
              <a:t>pmNoSysRelSpeechUlSynch</a:t>
            </a:r>
            <a:r>
              <a:rPr lang="en-US" b="1" dirty="0" smtClean="0"/>
              <a:t>: </a:t>
            </a:r>
            <a:r>
              <a:rPr lang="en-US" dirty="0" smtClean="0"/>
              <a:t>Number of system disconnects of a speech call due to lost UL synch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859117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TTI</a:t>
            </a:r>
            <a:endParaRPr lang="en-US" dirty="0"/>
          </a:p>
        </p:txBody>
      </p:sp>
      <p:sp>
        <p:nvSpPr>
          <p:cNvPr id="3" name="Content Placeholder 2"/>
          <p:cNvSpPr>
            <a:spLocks noGrp="1"/>
          </p:cNvSpPr>
          <p:nvPr>
            <p:ph idx="1"/>
          </p:nvPr>
        </p:nvSpPr>
        <p:spPr/>
        <p:txBody>
          <a:bodyPr/>
          <a:lstStyle/>
          <a:p>
            <a:r>
              <a:rPr lang="en-US" dirty="0"/>
              <a:t>while in HSDPA resources are allocated per TTI</a:t>
            </a:r>
            <a:r>
              <a:rPr lang="en-US" dirty="0" smtClean="0"/>
              <a:t>.</a:t>
            </a:r>
          </a:p>
          <a:p>
            <a:r>
              <a:rPr lang="en-US" dirty="0"/>
              <a:t>Short TTI, 2ms in order to support fast retransmission, fast </a:t>
            </a:r>
            <a:r>
              <a:rPr lang="en-US" dirty="0" smtClean="0"/>
              <a:t>link adaptation</a:t>
            </a:r>
            <a:r>
              <a:rPr lang="en-US" dirty="0"/>
              <a:t>, fast scheduling and short round trip delay</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722484892"/>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1917703" y="77793"/>
            <a:ext cx="7826375" cy="974725"/>
          </a:xfrm>
        </p:spPr>
        <p:txBody>
          <a:bodyPr>
            <a:normAutofit fontScale="90000"/>
          </a:bodyPr>
          <a:lstStyle/>
          <a:p>
            <a:pPr eaLnBrk="1" hangingPunct="1"/>
            <a:r>
              <a:rPr lang="en-US" smtClean="0"/>
              <a:t/>
            </a:r>
            <a:br>
              <a:rPr lang="en-US" smtClean="0"/>
            </a:br>
            <a:r>
              <a:rPr lang="en-US" smtClean="0"/>
              <a:t> </a:t>
            </a:r>
            <a:r>
              <a:rPr lang="en-US" b="1" smtClean="0"/>
              <a:t>Admission Control</a:t>
            </a:r>
            <a:r>
              <a:rPr lang="en-US" smtClean="0"/>
              <a:t> </a:t>
            </a:r>
          </a:p>
        </p:txBody>
      </p:sp>
      <p:sp>
        <p:nvSpPr>
          <p:cNvPr id="19459" name="Rectangle 3"/>
          <p:cNvSpPr>
            <a:spLocks noGrp="1" noChangeArrowheads="1"/>
          </p:cNvSpPr>
          <p:nvPr>
            <p:ph idx="1"/>
          </p:nvPr>
        </p:nvSpPr>
        <p:spPr/>
        <p:txBody>
          <a:bodyPr>
            <a:normAutofit/>
          </a:bodyPr>
          <a:lstStyle/>
          <a:p>
            <a:pPr eaLnBrk="1" hangingPunct="1">
              <a:lnSpc>
                <a:spcPct val="80000"/>
              </a:lnSpc>
            </a:pPr>
            <a:endParaRPr lang="en-US" sz="1600" dirty="0"/>
          </a:p>
          <a:p>
            <a:pPr eaLnBrk="1" hangingPunct="1">
              <a:lnSpc>
                <a:spcPct val="80000"/>
              </a:lnSpc>
            </a:pPr>
            <a:r>
              <a:rPr lang="en-US" sz="1600" b="1" dirty="0" err="1" smtClean="0"/>
              <a:t>pmNoFailedRabEstAttemptLackDlHw</a:t>
            </a:r>
            <a:r>
              <a:rPr lang="en-US" sz="1600" b="1" dirty="0"/>
              <a:t>: </a:t>
            </a:r>
            <a:r>
              <a:rPr lang="en-US" sz="1600" dirty="0"/>
              <a:t>Number of failed RAB establishments attempts due lack of DL hardware resources </a:t>
            </a:r>
          </a:p>
          <a:p>
            <a:pPr eaLnBrk="1" hangingPunct="1">
              <a:lnSpc>
                <a:spcPct val="80000"/>
              </a:lnSpc>
            </a:pPr>
            <a:r>
              <a:rPr lang="en-US" sz="1600" b="1" dirty="0" err="1"/>
              <a:t>pmNoFailedRabEstAttemptLackUlHw</a:t>
            </a:r>
            <a:r>
              <a:rPr lang="en-US" sz="1600" b="1" dirty="0"/>
              <a:t>: </a:t>
            </a:r>
            <a:r>
              <a:rPr lang="en-US" sz="1600" dirty="0"/>
              <a:t>Number of failed RAB establishments attempts due to lack of UL hardware resources </a:t>
            </a:r>
          </a:p>
          <a:p>
            <a:pPr eaLnBrk="1" hangingPunct="1">
              <a:lnSpc>
                <a:spcPct val="80000"/>
              </a:lnSpc>
            </a:pPr>
            <a:r>
              <a:rPr lang="en-US" sz="1600" b="1" dirty="0" err="1"/>
              <a:t>pmNoFailedRabEstAttemptLackDlAse</a:t>
            </a:r>
            <a:r>
              <a:rPr lang="en-US" sz="1600" b="1" dirty="0"/>
              <a:t>: </a:t>
            </a:r>
            <a:r>
              <a:rPr lang="en-US" sz="1600" dirty="0"/>
              <a:t>Number of a failed RAB establishments attempts due to lack of DL ASE </a:t>
            </a:r>
          </a:p>
          <a:p>
            <a:pPr eaLnBrk="1" hangingPunct="1">
              <a:lnSpc>
                <a:spcPct val="80000"/>
              </a:lnSpc>
            </a:pPr>
            <a:r>
              <a:rPr lang="en-US" sz="1600" b="1" dirty="0" err="1"/>
              <a:t>pmNoFailedRabEstAttemptLackUlAse</a:t>
            </a:r>
            <a:r>
              <a:rPr lang="en-US" sz="1600" b="1" dirty="0"/>
              <a:t>: </a:t>
            </a:r>
            <a:r>
              <a:rPr lang="en-US" sz="1600" dirty="0"/>
              <a:t>Number of failed RAB establishments attempts due to lack of UL ASE </a:t>
            </a:r>
            <a:r>
              <a:rPr lang="en-US" sz="1600" b="1" dirty="0" err="1"/>
              <a:t>pmNoFailedRabEstAttemptExceedConnLimit</a:t>
            </a:r>
            <a:r>
              <a:rPr lang="en-US" sz="1600" b="1" dirty="0"/>
              <a:t>: </a:t>
            </a:r>
            <a:r>
              <a:rPr lang="en-US" sz="1600" dirty="0"/>
              <a:t>No. of failed PS RAB </a:t>
            </a:r>
            <a:r>
              <a:rPr lang="en-US" sz="1600" dirty="0" err="1"/>
              <a:t>estab</a:t>
            </a:r>
            <a:r>
              <a:rPr lang="en-US" sz="1600" dirty="0"/>
              <a:t> </a:t>
            </a:r>
            <a:r>
              <a:rPr lang="en-US" sz="1600" dirty="0" err="1"/>
              <a:t>att</a:t>
            </a:r>
            <a:r>
              <a:rPr lang="en-US" sz="1600" dirty="0"/>
              <a:t> due to exceeding SF (8,16,32) connection limit </a:t>
            </a:r>
          </a:p>
          <a:p>
            <a:pPr eaLnBrk="1" hangingPunct="1">
              <a:lnSpc>
                <a:spcPct val="80000"/>
              </a:lnSpc>
            </a:pPr>
            <a:r>
              <a:rPr lang="en-US" sz="1600" b="1" dirty="0" err="1"/>
              <a:t>pmNoFailedRabEstAttemptLackDlChnlCode</a:t>
            </a:r>
            <a:r>
              <a:rPr lang="en-US" sz="1600" b="1" dirty="0"/>
              <a:t>: </a:t>
            </a:r>
            <a:r>
              <a:rPr lang="en-US" sz="1600" dirty="0"/>
              <a:t>No. of failed RAB </a:t>
            </a:r>
            <a:r>
              <a:rPr lang="en-US" sz="1600" dirty="0" err="1"/>
              <a:t>estab</a:t>
            </a:r>
            <a:r>
              <a:rPr lang="en-US" sz="1600" dirty="0"/>
              <a:t> attempts due to lack of DL channelization codes </a:t>
            </a:r>
          </a:p>
          <a:p>
            <a:pPr eaLnBrk="1" hangingPunct="1">
              <a:lnSpc>
                <a:spcPct val="80000"/>
              </a:lnSpc>
            </a:pPr>
            <a:r>
              <a:rPr lang="en-US" sz="1600" b="1" dirty="0" err="1"/>
              <a:t>pmNoFailedRabEstAttemptLackDlPwr</a:t>
            </a:r>
            <a:r>
              <a:rPr lang="en-US" sz="1600" b="1" dirty="0"/>
              <a:t>: </a:t>
            </a:r>
            <a:r>
              <a:rPr lang="en-US" sz="1600" dirty="0"/>
              <a:t>Number of failed RAB establishment attempts due to lack of DL power. </a:t>
            </a:r>
          </a:p>
          <a:p>
            <a:pPr eaLnBrk="1" hangingPunct="1">
              <a:lnSpc>
                <a:spcPct val="80000"/>
              </a:lnSpc>
            </a:pPr>
            <a:r>
              <a:rPr lang="en-US" sz="1600" b="1" dirty="0" err="1"/>
              <a:t>pmNoFailedAfterAdm</a:t>
            </a:r>
            <a:r>
              <a:rPr lang="en-US" sz="1600" b="1" dirty="0"/>
              <a:t>: </a:t>
            </a:r>
            <a:r>
              <a:rPr lang="en-US" sz="1600" dirty="0"/>
              <a:t>No. of RRC or RAB establishments failed after being admitted by admission control. </a:t>
            </a:r>
          </a:p>
          <a:p>
            <a:pPr eaLnBrk="1" hangingPunct="1">
              <a:lnSpc>
                <a:spcPct val="80000"/>
              </a:lnSpc>
            </a:pPr>
            <a:r>
              <a:rPr lang="en-US" sz="1600" b="1" dirty="0" err="1"/>
              <a:t>pmNoReqDeniedAdm</a:t>
            </a:r>
            <a:r>
              <a:rPr lang="en-US" sz="1600" b="1" dirty="0"/>
              <a:t>: </a:t>
            </a:r>
            <a:r>
              <a:rPr lang="en-US" sz="1600" dirty="0"/>
              <a:t>No. of RAB establishment and RRC requests rejected by admission control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60798504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917703" y="77793"/>
            <a:ext cx="7826375" cy="974725"/>
          </a:xfrm>
        </p:spPr>
        <p:txBody>
          <a:bodyPr>
            <a:normAutofit fontScale="90000"/>
          </a:bodyPr>
          <a:lstStyle/>
          <a:p>
            <a:pPr eaLnBrk="1" hangingPunct="1"/>
            <a:r>
              <a:rPr lang="en-US" smtClean="0"/>
              <a:t/>
            </a:r>
            <a:br>
              <a:rPr lang="en-US" smtClean="0"/>
            </a:br>
            <a:r>
              <a:rPr lang="en-US" smtClean="0"/>
              <a:t> </a:t>
            </a:r>
            <a:r>
              <a:rPr lang="en-US" b="1" smtClean="0"/>
              <a:t>Transmission</a:t>
            </a:r>
            <a:r>
              <a:rPr lang="en-US" smtClean="0"/>
              <a:t> </a:t>
            </a:r>
          </a:p>
        </p:txBody>
      </p:sp>
      <p:sp>
        <p:nvSpPr>
          <p:cNvPr id="20483" name="Rectangle 3"/>
          <p:cNvSpPr>
            <a:spLocks noGrp="1" noChangeArrowheads="1"/>
          </p:cNvSpPr>
          <p:nvPr>
            <p:ph idx="1"/>
          </p:nvPr>
        </p:nvSpPr>
        <p:spPr/>
        <p:txBody>
          <a:bodyPr/>
          <a:lstStyle/>
          <a:p>
            <a:pPr eaLnBrk="1" hangingPunct="1"/>
            <a:endParaRPr lang="en-US" dirty="0" smtClean="0"/>
          </a:p>
          <a:p>
            <a:pPr eaLnBrk="1" hangingPunct="1"/>
            <a:r>
              <a:rPr lang="en-US" b="1" dirty="0" err="1" smtClean="0"/>
              <a:t>pmEs</a:t>
            </a:r>
            <a:r>
              <a:rPr lang="en-US" b="1" dirty="0" smtClean="0"/>
              <a:t>: Transmission </a:t>
            </a:r>
            <a:r>
              <a:rPr lang="en-US" b="1" dirty="0" err="1" smtClean="0"/>
              <a:t>Errored</a:t>
            </a:r>
            <a:r>
              <a:rPr lang="en-US" b="1" dirty="0" smtClean="0"/>
              <a:t> Seconds </a:t>
            </a:r>
            <a:endParaRPr lang="en-US" dirty="0" smtClean="0"/>
          </a:p>
          <a:p>
            <a:pPr eaLnBrk="1" hangingPunct="1"/>
            <a:r>
              <a:rPr lang="en-US" b="1" dirty="0" err="1" smtClean="0"/>
              <a:t>pmSes</a:t>
            </a:r>
            <a:r>
              <a:rPr lang="en-US" b="1" dirty="0" smtClean="0"/>
              <a:t>: Transmission Severely </a:t>
            </a:r>
            <a:r>
              <a:rPr lang="en-US" b="1" dirty="0" err="1" smtClean="0"/>
              <a:t>Errored</a:t>
            </a:r>
            <a:r>
              <a:rPr lang="en-US" b="1" dirty="0" smtClean="0"/>
              <a:t> Sec. </a:t>
            </a:r>
            <a:endParaRPr lang="en-US" dirty="0" smtClean="0"/>
          </a:p>
          <a:p>
            <a:pPr eaLnBrk="1" hangingPunct="1"/>
            <a:r>
              <a:rPr lang="en-US" b="1" dirty="0" err="1" smtClean="0"/>
              <a:t>pmUas</a:t>
            </a:r>
            <a:r>
              <a:rPr lang="en-US" b="1" dirty="0" smtClean="0"/>
              <a:t>: </a:t>
            </a:r>
            <a:r>
              <a:rPr lang="en-US" dirty="0" smtClean="0"/>
              <a:t>Transmission Unavailable Seconds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56942045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3792" y="83115"/>
            <a:ext cx="11109101" cy="585992"/>
          </a:xfrm>
        </p:spPr>
        <p:txBody>
          <a:bodyPr>
            <a:normAutofit fontScale="90000"/>
          </a:bodyPr>
          <a:lstStyle/>
          <a:p>
            <a:r>
              <a:rPr lang="en-US" b="1" dirty="0">
                <a:solidFill>
                  <a:srgbClr val="FF0000"/>
                </a:solidFill>
              </a:rPr>
              <a:t>Ericsson Important Optimization </a:t>
            </a:r>
            <a:r>
              <a:rPr lang="en-US" b="1" dirty="0" smtClean="0">
                <a:solidFill>
                  <a:srgbClr val="FF0000"/>
                </a:solidFill>
              </a:rPr>
              <a:t>Parameters (1)</a:t>
            </a:r>
            <a:endParaRPr lang="en-US" b="1" dirty="0">
              <a:solidFill>
                <a:srgbClr val="FF0000"/>
              </a:solidFill>
            </a:endParaRPr>
          </a:p>
        </p:txBody>
      </p:sp>
      <p:sp>
        <p:nvSpPr>
          <p:cNvPr id="3" name="Content Placeholder 2"/>
          <p:cNvSpPr>
            <a:spLocks noGrp="1"/>
          </p:cNvSpPr>
          <p:nvPr>
            <p:ph idx="1"/>
          </p:nvPr>
        </p:nvSpPr>
        <p:spPr>
          <a:xfrm>
            <a:off x="110834" y="679622"/>
            <a:ext cx="12025745" cy="4876043"/>
          </a:xfrm>
        </p:spPr>
        <p:txBody>
          <a:bodyPr>
            <a:noAutofit/>
          </a:bodyPr>
          <a:lstStyle/>
          <a:p>
            <a:pPr marL="0" indent="0">
              <a:buNone/>
            </a:pPr>
            <a:r>
              <a:rPr lang="en-US" sz="1200" b="1" dirty="0" smtClean="0">
                <a:solidFill>
                  <a:srgbClr val="FF0000"/>
                </a:solidFill>
              </a:rPr>
              <a:t>System </a:t>
            </a:r>
            <a:r>
              <a:rPr lang="en-US" sz="1200" b="1" dirty="0">
                <a:solidFill>
                  <a:srgbClr val="FF0000"/>
                </a:solidFill>
              </a:rPr>
              <a:t>Configuration</a:t>
            </a:r>
            <a:r>
              <a:rPr lang="en-US" sz="1200" dirty="0"/>
              <a:t/>
            </a:r>
            <a:br>
              <a:rPr lang="en-US" sz="1200" dirty="0"/>
            </a:br>
            <a:r>
              <a:rPr lang="en-US" sz="1200" dirty="0" err="1"/>
              <a:t>primaryCpichPower</a:t>
            </a:r>
            <a:r>
              <a:rPr lang="en-US" sz="1200" dirty="0"/>
              <a:t>: Parameter that controls the power level of the Primary CPICH.</a:t>
            </a:r>
            <a:br>
              <a:rPr lang="en-US" sz="1200" dirty="0"/>
            </a:br>
            <a:r>
              <a:rPr lang="en-US" sz="1200" dirty="0" err="1"/>
              <a:t>maximumTransmissionPower</a:t>
            </a:r>
            <a:r>
              <a:rPr lang="en-US" sz="1200" dirty="0"/>
              <a:t>: Parameter that can be used to limit the total DL power in a cell to a value lower than DL power capability of the RBS.</a:t>
            </a:r>
            <a:br>
              <a:rPr lang="en-US" sz="1200" dirty="0"/>
            </a:br>
            <a:r>
              <a:rPr lang="en-US" sz="1200" dirty="0" err="1"/>
              <a:t>maxTxPowerUl</a:t>
            </a:r>
            <a:r>
              <a:rPr lang="en-US" sz="1200" dirty="0"/>
              <a:t>: Used in UE functions for cell selection/ re-selection in idle mode and connected mode and also used by UTRAN to control the maximum transmitted power level a UE can use</a:t>
            </a:r>
            <a:r>
              <a:rPr lang="en-US" sz="1200" dirty="0" smtClean="0"/>
              <a:t>.</a:t>
            </a:r>
            <a:r>
              <a:rPr lang="en-US" sz="1200" dirty="0"/>
              <a:t/>
            </a:r>
            <a:br>
              <a:rPr lang="en-US" sz="1200" dirty="0"/>
            </a:br>
            <a:r>
              <a:rPr lang="en-US" sz="1200" b="1" dirty="0">
                <a:solidFill>
                  <a:srgbClr val="FF0000"/>
                </a:solidFill>
              </a:rPr>
              <a:t>Capacity Management</a:t>
            </a:r>
            <a:r>
              <a:rPr lang="en-US" sz="1200" dirty="0"/>
              <a:t/>
            </a:r>
            <a:br>
              <a:rPr lang="en-US" sz="1200" dirty="0"/>
            </a:br>
            <a:r>
              <a:rPr lang="en-US" sz="1200" dirty="0" err="1"/>
              <a:t>compModeAdm</a:t>
            </a:r>
            <a:r>
              <a:rPr lang="en-US" sz="1200" dirty="0"/>
              <a:t>: Absolute admission limit for the number of radio links in compressed mode in a cell.</a:t>
            </a:r>
            <a:br>
              <a:rPr lang="en-US" sz="1200" dirty="0"/>
            </a:br>
            <a:r>
              <a:rPr lang="en-US" sz="1200" dirty="0" err="1"/>
              <a:t>dlCodeAdm</a:t>
            </a:r>
            <a:r>
              <a:rPr lang="en-US" sz="1200" dirty="0"/>
              <a:t>: Parameter that defines in percentage the absolute admission limit for DL code usage</a:t>
            </a:r>
            <a:br>
              <a:rPr lang="en-US" sz="1200" dirty="0"/>
            </a:br>
            <a:r>
              <a:rPr lang="en-US" sz="1200" dirty="0" err="1"/>
              <a:t>pwrAdm</a:t>
            </a:r>
            <a:r>
              <a:rPr lang="en-US" sz="1200" dirty="0"/>
              <a:t>: Parameter that defines in percentage the absolute admission limit for DL power utilization.</a:t>
            </a:r>
            <a:br>
              <a:rPr lang="en-US" sz="1200" dirty="0"/>
            </a:br>
            <a:r>
              <a:rPr lang="en-US" sz="1200" dirty="0"/>
              <a:t>sf8Adm: Defines the absolute admission limit for the number of RLs with SF=8 (PS384) in DL.</a:t>
            </a:r>
            <a:br>
              <a:rPr lang="en-US" sz="1200" dirty="0"/>
            </a:br>
            <a:r>
              <a:rPr lang="en-US" sz="1200" dirty="0"/>
              <a:t>sf16Adm: Defines the absolute admission limit for the number of RLs with SF=16 (PS128 RAB) in DL.</a:t>
            </a:r>
            <a:br>
              <a:rPr lang="en-US" sz="1200" dirty="0"/>
            </a:br>
            <a:r>
              <a:rPr lang="en-US" sz="1200" dirty="0"/>
              <a:t>sf32Adm: Defines the absolute admission limit for the number of RLs with SF=32 (PS64) in DL.</a:t>
            </a:r>
            <a:br>
              <a:rPr lang="en-US" sz="1200" dirty="0"/>
            </a:br>
            <a:r>
              <a:rPr lang="en-US" sz="1200" dirty="0"/>
              <a:t>sf4AdmUl: Absolute admission limit for the number of RLs with SF=4 in UL (PS384/HS)</a:t>
            </a:r>
            <a:br>
              <a:rPr lang="en-US" sz="1200" dirty="0"/>
            </a:br>
            <a:r>
              <a:rPr lang="en-US" sz="1200" dirty="0"/>
              <a:t>sf8AdmUl: Defines the absolute admission limit for the number of RLs with SF=8 in UL.</a:t>
            </a:r>
            <a:br>
              <a:rPr lang="en-US" sz="1200" dirty="0"/>
            </a:br>
            <a:r>
              <a:rPr lang="en-US" sz="1200" dirty="0"/>
              <a:t>sf16AdmUL: Parameter that defines absolute admission limit for the number of RLs with SF=16 in UL</a:t>
            </a:r>
            <a:r>
              <a:rPr lang="en-US" sz="1200" dirty="0" smtClean="0"/>
              <a:t>.</a:t>
            </a:r>
            <a:r>
              <a:rPr lang="en-US" sz="1200" dirty="0"/>
              <a:t/>
            </a:r>
            <a:br>
              <a:rPr lang="en-US" sz="1200" dirty="0"/>
            </a:br>
            <a:r>
              <a:rPr lang="en-US" sz="1200" b="1" dirty="0">
                <a:solidFill>
                  <a:srgbClr val="FF0000"/>
                </a:solidFill>
              </a:rPr>
              <a:t>Directed Retry</a:t>
            </a:r>
            <a:r>
              <a:rPr lang="en-US" sz="1200" dirty="0"/>
              <a:t/>
            </a:r>
            <a:br>
              <a:rPr lang="en-US" sz="1200" dirty="0"/>
            </a:br>
            <a:r>
              <a:rPr lang="en-US" sz="1200" dirty="0" err="1"/>
              <a:t>loadSharingDirectedRetryEnabled</a:t>
            </a:r>
            <a:r>
              <a:rPr lang="en-US" sz="1200" dirty="0"/>
              <a:t>: An RNC-wide flag for turning on the feature.</a:t>
            </a:r>
            <a:br>
              <a:rPr lang="en-US" sz="1200" dirty="0"/>
            </a:br>
            <a:r>
              <a:rPr lang="en-US" sz="1200" dirty="0" err="1"/>
              <a:t>directedRetryTarget</a:t>
            </a:r>
            <a:r>
              <a:rPr lang="en-US" sz="1200" dirty="0"/>
              <a:t>: UA cell specific parameter that specifies the Directed Retry target in terms of a cell reference to an external GSM cell.</a:t>
            </a:r>
            <a:br>
              <a:rPr lang="en-US" sz="1200" dirty="0"/>
            </a:br>
            <a:r>
              <a:rPr lang="en-US" sz="1200" dirty="0" err="1"/>
              <a:t>loadSharingGSMThreshold</a:t>
            </a:r>
            <a:r>
              <a:rPr lang="en-US" sz="1200" dirty="0"/>
              <a:t>: A cell specific parameter that specifies the load sharing threshold below which Directed Retry to GSM is suppressed.</a:t>
            </a:r>
            <a:br>
              <a:rPr lang="en-US" sz="1200" dirty="0"/>
            </a:br>
            <a:r>
              <a:rPr lang="en-US" sz="1200" dirty="0" err="1"/>
              <a:t>loadSharingGSMFraction</a:t>
            </a:r>
            <a:r>
              <a:rPr lang="en-US" sz="1200" dirty="0"/>
              <a:t>: A cell specific parameter that specifies the fraction of qualified speech calls to be diverted to GSM</a:t>
            </a:r>
            <a:r>
              <a:rPr lang="en-US" sz="1200" dirty="0" smtClean="0"/>
              <a:t>.</a:t>
            </a:r>
            <a:r>
              <a:rPr lang="en-US" sz="1200" b="1" dirty="0"/>
              <a:t/>
            </a:r>
            <a:br>
              <a:rPr lang="en-US" sz="1200" b="1" dirty="0"/>
            </a:br>
            <a:r>
              <a:rPr lang="en-US" sz="1200" b="1" dirty="0">
                <a:solidFill>
                  <a:srgbClr val="FF0000"/>
                </a:solidFill>
              </a:rPr>
              <a:t>Handover</a:t>
            </a:r>
            <a:r>
              <a:rPr lang="en-US" sz="1200" dirty="0"/>
              <a:t/>
            </a:r>
            <a:br>
              <a:rPr lang="en-US" sz="1200" dirty="0"/>
            </a:br>
            <a:r>
              <a:rPr lang="en-US" sz="1200" dirty="0" err="1"/>
              <a:t>maxActiveSet</a:t>
            </a:r>
            <a:r>
              <a:rPr lang="en-US" sz="1200" dirty="0"/>
              <a:t>: Maximum number of cells allowed in the Active Set.</a:t>
            </a:r>
            <a:br>
              <a:rPr lang="en-US" sz="1200" dirty="0"/>
            </a:br>
            <a:r>
              <a:rPr lang="en-US" sz="1200" dirty="0" err="1"/>
              <a:t>IndividualOffset</a:t>
            </a:r>
            <a:r>
              <a:rPr lang="en-US" sz="1200" dirty="0"/>
              <a:t>: Offset value which can be assigned to each cell. It is added to the measurement quantity before the UE evaluates whether or not an event has occurred. It can either be positive or negative value.</a:t>
            </a:r>
            <a:br>
              <a:rPr lang="en-US" sz="1200" dirty="0"/>
            </a:br>
            <a:r>
              <a:rPr lang="en-US" sz="1200" dirty="0"/>
              <a:t>measQuantity1: Defines the measurement quantity for intra-frequency reporting evaluation. Default is </a:t>
            </a:r>
            <a:r>
              <a:rPr lang="en-US" sz="1200" dirty="0" err="1"/>
              <a:t>EcNo</a:t>
            </a:r>
            <a:r>
              <a:rPr lang="en-US" sz="1200" dirty="0"/>
              <a:t>.</a:t>
            </a:r>
            <a:br>
              <a:rPr lang="en-US" sz="1200" dirty="0"/>
            </a:br>
            <a:r>
              <a:rPr lang="en-US" sz="1200" dirty="0" err="1"/>
              <a:t>hsQualityEstimate</a:t>
            </a:r>
            <a:r>
              <a:rPr lang="en-US" sz="1200" dirty="0"/>
              <a:t>: Indicates whether </a:t>
            </a:r>
            <a:r>
              <a:rPr lang="en-US" sz="1200" dirty="0" err="1"/>
              <a:t>Ec</a:t>
            </a:r>
            <a:r>
              <a:rPr lang="en-US" sz="1200" dirty="0"/>
              <a:t>/No or RSCP should be used for indicating "best cell" for HS-DSCH Cell Change. Default is RSCP.</a:t>
            </a:r>
            <a:br>
              <a:rPr lang="en-US" sz="1200" dirty="0"/>
            </a:br>
            <a:r>
              <a:rPr lang="en-US" sz="1200" dirty="0"/>
              <a:t>reportingRange1a: Relative threshold referred to the CPICH of the best cell in the Active Set used as evaluation criteria for event 1a (a primary CPICH enters the reporting range).</a:t>
            </a:r>
            <a:br>
              <a:rPr lang="en-US" sz="1200" dirty="0"/>
            </a:br>
            <a:r>
              <a:rPr lang="en-US" sz="1200" dirty="0"/>
              <a:t>reportingRange1b: Relative threshold referred to CPICH of the best cell in the Active Set used as evaluation criteria for event 1b (a primary CPICH leaves the reporting range).</a:t>
            </a:r>
            <a:br>
              <a:rPr lang="en-US" sz="1200" dirty="0"/>
            </a:br>
            <a:r>
              <a:rPr lang="en-US" sz="1200" dirty="0"/>
              <a:t>reportingInterval1a: Time between periodic reports at event-triggered periodic reporting for event 1a</a:t>
            </a:r>
            <a:br>
              <a:rPr lang="en-US" sz="1200" dirty="0"/>
            </a:br>
            <a:r>
              <a:rPr lang="en-US" sz="1200" dirty="0"/>
              <a:t>timeToTrigger1a: If event 1a condition is fulfilled during at least a time greater than or equal to timeToTrigger1a milliseconds, then event 1a occurs.</a:t>
            </a:r>
            <a:br>
              <a:rPr lang="en-US" sz="1200" dirty="0"/>
            </a:br>
            <a:r>
              <a:rPr lang="en-US" sz="1200" dirty="0"/>
              <a:t>timeToTrigger2dEcno: If event 2d condition is fulfilled during at least a time greater than or equal to timeToTrigger2dEcno milliseconds, then event 2d occurs</a:t>
            </a:r>
            <a:br>
              <a:rPr lang="en-US" sz="1200" dirty="0"/>
            </a:br>
            <a:r>
              <a:rPr lang="en-US" sz="1200" dirty="0"/>
              <a:t/>
            </a:r>
            <a:br>
              <a:rPr lang="en-US" sz="1200" dirty="0"/>
            </a:br>
            <a:r>
              <a:rPr lang="en-US" sz="1200" dirty="0"/>
              <a:t/>
            </a:r>
            <a:br>
              <a:rPr lang="en-US" sz="1200" dirty="0"/>
            </a:br>
            <a:endParaRPr lang="en-US" sz="1200"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19282706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208" y="69263"/>
            <a:ext cx="11057587" cy="498774"/>
          </a:xfrm>
        </p:spPr>
        <p:txBody>
          <a:bodyPr>
            <a:normAutofit fontScale="90000"/>
          </a:bodyPr>
          <a:lstStyle/>
          <a:p>
            <a:r>
              <a:rPr lang="en-US" b="1" dirty="0">
                <a:solidFill>
                  <a:srgbClr val="FF0000"/>
                </a:solidFill>
              </a:rPr>
              <a:t>Ericsson Important Optimization </a:t>
            </a:r>
            <a:r>
              <a:rPr lang="en-US" b="1" dirty="0" smtClean="0">
                <a:solidFill>
                  <a:srgbClr val="FF0000"/>
                </a:solidFill>
              </a:rPr>
              <a:t>Parameters (2)</a:t>
            </a:r>
            <a:endParaRPr lang="en-US" b="1" dirty="0">
              <a:solidFill>
                <a:srgbClr val="FF0000"/>
              </a:solidFill>
            </a:endParaRPr>
          </a:p>
        </p:txBody>
      </p:sp>
      <p:sp>
        <p:nvSpPr>
          <p:cNvPr id="3" name="Content Placeholder 2"/>
          <p:cNvSpPr>
            <a:spLocks noGrp="1"/>
          </p:cNvSpPr>
          <p:nvPr>
            <p:ph idx="1"/>
          </p:nvPr>
        </p:nvSpPr>
        <p:spPr>
          <a:xfrm>
            <a:off x="69275" y="570954"/>
            <a:ext cx="12122725" cy="5301200"/>
          </a:xfrm>
        </p:spPr>
        <p:txBody>
          <a:bodyPr>
            <a:noAutofit/>
          </a:bodyPr>
          <a:lstStyle/>
          <a:p>
            <a:pPr marL="0" indent="0">
              <a:buNone/>
            </a:pPr>
            <a:r>
              <a:rPr lang="en-US" sz="1200" b="1" dirty="0" smtClean="0">
                <a:solidFill>
                  <a:srgbClr val="FF0000"/>
                </a:solidFill>
              </a:rPr>
              <a:t>HSDPA/EUL</a:t>
            </a:r>
            <a:r>
              <a:rPr lang="en-US" sz="1200" dirty="0"/>
              <a:t/>
            </a:r>
            <a:br>
              <a:rPr lang="en-US" sz="1200" dirty="0"/>
            </a:br>
            <a:r>
              <a:rPr lang="en-US" sz="1200" dirty="0" err="1"/>
              <a:t>numHsPdschCodes</a:t>
            </a:r>
            <a:r>
              <a:rPr lang="en-US" sz="1200" dirty="0"/>
              <a:t>: Parameter that defines the number of codes allocated in a call only for HS-PDSCH (SF 16).</a:t>
            </a:r>
            <a:br>
              <a:rPr lang="en-US" sz="1200" dirty="0"/>
            </a:br>
            <a:r>
              <a:rPr lang="en-US" sz="1200" dirty="0" err="1"/>
              <a:t>maxNumHsPdschCodes</a:t>
            </a:r>
            <a:r>
              <a:rPr lang="en-US" sz="1200" dirty="0"/>
              <a:t>: Defines the maximum number of HS-PDSCH codes that may be allocated in a cell.</a:t>
            </a:r>
            <a:br>
              <a:rPr lang="en-US" sz="1200" dirty="0"/>
            </a:br>
            <a:r>
              <a:rPr lang="en-US" sz="1200" dirty="0" err="1"/>
              <a:t>hsdpaUsersAdm</a:t>
            </a:r>
            <a:r>
              <a:rPr lang="en-US" sz="1200" dirty="0"/>
              <a:t>: Cell parameter that defines the admission limit for the number of users assigned to the HS-DSCH. Applicable to admission requests related to RAB setup of an HSDPA service.</a:t>
            </a:r>
            <a:br>
              <a:rPr lang="en-US" sz="1200" dirty="0"/>
            </a:br>
            <a:r>
              <a:rPr lang="en-US" sz="1200" dirty="0" err="1"/>
              <a:t>maxNumHsdpaUsers</a:t>
            </a:r>
            <a:r>
              <a:rPr lang="en-US" sz="1200" dirty="0"/>
              <a:t>: Limits the maximum allowed number of simultaneous HSDPA users per cell that can be served.</a:t>
            </a:r>
            <a:br>
              <a:rPr lang="en-US" sz="1200" dirty="0"/>
            </a:br>
            <a:r>
              <a:rPr lang="en-US" sz="1200" dirty="0" err="1"/>
              <a:t>eulServingCellUsersAdm</a:t>
            </a:r>
            <a:r>
              <a:rPr lang="en-US" sz="1200" dirty="0"/>
              <a:t>: Defines the admission limit for the number of EUL users having the cell as serving cell.</a:t>
            </a:r>
            <a:br>
              <a:rPr lang="en-US" sz="1200" dirty="0"/>
            </a:br>
            <a:r>
              <a:rPr lang="en-US" sz="1200" dirty="0" err="1"/>
              <a:t>eulNonServingCellUsersAdm</a:t>
            </a:r>
            <a:r>
              <a:rPr lang="en-US" sz="1200" dirty="0"/>
              <a:t>: Cell parameter that defines the admission limit foe the number of EUL users having the cell as non-serving cell.</a:t>
            </a:r>
            <a:br>
              <a:rPr lang="en-US" sz="1200" dirty="0"/>
            </a:br>
            <a:r>
              <a:rPr lang="en-US" sz="1200" dirty="0" err="1"/>
              <a:t>hsdschInactivityTimer</a:t>
            </a:r>
            <a:r>
              <a:rPr lang="en-US" sz="1200" dirty="0"/>
              <a:t>: Time during which throughput has to be low in order to trigger a down-switch (dedicated to common state) for a UE in state DCH/HS or in state EUL/HS</a:t>
            </a:r>
            <a:r>
              <a:rPr lang="en-US" sz="1200" dirty="0" smtClean="0"/>
              <a:t>.</a:t>
            </a:r>
            <a:r>
              <a:rPr lang="en-US" sz="1200" b="1" dirty="0"/>
              <a:t/>
            </a:r>
            <a:br>
              <a:rPr lang="en-US" sz="1200" b="1" dirty="0"/>
            </a:br>
            <a:r>
              <a:rPr lang="en-US" sz="1200" b="1" dirty="0">
                <a:solidFill>
                  <a:srgbClr val="FF0000"/>
                </a:solidFill>
              </a:rPr>
              <a:t>IRAT</a:t>
            </a:r>
            <a:r>
              <a:rPr lang="en-US" sz="1200" dirty="0"/>
              <a:t/>
            </a:r>
            <a:br>
              <a:rPr lang="en-US" sz="1200" dirty="0"/>
            </a:br>
            <a:r>
              <a:rPr lang="en-US" sz="1200" dirty="0"/>
              <a:t>usedFreqThresh2dRscp: Threshold for event 2d (the estimated quality of the currently used WCDMA RAN frequency is below a certain threshold) based on RSCP measurements.</a:t>
            </a:r>
            <a:br>
              <a:rPr lang="en-US" sz="1200" dirty="0"/>
            </a:br>
            <a:r>
              <a:rPr lang="en-US" sz="1200" dirty="0"/>
              <a:t>usedFreqThresh2dEcno: Threshold for event 2d (the estimated quality of the currently used WCDMA RAN frequency is below a certain threshold) based on </a:t>
            </a:r>
            <a:r>
              <a:rPr lang="en-US" sz="1200" dirty="0" err="1"/>
              <a:t>EcNo</a:t>
            </a:r>
            <a:r>
              <a:rPr lang="en-US" sz="1200" dirty="0"/>
              <a:t> measurements..</a:t>
            </a:r>
            <a:br>
              <a:rPr lang="en-US" sz="1200" dirty="0"/>
            </a:br>
            <a:r>
              <a:rPr lang="en-US" sz="1200" dirty="0"/>
              <a:t>gsmThresh3a: Threshold for event 3a (the estimated quality of the currently used WCDMA RAN frequency is below a certain threshold and the estimated quality of the GSM system is above a certain threshold) for GSM.</a:t>
            </a:r>
            <a:br>
              <a:rPr lang="en-US" sz="1200" dirty="0"/>
            </a:br>
            <a:r>
              <a:rPr lang="en-US" sz="1200" dirty="0" err="1"/>
              <a:t>gsmPropRepeatInterval</a:t>
            </a:r>
            <a:r>
              <a:rPr lang="en-US" sz="1200" dirty="0"/>
              <a:t>: Minimum time interval between proposals of the same GSM cell for handover based on the same measurement report.</a:t>
            </a:r>
            <a:br>
              <a:rPr lang="en-US" sz="1200" dirty="0"/>
            </a:br>
            <a:r>
              <a:rPr lang="en-US" sz="1200" dirty="0" err="1"/>
              <a:t>gsmAmountPropRepeat</a:t>
            </a:r>
            <a:r>
              <a:rPr lang="en-US" sz="1200" dirty="0"/>
              <a:t>: Maximum number of repeated proposals (not including the first proposal) of GSM cells for handover based on the same measurement report</a:t>
            </a:r>
            <a:r>
              <a:rPr lang="en-US" sz="1200" dirty="0" smtClean="0"/>
              <a:t>.</a:t>
            </a:r>
            <a:r>
              <a:rPr lang="en-US" sz="1200" dirty="0"/>
              <a:t/>
            </a:r>
            <a:br>
              <a:rPr lang="en-US" sz="1200" dirty="0"/>
            </a:br>
            <a:r>
              <a:rPr lang="en-US" sz="1200" b="1" dirty="0">
                <a:solidFill>
                  <a:srgbClr val="FF0000"/>
                </a:solidFill>
              </a:rPr>
              <a:t>Idle Mode (Selection/ Reselection)</a:t>
            </a:r>
            <a:r>
              <a:rPr lang="en-US" sz="1200" dirty="0"/>
              <a:t/>
            </a:r>
            <a:br>
              <a:rPr lang="en-US" sz="1200" dirty="0"/>
            </a:br>
            <a:r>
              <a:rPr lang="en-US" sz="1200" dirty="0" err="1"/>
              <a:t>qQualMin</a:t>
            </a:r>
            <a:r>
              <a:rPr lang="en-US" sz="1200" dirty="0"/>
              <a:t>: Minimum required quality level in the cell measured in the UE.</a:t>
            </a:r>
            <a:br>
              <a:rPr lang="en-US" sz="1200" dirty="0"/>
            </a:br>
            <a:r>
              <a:rPr lang="en-US" sz="1200" dirty="0" err="1"/>
              <a:t>qRxLevMin</a:t>
            </a:r>
            <a:r>
              <a:rPr lang="en-US" sz="1200" dirty="0"/>
              <a:t>: Parameter that indicates the min. required signal strength in the cell</a:t>
            </a:r>
            <a:br>
              <a:rPr lang="en-US" sz="1200" dirty="0"/>
            </a:br>
            <a:r>
              <a:rPr lang="en-US" sz="1200" dirty="0" err="1"/>
              <a:t>qualMeasQuantity</a:t>
            </a:r>
            <a:r>
              <a:rPr lang="en-US" sz="1200" dirty="0"/>
              <a:t>: Used for decision as to whether the 3G ranking for cell selection and reselection is based on </a:t>
            </a:r>
            <a:r>
              <a:rPr lang="en-US" sz="1200" dirty="0" err="1"/>
              <a:t>EcNo</a:t>
            </a:r>
            <a:r>
              <a:rPr lang="en-US" sz="1200" dirty="0"/>
              <a:t> or RSCP. Default is </a:t>
            </a:r>
            <a:r>
              <a:rPr lang="en-US" sz="1200" dirty="0" err="1"/>
              <a:t>EcNo</a:t>
            </a:r>
            <a:r>
              <a:rPr lang="en-US" sz="1200" dirty="0"/>
              <a:t>.</a:t>
            </a:r>
            <a:br>
              <a:rPr lang="en-US" sz="1200" dirty="0"/>
            </a:br>
            <a:r>
              <a:rPr lang="en-US" sz="1200" dirty="0"/>
              <a:t>qHyst1: Hysteresis values used for serving cell, when ranking is based on CPICH RSCP</a:t>
            </a:r>
            <a:br>
              <a:rPr lang="en-US" sz="1200" dirty="0"/>
            </a:br>
            <a:r>
              <a:rPr lang="en-US" sz="1200" dirty="0"/>
              <a:t>qHyst2: Hysteresis values used for serving cell, when ranking is based on CPICH </a:t>
            </a:r>
            <a:r>
              <a:rPr lang="en-US" sz="1200" dirty="0" err="1"/>
              <a:t>EcNo</a:t>
            </a:r>
            <a:r>
              <a:rPr lang="en-US" sz="1200" dirty="0"/>
              <a:t/>
            </a:r>
            <a:br>
              <a:rPr lang="en-US" sz="1200" dirty="0"/>
            </a:br>
            <a:r>
              <a:rPr lang="en-US" sz="1200" dirty="0"/>
              <a:t>qOffset1sn: Signal strength offset b/w source and target cell for cell ranking based on CPICH RSCP.</a:t>
            </a:r>
            <a:br>
              <a:rPr lang="en-US" sz="1200" dirty="0"/>
            </a:br>
            <a:r>
              <a:rPr lang="en-US" sz="1200" dirty="0"/>
              <a:t>qOffset2sn: Signal offset between serving cell and neighbor cell, based on CPICH </a:t>
            </a:r>
            <a:r>
              <a:rPr lang="en-US" sz="1200" dirty="0" err="1"/>
              <a:t>EcNo</a:t>
            </a:r>
            <a:r>
              <a:rPr lang="en-US" sz="1200" dirty="0"/>
              <a:t>.</a:t>
            </a:r>
            <a:br>
              <a:rPr lang="en-US" sz="1200" dirty="0"/>
            </a:br>
            <a:r>
              <a:rPr lang="en-US" sz="1200" dirty="0" err="1"/>
              <a:t>sIntraSearch</a:t>
            </a:r>
            <a:r>
              <a:rPr lang="en-US" sz="1200" dirty="0"/>
              <a:t>: Decision on when intra-freq. measurements should be performed. Following criteria is used:</a:t>
            </a:r>
            <a:br>
              <a:rPr lang="en-US" sz="1200" dirty="0"/>
            </a:br>
            <a:r>
              <a:rPr lang="en-US" sz="1200" dirty="0" err="1"/>
              <a:t>sIntraSearch</a:t>
            </a:r>
            <a:r>
              <a:rPr lang="en-US" sz="1200" dirty="0"/>
              <a:t> ≥ </a:t>
            </a:r>
            <a:r>
              <a:rPr lang="en-US" sz="1200" dirty="0" err="1"/>
              <a:t>qQualmeas</a:t>
            </a:r>
            <a:r>
              <a:rPr lang="en-US" sz="1200" dirty="0"/>
              <a:t> - </a:t>
            </a:r>
            <a:r>
              <a:rPr lang="en-US" sz="1200" dirty="0" err="1"/>
              <a:t>qQualMin</a:t>
            </a:r>
            <a:r>
              <a:rPr lang="en-US" sz="1200" dirty="0"/>
              <a:t> (where </a:t>
            </a:r>
            <a:r>
              <a:rPr lang="en-US" sz="1200" dirty="0" err="1"/>
              <a:t>qQualmeas</a:t>
            </a:r>
            <a:r>
              <a:rPr lang="en-US" sz="1200" dirty="0"/>
              <a:t> is the value measured by UE )</a:t>
            </a:r>
            <a:br>
              <a:rPr lang="en-US" sz="1200" dirty="0"/>
            </a:br>
            <a:r>
              <a:rPr lang="en-US" sz="1200" dirty="0" err="1"/>
              <a:t>sInterSearch</a:t>
            </a:r>
            <a:r>
              <a:rPr lang="en-US" sz="1200" dirty="0"/>
              <a:t>: Parameter is used to make decision to start inter-freq. measurements.</a:t>
            </a:r>
            <a:br>
              <a:rPr lang="en-US" sz="1200" dirty="0"/>
            </a:br>
            <a:r>
              <a:rPr lang="en-US" sz="1200" dirty="0" err="1"/>
              <a:t>sInterSearch</a:t>
            </a:r>
            <a:r>
              <a:rPr lang="en-US" sz="1200" dirty="0"/>
              <a:t> ≥ </a:t>
            </a:r>
            <a:r>
              <a:rPr lang="en-US" sz="1200" dirty="0" err="1"/>
              <a:t>qQualmeas</a:t>
            </a:r>
            <a:r>
              <a:rPr lang="en-US" sz="1200" dirty="0"/>
              <a:t> - </a:t>
            </a:r>
            <a:r>
              <a:rPr lang="en-US" sz="1200" dirty="0" err="1"/>
              <a:t>qQualMin</a:t>
            </a:r>
            <a:r>
              <a:rPr lang="en-US" sz="1200" dirty="0"/>
              <a:t> (where </a:t>
            </a:r>
            <a:r>
              <a:rPr lang="en-US" sz="1200" dirty="0" err="1"/>
              <a:t>qQualmeas</a:t>
            </a:r>
            <a:r>
              <a:rPr lang="en-US" sz="1200" dirty="0"/>
              <a:t> is the value measured by UE )</a:t>
            </a:r>
            <a:br>
              <a:rPr lang="en-US" sz="1200" dirty="0"/>
            </a:br>
            <a:r>
              <a:rPr lang="en-US" sz="1200" dirty="0" err="1"/>
              <a:t>sRatSearch</a:t>
            </a:r>
            <a:r>
              <a:rPr lang="en-US" sz="1200" dirty="0"/>
              <a:t>: Decision on when GSM measurement should be performed in relation to </a:t>
            </a:r>
            <a:r>
              <a:rPr lang="en-US" sz="1200" dirty="0" err="1"/>
              <a:t>qQualMin</a:t>
            </a:r>
            <a:r>
              <a:rPr lang="en-US" sz="1200" dirty="0"/>
              <a:t>.</a:t>
            </a:r>
            <a:br>
              <a:rPr lang="en-US" sz="1200" dirty="0"/>
            </a:br>
            <a:r>
              <a:rPr lang="en-US" sz="1200" dirty="0" err="1"/>
              <a:t>sRatSearch</a:t>
            </a:r>
            <a:r>
              <a:rPr lang="en-US" sz="1200" dirty="0"/>
              <a:t> ≥ </a:t>
            </a:r>
            <a:r>
              <a:rPr lang="en-US" sz="1200" dirty="0" err="1"/>
              <a:t>qQualMeas</a:t>
            </a:r>
            <a:r>
              <a:rPr lang="en-US" sz="1200" dirty="0"/>
              <a:t> – </a:t>
            </a:r>
            <a:r>
              <a:rPr lang="en-US" sz="1200" dirty="0" err="1"/>
              <a:t>qQualMin</a:t>
            </a:r>
            <a:r>
              <a:rPr lang="en-US" sz="1200" dirty="0"/>
              <a:t> (where </a:t>
            </a:r>
            <a:r>
              <a:rPr lang="en-US" sz="1200" dirty="0" err="1"/>
              <a:t>qQualmeas</a:t>
            </a:r>
            <a:r>
              <a:rPr lang="en-US" sz="1200" dirty="0"/>
              <a:t> is the value measured by UE )</a:t>
            </a:r>
            <a:br>
              <a:rPr lang="en-US" sz="1200" dirty="0"/>
            </a:br>
            <a:r>
              <a:rPr lang="en-US" sz="1200" dirty="0" err="1"/>
              <a:t>sHcsRatSearch</a:t>
            </a:r>
            <a:r>
              <a:rPr lang="en-US" sz="1200" dirty="0"/>
              <a:t>: Decision on when GSM measurement should be performed in relation to </a:t>
            </a:r>
            <a:r>
              <a:rPr lang="en-US" sz="1200" dirty="0" err="1"/>
              <a:t>qRxLevMin</a:t>
            </a:r>
            <a:r>
              <a:rPr lang="en-US" sz="1200" dirty="0"/>
              <a:t>.</a:t>
            </a:r>
            <a:br>
              <a:rPr lang="en-US" sz="1200" dirty="0"/>
            </a:br>
            <a:r>
              <a:rPr lang="en-US" sz="1200" dirty="0" err="1"/>
              <a:t>sHcsRatSearch</a:t>
            </a:r>
            <a:r>
              <a:rPr lang="en-US" sz="1200" dirty="0"/>
              <a:t> ≥ </a:t>
            </a:r>
            <a:r>
              <a:rPr lang="en-US" sz="1200" dirty="0" err="1"/>
              <a:t>qRxLevMeas</a:t>
            </a:r>
            <a:r>
              <a:rPr lang="en-US" sz="1200" dirty="0"/>
              <a:t> – </a:t>
            </a:r>
            <a:r>
              <a:rPr lang="en-US" sz="1200" dirty="0" err="1"/>
              <a:t>qRxLevMin</a:t>
            </a:r>
            <a:r>
              <a:rPr lang="en-US" sz="1200" dirty="0"/>
              <a:t> (where </a:t>
            </a:r>
            <a:r>
              <a:rPr lang="en-US" sz="1200" dirty="0" err="1"/>
              <a:t>qRxLevMeas</a:t>
            </a:r>
            <a:r>
              <a:rPr lang="en-US" sz="1200" dirty="0"/>
              <a:t> is the value measured by UE)</a:t>
            </a:r>
            <a:br>
              <a:rPr lang="en-US" sz="1200" dirty="0"/>
            </a:br>
            <a:endParaRPr lang="en-US" sz="1200" dirty="0"/>
          </a:p>
          <a:p>
            <a:endParaRPr lang="en-US" sz="1200"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03008021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2"/>
            <a:ext cx="10972800" cy="585171"/>
          </a:xfrm>
        </p:spPr>
        <p:txBody>
          <a:bodyPr>
            <a:normAutofit fontScale="90000"/>
          </a:bodyPr>
          <a:lstStyle/>
          <a:p>
            <a:r>
              <a:rPr lang="en-US" b="1" dirty="0" smtClean="0">
                <a:solidFill>
                  <a:srgbClr val="FF0000"/>
                </a:solidFill>
              </a:rPr>
              <a:t>Comparison of parameters between some RNCs</a:t>
            </a:r>
            <a:endParaRPr lang="en-US" b="1" dirty="0">
              <a:solidFill>
                <a:srgbClr val="FF0000"/>
              </a:solidFill>
            </a:endParaRPr>
          </a:p>
        </p:txBody>
      </p:sp>
      <p:sp>
        <p:nvSpPr>
          <p:cNvPr id="3" name="Content Placeholder 2"/>
          <p:cNvSpPr>
            <a:spLocks noGrp="1"/>
          </p:cNvSpPr>
          <p:nvPr>
            <p:ph idx="1"/>
          </p:nvPr>
        </p:nvSpPr>
        <p:spPr/>
        <p:txBody>
          <a:bodyPr/>
          <a:lstStyle/>
          <a:p>
            <a:r>
              <a:rPr lang="en-US" dirty="0" smtClean="0"/>
              <a:t>&gt;</a:t>
            </a:r>
            <a:r>
              <a:rPr lang="en-US" dirty="0" err="1" smtClean="0"/>
              <a:t>amos</a:t>
            </a:r>
            <a:r>
              <a:rPr lang="en-US" dirty="0" smtClean="0"/>
              <a:t> </a:t>
            </a:r>
            <a:r>
              <a:rPr lang="en-US" dirty="0"/>
              <a:t>-m </a:t>
            </a:r>
            <a:r>
              <a:rPr lang="en-US" dirty="0" smtClean="0"/>
              <a:t>RNCE1, RNCE2, RNCE3</a:t>
            </a:r>
          </a:p>
          <a:p>
            <a:r>
              <a:rPr lang="en-US" dirty="0" smtClean="0"/>
              <a:t>&gt;</a:t>
            </a:r>
            <a:r>
              <a:rPr lang="en-US" dirty="0" err="1" smtClean="0"/>
              <a:t>lt</a:t>
            </a:r>
            <a:r>
              <a:rPr lang="en-US" dirty="0" smtClean="0"/>
              <a:t> </a:t>
            </a:r>
            <a:r>
              <a:rPr lang="en-US" dirty="0" err="1" smtClean="0"/>
              <a:t>rncfunction</a:t>
            </a:r>
            <a:endParaRPr lang="en-US" dirty="0" smtClean="0"/>
          </a:p>
          <a:p>
            <a:r>
              <a:rPr lang="en-US" dirty="0" smtClean="0"/>
              <a:t>&gt;get </a:t>
            </a:r>
            <a:r>
              <a:rPr lang="en-US" dirty="0" err="1" smtClean="0"/>
              <a:t>rncfunction</a:t>
            </a:r>
            <a:r>
              <a:rPr lang="en-US" dirty="0" smtClean="0"/>
              <a:t> (to find the proxy)</a:t>
            </a:r>
          </a:p>
          <a:p>
            <a:r>
              <a:rPr lang="en-US" dirty="0" smtClean="0"/>
              <a:t>&gt;diff </a:t>
            </a:r>
            <a:r>
              <a:rPr lang="en-US" dirty="0"/>
              <a:t>125285 125284</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6146" name="Picture 2" descr="C:\Users\MOHAMM~1.T\AppData\Local\Temp\SNAGHTML9d386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83680" y="1089996"/>
            <a:ext cx="5008320" cy="3178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1032268" y="4268196"/>
            <a:ext cx="6266667" cy="1790476"/>
          </a:xfrm>
          <a:prstGeom prst="rect">
            <a:avLst/>
          </a:prstGeom>
        </p:spPr>
      </p:pic>
    </p:spTree>
    <p:extLst>
      <p:ext uri="{BB962C8B-B14F-4D97-AF65-F5344CB8AC3E}">
        <p14:creationId xmlns:p14="http://schemas.microsoft.com/office/powerpoint/2010/main" val="45300349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pPr algn="ctr"/>
            <a:r>
              <a:rPr lang="en-US" sz="6000" b="1" dirty="0" smtClean="0">
                <a:solidFill>
                  <a:srgbClr val="FF0000"/>
                </a:solidFill>
              </a:rPr>
              <a:t>Reset Commands</a:t>
            </a:r>
            <a:endParaRPr lang="en-US" sz="60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622357757"/>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p:txBody>
          <a:bodyPr>
            <a:noAutofit/>
          </a:bodyPr>
          <a:lstStyle/>
          <a:p>
            <a:r>
              <a:rPr lang="en-US" sz="4800" b="1" dirty="0" smtClean="0">
                <a:solidFill>
                  <a:srgbClr val="FF0000"/>
                </a:solidFill>
              </a:rPr>
              <a:t>Restart Ranks, </a:t>
            </a:r>
            <a:r>
              <a:rPr lang="en-US" sz="4800" b="1" dirty="0" err="1" smtClean="0">
                <a:solidFill>
                  <a:srgbClr val="FF0000"/>
                </a:solidFill>
              </a:rPr>
              <a:t>cont</a:t>
            </a:r>
            <a:endParaRPr lang="en-US" sz="4800" b="1" dirty="0" smtClean="0">
              <a:solidFill>
                <a:srgbClr val="FF0000"/>
              </a:solidFill>
            </a:endParaRPr>
          </a:p>
        </p:txBody>
      </p:sp>
      <p:graphicFrame>
        <p:nvGraphicFramePr>
          <p:cNvPr id="222211" name="Group 3"/>
          <p:cNvGraphicFramePr>
            <a:graphicFrameLocks noGrp="1"/>
          </p:cNvGraphicFramePr>
          <p:nvPr>
            <p:ph type="tbl" idx="1"/>
            <p:extLst>
              <p:ext uri="{D42A27DB-BD31-4B8C-83A1-F6EECF244321}">
                <p14:modId xmlns:p14="http://schemas.microsoft.com/office/powerpoint/2010/main" val="1172410474"/>
              </p:ext>
            </p:extLst>
          </p:nvPr>
        </p:nvGraphicFramePr>
        <p:xfrm>
          <a:off x="887105" y="1228303"/>
          <a:ext cx="11088998" cy="4579127"/>
        </p:xfrm>
        <a:graphic>
          <a:graphicData uri="http://schemas.openxmlformats.org/drawingml/2006/table">
            <a:tbl>
              <a:tblPr/>
              <a:tblGrid>
                <a:gridCol w="1324757">
                  <a:extLst>
                    <a:ext uri="{9D8B030D-6E8A-4147-A177-3AD203B41FA5}">
                      <a16:colId xmlns:a16="http://schemas.microsoft.com/office/drawing/2014/main" val="20000"/>
                    </a:ext>
                  </a:extLst>
                </a:gridCol>
                <a:gridCol w="1125940">
                  <a:extLst>
                    <a:ext uri="{9D8B030D-6E8A-4147-A177-3AD203B41FA5}">
                      <a16:colId xmlns:a16="http://schemas.microsoft.com/office/drawing/2014/main" val="20001"/>
                    </a:ext>
                  </a:extLst>
                </a:gridCol>
                <a:gridCol w="965672">
                  <a:extLst>
                    <a:ext uri="{9D8B030D-6E8A-4147-A177-3AD203B41FA5}">
                      <a16:colId xmlns:a16="http://schemas.microsoft.com/office/drawing/2014/main" val="20002"/>
                    </a:ext>
                  </a:extLst>
                </a:gridCol>
                <a:gridCol w="1744701">
                  <a:extLst>
                    <a:ext uri="{9D8B030D-6E8A-4147-A177-3AD203B41FA5}">
                      <a16:colId xmlns:a16="http://schemas.microsoft.com/office/drawing/2014/main" val="20003"/>
                    </a:ext>
                  </a:extLst>
                </a:gridCol>
                <a:gridCol w="1306497">
                  <a:extLst>
                    <a:ext uri="{9D8B030D-6E8A-4147-A177-3AD203B41FA5}">
                      <a16:colId xmlns:a16="http://schemas.microsoft.com/office/drawing/2014/main" val="20004"/>
                    </a:ext>
                  </a:extLst>
                </a:gridCol>
                <a:gridCol w="1482997">
                  <a:extLst>
                    <a:ext uri="{9D8B030D-6E8A-4147-A177-3AD203B41FA5}">
                      <a16:colId xmlns:a16="http://schemas.microsoft.com/office/drawing/2014/main" val="20005"/>
                    </a:ext>
                  </a:extLst>
                </a:gridCol>
                <a:gridCol w="1917143">
                  <a:extLst>
                    <a:ext uri="{9D8B030D-6E8A-4147-A177-3AD203B41FA5}">
                      <a16:colId xmlns:a16="http://schemas.microsoft.com/office/drawing/2014/main" val="20006"/>
                    </a:ext>
                  </a:extLst>
                </a:gridCol>
                <a:gridCol w="1221291">
                  <a:extLst>
                    <a:ext uri="{9D8B030D-6E8A-4147-A177-3AD203B41FA5}">
                      <a16:colId xmlns:a16="http://schemas.microsoft.com/office/drawing/2014/main" val="20007"/>
                    </a:ext>
                  </a:extLst>
                </a:gridCol>
              </a:tblGrid>
              <a:tr h="876331">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smtClean="0">
                          <a:ln>
                            <a:noFill/>
                          </a:ln>
                          <a:solidFill>
                            <a:schemeClr val="tx1"/>
                          </a:solidFill>
                          <a:effectLst/>
                          <a:latin typeface="Arial" charset="0"/>
                          <a:ea typeface="Times New Roman" pitchFamily="18" charset="0"/>
                          <a:cs typeface="Arial" charset="0"/>
                        </a:rPr>
                        <a:t>Rank</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smtClean="0">
                          <a:ln>
                            <a:noFill/>
                          </a:ln>
                          <a:solidFill>
                            <a:schemeClr val="tx1"/>
                          </a:solidFill>
                          <a:effectLst/>
                          <a:latin typeface="Arial" charset="0"/>
                          <a:ea typeface="Times New Roman" pitchFamily="18" charset="0"/>
                          <a:cs typeface="Arial" charset="0"/>
                        </a:rPr>
                        <a:t>T&amp;E logs</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smtClean="0">
                          <a:ln>
                            <a:noFill/>
                          </a:ln>
                          <a:solidFill>
                            <a:schemeClr val="tx1"/>
                          </a:solidFill>
                          <a:effectLst/>
                          <a:latin typeface="Arial" charset="0"/>
                          <a:ea typeface="Times New Roman" pitchFamily="18" charset="0"/>
                          <a:cs typeface="Arial" charset="0"/>
                        </a:rPr>
                        <a:t>HW test</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smtClean="0">
                          <a:ln>
                            <a:noFill/>
                          </a:ln>
                          <a:solidFill>
                            <a:schemeClr val="tx1"/>
                          </a:solidFill>
                          <a:effectLst/>
                          <a:latin typeface="Arial" charset="0"/>
                          <a:ea typeface="Times New Roman" pitchFamily="18" charset="0"/>
                          <a:cs typeface="Arial" charset="0"/>
                        </a:rPr>
                        <a:t>HW reset</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smtClean="0">
                          <a:ln>
                            <a:noFill/>
                          </a:ln>
                          <a:solidFill>
                            <a:schemeClr val="tx1"/>
                          </a:solidFill>
                          <a:effectLst/>
                          <a:latin typeface="Arial" charset="0"/>
                          <a:ea typeface="Times New Roman" pitchFamily="18" charset="0"/>
                          <a:cs typeface="Arial" charset="0"/>
                        </a:rPr>
                        <a:t>SW reload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smtClean="0">
                          <a:ln>
                            <a:noFill/>
                          </a:ln>
                          <a:solidFill>
                            <a:schemeClr val="tx1"/>
                          </a:solidFill>
                          <a:effectLst/>
                          <a:latin typeface="Arial" charset="0"/>
                          <a:ea typeface="Times New Roman" pitchFamily="18" charset="0"/>
                          <a:cs typeface="Arial" charset="0"/>
                        </a:rPr>
                        <a:t>Data in CLI container</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smtClean="0">
                          <a:ln>
                            <a:noFill/>
                          </a:ln>
                          <a:solidFill>
                            <a:schemeClr val="tx1"/>
                          </a:solidFill>
                          <a:effectLst/>
                          <a:latin typeface="Arial" charset="0"/>
                          <a:ea typeface="Times New Roman" pitchFamily="18" charset="0"/>
                          <a:cs typeface="Arial" charset="0"/>
                        </a:rPr>
                        <a:t>Data in own memory segment</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1" i="0" u="none" strike="noStrike" cap="none" normalizeH="0" baseline="0" dirty="0" smtClean="0">
                          <a:ln>
                            <a:noFill/>
                          </a:ln>
                          <a:solidFill>
                            <a:schemeClr val="tx1"/>
                          </a:solidFill>
                          <a:effectLst/>
                          <a:latin typeface="Arial" charset="0"/>
                          <a:ea typeface="Times New Roman" pitchFamily="18" charset="0"/>
                          <a:cs typeface="Arial" charset="0"/>
                        </a:rPr>
                        <a:t>Domain</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E6E6E6"/>
                    </a:solidFill>
                  </a:tcPr>
                </a:tc>
                <a:extLst>
                  <a:ext uri="{0D108BD9-81ED-4DB2-BD59-A6C34878D82A}">
                    <a16:rowId xmlns:a16="http://schemas.microsoft.com/office/drawing/2014/main" val="10000"/>
                  </a:ext>
                </a:extLst>
              </a:tr>
              <a:tr h="874623">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2">
                              <a:lumMod val="60000"/>
                              <a:lumOff val="40000"/>
                            </a:schemeClr>
                          </a:solidFill>
                          <a:effectLst/>
                          <a:latin typeface="Arial" charset="0"/>
                          <a:ea typeface="Times New Roman" pitchFamily="18" charset="0"/>
                          <a:cs typeface="Arial" charset="0"/>
                        </a:rPr>
                        <a:t>Hot</a:t>
                      </a:r>
                      <a:endParaRPr kumimoji="0" lang="en-GB" sz="1200" b="0" i="0" u="none" strike="noStrike" cap="none" normalizeH="0" baseline="0" dirty="0" smtClean="0">
                        <a:ln>
                          <a:noFill/>
                        </a:ln>
                        <a:solidFill>
                          <a:schemeClr val="tx2">
                            <a:lumMod val="60000"/>
                            <a:lumOff val="40000"/>
                          </a:schemeClr>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ea typeface="Times New Roman" pitchFamily="18" charset="0"/>
                          <a:cs typeface="Arial" charset="0"/>
                        </a:rPr>
                        <a:t>Preserved</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ea typeface="Times New Roman" pitchFamily="18" charset="0"/>
                          <a:cs typeface="Arial" charset="0"/>
                        </a:rPr>
                        <a:t>No</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No</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Conditional</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Preserved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Cleared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4</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76331">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2">
                              <a:lumMod val="60000"/>
                              <a:lumOff val="40000"/>
                            </a:schemeClr>
                          </a:solidFill>
                          <a:effectLst/>
                          <a:latin typeface="Arial" charset="0"/>
                          <a:ea typeface="Times New Roman" pitchFamily="18" charset="0"/>
                          <a:cs typeface="Arial" charset="0"/>
                        </a:rPr>
                        <a:t>Warm</a:t>
                      </a:r>
                      <a:endParaRPr kumimoji="0" lang="en-GB" sz="1200" b="0" i="0" u="none" strike="noStrike" cap="none" normalizeH="0" baseline="0" smtClean="0">
                        <a:ln>
                          <a:noFill/>
                        </a:ln>
                        <a:solidFill>
                          <a:schemeClr val="tx2">
                            <a:lumMod val="60000"/>
                            <a:lumOff val="40000"/>
                          </a:schemeClr>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Preserved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No</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ea typeface="Times New Roman" pitchFamily="18" charset="0"/>
                          <a:cs typeface="Arial" charset="0"/>
                        </a:rPr>
                        <a:t>No</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Conditional</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Cleared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Cleared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1, 2, 3, 4</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68812">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2">
                              <a:lumMod val="60000"/>
                              <a:lumOff val="40000"/>
                            </a:schemeClr>
                          </a:solidFill>
                          <a:effectLst/>
                          <a:latin typeface="Arial" charset="0"/>
                          <a:ea typeface="Times New Roman" pitchFamily="18" charset="0"/>
                          <a:cs typeface="Arial" charset="0"/>
                        </a:rPr>
                        <a:t>Refresh</a:t>
                      </a:r>
                      <a:endParaRPr kumimoji="0" lang="en-GB" sz="1200" b="0" i="0" u="none" strike="noStrike" cap="none" normalizeH="0" baseline="0" smtClean="0">
                        <a:ln>
                          <a:noFill/>
                        </a:ln>
                        <a:solidFill>
                          <a:schemeClr val="tx2">
                            <a:lumMod val="60000"/>
                            <a:lumOff val="40000"/>
                          </a:schemeClr>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Preserved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No</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ea typeface="Times New Roman" pitchFamily="18" charset="0"/>
                          <a:cs typeface="Arial" charset="0"/>
                        </a:rPr>
                        <a:t>Yes on MP/BP</a:t>
                      </a:r>
                      <a:endParaRPr kumimoji="0" lang="en-US"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p>
                      <a:pPr marL="381000" marR="0" lvl="0" indent="-381000" algn="ctr" defTabSz="914400" rtl="0" eaLnBrk="0" fontAlgn="base" latinLnBrk="0" hangingPunct="0">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ea typeface="Times New Roman" pitchFamily="18" charset="0"/>
                          <a:cs typeface="Arial" charset="0"/>
                        </a:rPr>
                        <a:t>Not necessarily on FPGA/DSP/etc.</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ea typeface="Times New Roman" pitchFamily="18" charset="0"/>
                          <a:cs typeface="Arial" charset="0"/>
                        </a:rPr>
                        <a:t>Yes</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Cleared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Cleared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1, 2</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41515">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2">
                              <a:lumMod val="60000"/>
                              <a:lumOff val="40000"/>
                            </a:schemeClr>
                          </a:solidFill>
                          <a:effectLst/>
                          <a:latin typeface="Arial" charset="0"/>
                          <a:ea typeface="Times New Roman" pitchFamily="18" charset="0"/>
                          <a:cs typeface="Arial" charset="0"/>
                        </a:rPr>
                        <a:t>Cold</a:t>
                      </a:r>
                      <a:endParaRPr kumimoji="0" lang="en-GB" sz="1200" b="0" i="0" u="none" strike="noStrike" cap="none" normalizeH="0" baseline="0" smtClean="0">
                        <a:ln>
                          <a:noFill/>
                        </a:ln>
                        <a:solidFill>
                          <a:schemeClr val="tx2">
                            <a:lumMod val="60000"/>
                            <a:lumOff val="40000"/>
                          </a:schemeClr>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Cleared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Limited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Yes</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ea typeface="Times New Roman" pitchFamily="18" charset="0"/>
                          <a:cs typeface="Arial" charset="0"/>
                        </a:rPr>
                        <a:t>Yes</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ea typeface="Times New Roman" pitchFamily="18" charset="0"/>
                          <a:cs typeface="Arial" charset="0"/>
                        </a:rPr>
                        <a:t>Cleared</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Cleared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1, 2, 3</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41515">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err="1" smtClean="0">
                          <a:ln>
                            <a:noFill/>
                          </a:ln>
                          <a:solidFill>
                            <a:schemeClr val="tx2">
                              <a:lumMod val="60000"/>
                              <a:lumOff val="40000"/>
                            </a:schemeClr>
                          </a:solidFill>
                          <a:effectLst/>
                          <a:latin typeface="Arial" charset="0"/>
                          <a:ea typeface="Times New Roman" pitchFamily="18" charset="0"/>
                          <a:cs typeface="Arial" charset="0"/>
                        </a:rPr>
                        <a:t>ColdWTest</a:t>
                      </a:r>
                      <a:endParaRPr kumimoji="0" lang="en-GB" sz="1200" b="0" i="0" u="none" strike="noStrike" cap="none" normalizeH="0" baseline="0" dirty="0" smtClean="0">
                        <a:ln>
                          <a:noFill/>
                        </a:ln>
                        <a:solidFill>
                          <a:schemeClr val="tx2">
                            <a:lumMod val="60000"/>
                            <a:lumOff val="40000"/>
                          </a:schemeClr>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Cleared</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Yes</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Yes</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smtClean="0">
                          <a:ln>
                            <a:noFill/>
                          </a:ln>
                          <a:solidFill>
                            <a:schemeClr val="tx1"/>
                          </a:solidFill>
                          <a:effectLst/>
                          <a:latin typeface="Arial" charset="0"/>
                          <a:ea typeface="Times New Roman" pitchFamily="18" charset="0"/>
                          <a:cs typeface="Arial" charset="0"/>
                        </a:rPr>
                        <a:t>Yes</a:t>
                      </a:r>
                      <a:endParaRPr kumimoji="0" lang="en-GB" sz="1200" b="0" i="0" u="none" strike="noStrike" cap="none" normalizeH="0" baseline="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ea typeface="Times New Roman" pitchFamily="18" charset="0"/>
                          <a:cs typeface="Arial" charset="0"/>
                        </a:rPr>
                        <a:t>Cleared</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ea typeface="Times New Roman" pitchFamily="18" charset="0"/>
                          <a:cs typeface="Arial" charset="0"/>
                        </a:rPr>
                        <a:t>Cleared</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81000" marR="0" lvl="0" indent="-381000" algn="ctr" defTabSz="914400" rtl="0" eaLnBrk="1" fontAlgn="base" latinLnBrk="0" hangingPunct="1">
                        <a:lnSpc>
                          <a:spcPct val="100000"/>
                        </a:lnSpc>
                        <a:spcBef>
                          <a:spcPct val="0"/>
                        </a:spcBef>
                        <a:spcAft>
                          <a:spcPct val="0"/>
                        </a:spcAft>
                        <a:buClrTx/>
                        <a:buSzTx/>
                        <a:buFontTx/>
                        <a:buNone/>
                        <a:tabLst/>
                      </a:pPr>
                      <a:r>
                        <a:rPr kumimoji="0" lang="en-GB" sz="1200" b="0" i="0" u="none" strike="noStrike" cap="none" normalizeH="0" baseline="0" dirty="0" smtClean="0">
                          <a:ln>
                            <a:noFill/>
                          </a:ln>
                          <a:solidFill>
                            <a:schemeClr val="tx1"/>
                          </a:solidFill>
                          <a:effectLst/>
                          <a:latin typeface="Arial" charset="0"/>
                          <a:ea typeface="Times New Roman" pitchFamily="18" charset="0"/>
                          <a:cs typeface="Arial" charset="0"/>
                        </a:rPr>
                        <a:t>1, 2, 3</a:t>
                      </a:r>
                      <a:endParaRPr kumimoji="0" lang="en-GB" sz="1200" b="0" i="0" u="none" strike="noStrike" cap="none" normalizeH="0" baseline="0" dirty="0" smtClean="0">
                        <a:ln>
                          <a:noFill/>
                        </a:ln>
                        <a:solidFill>
                          <a:schemeClr val="tx1"/>
                        </a:solidFill>
                        <a:effectLst/>
                        <a:latin typeface="Times New Roman" pitchFamily="18" charset="0"/>
                        <a:ea typeface="Times New Roman" pitchFamily="18" charset="0"/>
                        <a:cs typeface="Arial" charset="0"/>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84895364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2"/>
          <p:cNvSpPr>
            <a:spLocks noGrp="1" noChangeArrowheads="1"/>
          </p:cNvSpPr>
          <p:nvPr>
            <p:ph type="title"/>
          </p:nvPr>
        </p:nvSpPr>
        <p:spPr>
          <a:xfrm>
            <a:off x="1752601" y="304800"/>
            <a:ext cx="8677275" cy="579438"/>
          </a:xfrm>
        </p:spPr>
        <p:txBody>
          <a:bodyPr>
            <a:normAutofit fontScale="90000"/>
          </a:bodyPr>
          <a:lstStyle/>
          <a:p>
            <a:r>
              <a:rPr lang="en-US" sz="3800" b="1" dirty="0">
                <a:solidFill>
                  <a:srgbClr val="FF0000"/>
                </a:solidFill>
              </a:rPr>
              <a:t>Restart commands from MO interface</a:t>
            </a:r>
          </a:p>
        </p:txBody>
      </p:sp>
      <p:sp>
        <p:nvSpPr>
          <p:cNvPr id="118787" name="Rectangle 3"/>
          <p:cNvSpPr>
            <a:spLocks noGrp="1" noChangeArrowheads="1"/>
          </p:cNvSpPr>
          <p:nvPr>
            <p:ph idx="1"/>
          </p:nvPr>
        </p:nvSpPr>
        <p:spPr>
          <a:xfrm>
            <a:off x="1828801" y="1371600"/>
            <a:ext cx="8677275" cy="4889500"/>
          </a:xfrm>
        </p:spPr>
        <p:txBody>
          <a:bodyPr>
            <a:normAutofit lnSpcReduction="10000"/>
          </a:bodyPr>
          <a:lstStyle/>
          <a:p>
            <a:pPr>
              <a:lnSpc>
                <a:spcPct val="80000"/>
              </a:lnSpc>
              <a:buFont typeface="Wingdings" panose="05000000000000000000" pitchFamily="2" charset="2"/>
              <a:buNone/>
            </a:pPr>
            <a:r>
              <a:rPr lang="en-US" sz="1800" b="1" dirty="0"/>
              <a:t>RNCSM01&gt; </a:t>
            </a:r>
            <a:r>
              <a:rPr lang="en-US" sz="1800" b="1" dirty="0" err="1"/>
              <a:t>acc</a:t>
            </a:r>
            <a:r>
              <a:rPr lang="en-US" sz="1800" b="1" dirty="0"/>
              <a:t> 0 </a:t>
            </a:r>
            <a:r>
              <a:rPr lang="en-US" sz="1800" b="1" dirty="0" err="1"/>
              <a:t>manualrestart</a:t>
            </a:r>
            <a:endParaRPr lang="en-US" sz="1800" b="1" dirty="0"/>
          </a:p>
          <a:p>
            <a:pPr>
              <a:lnSpc>
                <a:spcPct val="80000"/>
              </a:lnSpc>
              <a:buFont typeface="Wingdings" panose="05000000000000000000" pitchFamily="2" charset="2"/>
              <a:buNone/>
            </a:pPr>
            <a:endParaRPr lang="en-US" sz="1800" b="1" dirty="0"/>
          </a:p>
          <a:p>
            <a:pPr>
              <a:lnSpc>
                <a:spcPct val="80000"/>
              </a:lnSpc>
              <a:buFont typeface="Wingdings" panose="05000000000000000000" pitchFamily="2" charset="2"/>
              <a:buNone/>
            </a:pPr>
            <a:r>
              <a:rPr lang="en-US" sz="1400" dirty="0"/>
              <a:t>Call Action </a:t>
            </a:r>
            <a:r>
              <a:rPr lang="en-US" sz="1400" dirty="0" err="1"/>
              <a:t>manualrestart</a:t>
            </a:r>
            <a:r>
              <a:rPr lang="en-US" sz="1400" dirty="0"/>
              <a:t> on following MOs ?</a:t>
            </a:r>
          </a:p>
          <a:p>
            <a:pPr>
              <a:lnSpc>
                <a:spcPct val="80000"/>
              </a:lnSpc>
              <a:buFont typeface="Wingdings" panose="05000000000000000000" pitchFamily="2" charset="2"/>
              <a:buNone/>
            </a:pPr>
            <a:r>
              <a:rPr lang="en-US" sz="1400" dirty="0"/>
              <a:t>===============================================================================</a:t>
            </a:r>
          </a:p>
          <a:p>
            <a:pPr>
              <a:lnSpc>
                <a:spcPct val="80000"/>
              </a:lnSpc>
              <a:buFont typeface="Wingdings" panose="05000000000000000000" pitchFamily="2" charset="2"/>
              <a:buNone/>
            </a:pPr>
            <a:r>
              <a:rPr lang="en-US" sz="1400" dirty="0"/>
              <a:t>    0  </a:t>
            </a:r>
            <a:r>
              <a:rPr lang="en-US" sz="1400" dirty="0" err="1"/>
              <a:t>ManagedElement</a:t>
            </a:r>
            <a:r>
              <a:rPr lang="en-US" sz="1400" dirty="0"/>
              <a:t>=1</a:t>
            </a:r>
          </a:p>
          <a:p>
            <a:pPr>
              <a:lnSpc>
                <a:spcPct val="80000"/>
              </a:lnSpc>
              <a:buFont typeface="Wingdings" panose="05000000000000000000" pitchFamily="2" charset="2"/>
              <a:buNone/>
            </a:pPr>
            <a:r>
              <a:rPr lang="en-US" sz="1400" dirty="0"/>
              <a:t>===============================================================================</a:t>
            </a:r>
          </a:p>
          <a:p>
            <a:pPr>
              <a:lnSpc>
                <a:spcPct val="80000"/>
              </a:lnSpc>
              <a:buFont typeface="Wingdings" panose="05000000000000000000" pitchFamily="2" charset="2"/>
              <a:buNone/>
            </a:pPr>
            <a:r>
              <a:rPr lang="en-US" sz="1400" dirty="0"/>
              <a:t>Are you Sure [y/n] ? y</a:t>
            </a:r>
          </a:p>
          <a:p>
            <a:pPr>
              <a:lnSpc>
                <a:spcPct val="80000"/>
              </a:lnSpc>
              <a:buFont typeface="Wingdings" panose="05000000000000000000" pitchFamily="2" charset="2"/>
              <a:buNone/>
            </a:pPr>
            <a:r>
              <a:rPr lang="en-US" sz="1400" dirty="0"/>
              <a:t>===============================================================================</a:t>
            </a:r>
          </a:p>
          <a:p>
            <a:pPr>
              <a:lnSpc>
                <a:spcPct val="80000"/>
              </a:lnSpc>
              <a:buFont typeface="Wingdings" panose="05000000000000000000" pitchFamily="2" charset="2"/>
              <a:buNone/>
            </a:pPr>
            <a:r>
              <a:rPr lang="en-US" sz="1400" dirty="0"/>
              <a:t>Proxy  MO                          	Action                         Nr of </a:t>
            </a:r>
            <a:r>
              <a:rPr lang="en-US" sz="1400" dirty="0" err="1"/>
              <a:t>Params</a:t>
            </a:r>
            <a:endParaRPr lang="en-US" sz="1400" dirty="0"/>
          </a:p>
          <a:p>
            <a:pPr>
              <a:lnSpc>
                <a:spcPct val="80000"/>
              </a:lnSpc>
              <a:buFont typeface="Wingdings" panose="05000000000000000000" pitchFamily="2" charset="2"/>
              <a:buNone/>
            </a:pPr>
            <a:r>
              <a:rPr lang="en-US" sz="1400" dirty="0"/>
              <a:t>===============================================================================</a:t>
            </a:r>
          </a:p>
          <a:p>
            <a:pPr>
              <a:lnSpc>
                <a:spcPct val="80000"/>
              </a:lnSpc>
              <a:buFont typeface="Wingdings" panose="05000000000000000000" pitchFamily="2" charset="2"/>
              <a:buNone/>
            </a:pPr>
            <a:r>
              <a:rPr lang="en-US" sz="1400" dirty="0"/>
              <a:t>    0  </a:t>
            </a:r>
            <a:r>
              <a:rPr lang="en-US" sz="1400" dirty="0" err="1"/>
              <a:t>ManagedElement</a:t>
            </a:r>
            <a:r>
              <a:rPr lang="en-US" sz="1400" dirty="0"/>
              <a:t>=1	</a:t>
            </a:r>
            <a:r>
              <a:rPr lang="en-US" sz="1400" dirty="0" err="1"/>
              <a:t>manualRestart</a:t>
            </a:r>
            <a:r>
              <a:rPr lang="en-US" sz="1400" dirty="0"/>
              <a:t>                  3</a:t>
            </a:r>
          </a:p>
          <a:p>
            <a:pPr>
              <a:lnSpc>
                <a:spcPct val="80000"/>
              </a:lnSpc>
              <a:buFont typeface="Wingdings" panose="05000000000000000000" pitchFamily="2" charset="2"/>
              <a:buNone/>
            </a:pPr>
            <a:r>
              <a:rPr lang="en-US" sz="1400" dirty="0"/>
              <a:t>Parameter 1 of 3, </a:t>
            </a:r>
            <a:r>
              <a:rPr lang="en-US" sz="1400" dirty="0" err="1"/>
              <a:t>restartRank</a:t>
            </a:r>
            <a:r>
              <a:rPr lang="en-US" sz="1400" dirty="0"/>
              <a:t> (</a:t>
            </a:r>
            <a:r>
              <a:rPr lang="en-US" sz="1400" dirty="0" err="1"/>
              <a:t>enumRef-RestartRank</a:t>
            </a:r>
            <a:r>
              <a:rPr lang="en-US" sz="1400" dirty="0"/>
              <a:t>): </a:t>
            </a:r>
          </a:p>
          <a:p>
            <a:pPr>
              <a:lnSpc>
                <a:spcPct val="80000"/>
              </a:lnSpc>
              <a:buFont typeface="Wingdings" panose="05000000000000000000" pitchFamily="2" charset="2"/>
              <a:buNone/>
            </a:pPr>
            <a:r>
              <a:rPr lang="en-US" sz="1400" dirty="0"/>
              <a:t>   Enter one of the following integers: 0:RESTART_WARM, 1:RESTART_REFRESH, 2:RESTART_COLD, 3:RESTART_COLDWTEST: 0</a:t>
            </a:r>
          </a:p>
          <a:p>
            <a:pPr>
              <a:lnSpc>
                <a:spcPct val="80000"/>
              </a:lnSpc>
              <a:buFont typeface="Wingdings" panose="05000000000000000000" pitchFamily="2" charset="2"/>
              <a:buNone/>
            </a:pPr>
            <a:r>
              <a:rPr lang="en-US" sz="1400" dirty="0"/>
              <a:t>Parameter 2 of 3, </a:t>
            </a:r>
            <a:r>
              <a:rPr lang="en-US" sz="1400" dirty="0" err="1"/>
              <a:t>restartReason</a:t>
            </a:r>
            <a:r>
              <a:rPr lang="en-US" sz="1400" dirty="0"/>
              <a:t> (</a:t>
            </a:r>
            <a:r>
              <a:rPr lang="en-US" sz="1400" dirty="0" err="1"/>
              <a:t>enumRef-RestartReason</a:t>
            </a:r>
            <a:r>
              <a:rPr lang="en-US" sz="1400" dirty="0"/>
              <a:t>): </a:t>
            </a:r>
          </a:p>
          <a:p>
            <a:pPr>
              <a:lnSpc>
                <a:spcPct val="80000"/>
              </a:lnSpc>
              <a:buFont typeface="Wingdings" panose="05000000000000000000" pitchFamily="2" charset="2"/>
              <a:buNone/>
            </a:pPr>
            <a:r>
              <a:rPr lang="en-US" sz="1400" dirty="0"/>
              <a:t>   Enter one of the following integers: 0:PLANNED_RECONFIGURATION, 1:UNPLANNED_NODE_EXTERNAL_PROBLEMS, 2:UNPLANNED_NODE_UPGRADE_PROBLEMS, 3:UNPLANNED_O_AND_M_ISSUE, 4:UNPLANNED_CYCLIC_RECOVERY, 5:UNPLANNED_LOCKED_RESOURCES, 6:UNPLANNED_COLD_WITH_HW_TEST, 7:UNPLANNED_CALL_PROCESSING_DEGRADATION, 8:UNPLANNED_LOW_COVERAGE: 0</a:t>
            </a:r>
          </a:p>
          <a:p>
            <a:pPr>
              <a:lnSpc>
                <a:spcPct val="80000"/>
              </a:lnSpc>
              <a:buFont typeface="Wingdings" panose="05000000000000000000" pitchFamily="2" charset="2"/>
              <a:buNone/>
            </a:pPr>
            <a:r>
              <a:rPr lang="en-US" sz="1400" dirty="0"/>
              <a:t>Parameter 3 of 3, </a:t>
            </a:r>
            <a:r>
              <a:rPr lang="en-US" sz="1400" dirty="0" err="1"/>
              <a:t>restartInfo</a:t>
            </a:r>
            <a:r>
              <a:rPr lang="en-US" sz="1400" dirty="0"/>
              <a:t> (string): </a:t>
            </a:r>
            <a:r>
              <a:rPr lang="en-US" sz="1400" dirty="0" err="1"/>
              <a:t>eanzmagn</a:t>
            </a:r>
            <a:endParaRPr lang="en-US" sz="1400" dirty="0"/>
          </a:p>
          <a:p>
            <a:pPr>
              <a:lnSpc>
                <a:spcPct val="80000"/>
              </a:lnSpc>
              <a:buFont typeface="Wingdings" panose="05000000000000000000" pitchFamily="2" charset="2"/>
              <a:buNone/>
            </a:pPr>
            <a:r>
              <a:rPr lang="en-US" sz="1400" dirty="0"/>
              <a:t> &gt;&gt;&gt; Return value = null</a:t>
            </a:r>
          </a:p>
          <a:p>
            <a:pPr>
              <a:lnSpc>
                <a:spcPct val="80000"/>
              </a:lnSpc>
              <a:buFont typeface="Wingdings" panose="05000000000000000000" pitchFamily="2" charset="2"/>
              <a:buNone/>
            </a:pPr>
            <a:r>
              <a:rPr lang="en-US" sz="1400" dirty="0"/>
              <a:t>===============================================================================</a:t>
            </a:r>
          </a:p>
          <a:p>
            <a:pPr>
              <a:lnSpc>
                <a:spcPct val="80000"/>
              </a:lnSpc>
              <a:buFont typeface="Wingdings" panose="05000000000000000000" pitchFamily="2" charset="2"/>
              <a:buNone/>
            </a:pPr>
            <a:r>
              <a:rPr lang="en-US" sz="1400" dirty="0"/>
              <a:t>Total: 1 MOs attempted, 1 MOs actioned</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59467342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2"/>
          <p:cNvSpPr>
            <a:spLocks noGrp="1" noChangeArrowheads="1"/>
          </p:cNvSpPr>
          <p:nvPr>
            <p:ph type="title"/>
          </p:nvPr>
        </p:nvSpPr>
        <p:spPr>
          <a:xfrm>
            <a:off x="1752601" y="304800"/>
            <a:ext cx="8753475" cy="579438"/>
          </a:xfrm>
        </p:spPr>
        <p:txBody>
          <a:bodyPr>
            <a:normAutofit fontScale="90000"/>
          </a:bodyPr>
          <a:lstStyle/>
          <a:p>
            <a:r>
              <a:rPr lang="en-US" sz="3800" b="1" dirty="0">
                <a:solidFill>
                  <a:srgbClr val="FF0000"/>
                </a:solidFill>
              </a:rPr>
              <a:t>Restart commands from MO interface</a:t>
            </a:r>
          </a:p>
        </p:txBody>
      </p:sp>
      <p:sp>
        <p:nvSpPr>
          <p:cNvPr id="119811" name="Rectangle 3"/>
          <p:cNvSpPr>
            <a:spLocks noGrp="1" noChangeArrowheads="1"/>
          </p:cNvSpPr>
          <p:nvPr>
            <p:ph idx="1"/>
          </p:nvPr>
        </p:nvSpPr>
        <p:spPr/>
        <p:txBody>
          <a:bodyPr/>
          <a:lstStyle/>
          <a:p>
            <a:pPr>
              <a:buFont typeface="Wingdings" panose="05000000000000000000" pitchFamily="2" charset="2"/>
              <a:buNone/>
            </a:pPr>
            <a:r>
              <a:rPr lang="en-US" b="1" u="sng" smtClean="0"/>
              <a:t>Board restart using the MO LDN</a:t>
            </a:r>
            <a:endParaRPr lang="en-US" smtClean="0"/>
          </a:p>
          <a:p>
            <a:pPr>
              <a:buFont typeface="Wingdings" panose="05000000000000000000" pitchFamily="2" charset="2"/>
              <a:buNone/>
            </a:pPr>
            <a:r>
              <a:rPr lang="en-US" smtClean="0"/>
              <a:t>RNCSM01&gt; acc </a:t>
            </a:r>
            <a:r>
              <a:rPr lang="en-GB" smtClean="0"/>
              <a:t>ms,slot=9,pluginunit=1$ </a:t>
            </a:r>
            <a:r>
              <a:rPr lang="en-US" smtClean="0"/>
              <a:t>manualrestart</a:t>
            </a:r>
          </a:p>
          <a:p>
            <a:pPr>
              <a:buFont typeface="Wingdings" panose="05000000000000000000" pitchFamily="2" charset="2"/>
              <a:buNone/>
            </a:pPr>
            <a:r>
              <a:rPr lang="en-US" smtClean="0"/>
              <a:t>...&lt;cut&gt;...</a:t>
            </a:r>
            <a:endParaRPr lang="en-US" b="1" u="sng" smtClean="0"/>
          </a:p>
          <a:p>
            <a:pPr>
              <a:buFont typeface="Wingdings" panose="05000000000000000000" pitchFamily="2" charset="2"/>
              <a:buNone/>
            </a:pPr>
            <a:r>
              <a:rPr lang="en-US" b="1" u="sng" smtClean="0"/>
              <a:t>Board restart using a board group</a:t>
            </a:r>
            <a:endParaRPr lang="en-US" smtClean="0"/>
          </a:p>
          <a:p>
            <a:pPr>
              <a:buFont typeface="Wingdings" panose="05000000000000000000" pitchFamily="2" charset="2"/>
              <a:buNone/>
            </a:pPr>
            <a:r>
              <a:rPr lang="en-US" smtClean="0"/>
              <a:t>RNCSM01&gt; acc </a:t>
            </a:r>
            <a:r>
              <a:rPr lang="en-GB" smtClean="0"/>
              <a:t>mod1 </a:t>
            </a:r>
            <a:r>
              <a:rPr lang="en-US" smtClean="0"/>
              <a:t>manualrestart</a:t>
            </a:r>
          </a:p>
          <a:p>
            <a:pPr>
              <a:buFont typeface="Wingdings" panose="05000000000000000000" pitchFamily="2" charset="2"/>
              <a:buNone/>
            </a:pPr>
            <a:r>
              <a:rPr lang="en-US" smtClean="0"/>
              <a:t>...&lt;cut&gt;...</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60405413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2"/>
          <p:cNvSpPr>
            <a:spLocks noGrp="1" noChangeArrowheads="1"/>
          </p:cNvSpPr>
          <p:nvPr>
            <p:ph type="title"/>
          </p:nvPr>
        </p:nvSpPr>
        <p:spPr/>
        <p:txBody>
          <a:bodyPr/>
          <a:lstStyle/>
          <a:p>
            <a:r>
              <a:rPr lang="en-US" b="1" dirty="0" smtClean="0">
                <a:solidFill>
                  <a:srgbClr val="FF0000"/>
                </a:solidFill>
              </a:rPr>
              <a:t>Checking Restart Information </a:t>
            </a:r>
          </a:p>
        </p:txBody>
      </p:sp>
      <p:sp>
        <p:nvSpPr>
          <p:cNvPr id="121859" name="Rectangle 3"/>
          <p:cNvSpPr>
            <a:spLocks noGrp="1" noChangeArrowheads="1"/>
          </p:cNvSpPr>
          <p:nvPr>
            <p:ph idx="1"/>
          </p:nvPr>
        </p:nvSpPr>
        <p:spPr/>
        <p:txBody>
          <a:bodyPr/>
          <a:lstStyle/>
          <a:p>
            <a:pPr>
              <a:buFont typeface="Wingdings" panose="05000000000000000000" pitchFamily="2" charset="2"/>
              <a:buNone/>
            </a:pPr>
            <a:r>
              <a:rPr lang="en-GB" dirty="0" smtClean="0"/>
              <a:t>RNCSM01&gt; </a:t>
            </a:r>
            <a:r>
              <a:rPr lang="en-GB" dirty="0" err="1" smtClean="0"/>
              <a:t>lgvsm</a:t>
            </a:r>
            <a:endParaRPr lang="en-GB" dirty="0" smtClean="0"/>
          </a:p>
          <a:p>
            <a:pPr>
              <a:buFont typeface="Wingdings" panose="05000000000000000000" pitchFamily="2" charset="2"/>
              <a:buNone/>
            </a:pPr>
            <a:r>
              <a:rPr lang="en-GB" dirty="0" smtClean="0"/>
              <a:t>RNCSM01&gt; </a:t>
            </a:r>
            <a:r>
              <a:rPr lang="en-GB" dirty="0" err="1" smtClean="0"/>
              <a:t>lgd</a:t>
            </a:r>
            <a:r>
              <a:rPr lang="en-GB" dirty="0" smtClean="0"/>
              <a:t>				!Node restart times!</a:t>
            </a:r>
          </a:p>
          <a:p>
            <a:pPr>
              <a:buFont typeface="Wingdings" panose="05000000000000000000" pitchFamily="2" charset="2"/>
              <a:buNone/>
            </a:pPr>
            <a:r>
              <a:rPr lang="en-GB" dirty="0" smtClean="0"/>
              <a:t>RNCSM01&gt; </a:t>
            </a:r>
            <a:r>
              <a:rPr lang="en-GB" dirty="0" err="1" smtClean="0"/>
              <a:t>lhsh</a:t>
            </a:r>
            <a:r>
              <a:rPr lang="en-GB" dirty="0" smtClean="0"/>
              <a:t> 001400 </a:t>
            </a:r>
            <a:r>
              <a:rPr lang="en-GB" dirty="0" err="1" smtClean="0"/>
              <a:t>llog</a:t>
            </a:r>
            <a:r>
              <a:rPr lang="en-GB" dirty="0" smtClean="0"/>
              <a:t>  –l	!board restarts logs!</a:t>
            </a:r>
          </a:p>
          <a:p>
            <a:pPr>
              <a:buFont typeface="Wingdings" panose="05000000000000000000" pitchFamily="2" charset="2"/>
              <a:buNone/>
            </a:pPr>
            <a:r>
              <a:rPr lang="en-GB" dirty="0" smtClean="0"/>
              <a:t>RNCSM01&gt; </a:t>
            </a:r>
            <a:r>
              <a:rPr lang="en-GB" dirty="0" err="1" smtClean="0"/>
              <a:t>cabr</a:t>
            </a:r>
            <a:r>
              <a:rPr lang="en-GB" dirty="0" smtClean="0"/>
              <a:t>			          !all board!</a:t>
            </a:r>
          </a:p>
          <a:p>
            <a:pPr>
              <a:buFont typeface="Wingdings" panose="05000000000000000000" pitchFamily="2" charset="2"/>
              <a:buNone/>
            </a:pPr>
            <a:endParaRPr lang="en-US" dirty="0" smtClean="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7830934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15911" y="365129"/>
            <a:ext cx="11616744" cy="935641"/>
          </a:xfrm>
        </p:spPr>
        <p:txBody>
          <a:bodyPr>
            <a:normAutofit fontScale="90000"/>
          </a:bodyPr>
          <a:lstStyle/>
          <a:p>
            <a:r>
              <a:rPr lang="en-US" b="1" dirty="0">
                <a:solidFill>
                  <a:srgbClr val="FF0000"/>
                </a:solidFill>
              </a:rPr>
              <a:t>The HSDPA concept is based on the following features</a:t>
            </a:r>
            <a:r>
              <a:rPr lang="en-US" b="1" dirty="0" smtClean="0">
                <a:solidFill>
                  <a:srgbClr val="FF0000"/>
                </a:solidFill>
              </a:rPr>
              <a:t>:</a:t>
            </a:r>
            <a:endParaRPr lang="en-US" b="1" dirty="0">
              <a:solidFill>
                <a:srgbClr val="FF0000"/>
              </a:solidFill>
            </a:endParaRPr>
          </a:p>
        </p:txBody>
      </p:sp>
      <p:sp>
        <p:nvSpPr>
          <p:cNvPr id="6" name="Content Placeholder 5"/>
          <p:cNvSpPr>
            <a:spLocks noGrp="1"/>
          </p:cNvSpPr>
          <p:nvPr>
            <p:ph idx="1"/>
          </p:nvPr>
        </p:nvSpPr>
        <p:spPr/>
        <p:txBody>
          <a:bodyPr/>
          <a:lstStyle/>
          <a:p>
            <a:r>
              <a:rPr lang="en-US" dirty="0" smtClean="0"/>
              <a:t>Shared </a:t>
            </a:r>
            <a:r>
              <a:rPr lang="en-US" dirty="0"/>
              <a:t>channel transmission</a:t>
            </a:r>
          </a:p>
          <a:p>
            <a:r>
              <a:rPr lang="en-US" dirty="0" smtClean="0"/>
              <a:t>Higher-order </a:t>
            </a:r>
            <a:r>
              <a:rPr lang="en-US" dirty="0"/>
              <a:t>modulation</a:t>
            </a:r>
          </a:p>
          <a:p>
            <a:r>
              <a:rPr lang="en-US" dirty="0" smtClean="0"/>
              <a:t>Short </a:t>
            </a:r>
            <a:r>
              <a:rPr lang="en-US" dirty="0"/>
              <a:t>transmission time interval (TTI)</a:t>
            </a:r>
          </a:p>
          <a:p>
            <a:r>
              <a:rPr lang="en-US" dirty="0" smtClean="0"/>
              <a:t>Fast </a:t>
            </a:r>
            <a:r>
              <a:rPr lang="en-US" dirty="0"/>
              <a:t>link adaptation</a:t>
            </a:r>
          </a:p>
          <a:p>
            <a:r>
              <a:rPr lang="en-US" dirty="0" smtClean="0"/>
              <a:t>Fast </a:t>
            </a:r>
            <a:r>
              <a:rPr lang="en-US" dirty="0"/>
              <a:t>scheduling</a:t>
            </a:r>
          </a:p>
          <a:p>
            <a:r>
              <a:rPr lang="en-US" dirty="0" smtClean="0"/>
              <a:t>Fast </a:t>
            </a:r>
            <a:r>
              <a:rPr lang="en-US" dirty="0"/>
              <a:t>hybrid automatic-repeat-request (ARQ).</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2" name="TextBox 1"/>
          <p:cNvSpPr txBox="1"/>
          <p:nvPr/>
        </p:nvSpPr>
        <p:spPr>
          <a:xfrm>
            <a:off x="721220" y="4932612"/>
            <a:ext cx="10406129" cy="1200329"/>
          </a:xfrm>
          <a:prstGeom prst="rect">
            <a:avLst/>
          </a:prstGeom>
          <a:noFill/>
        </p:spPr>
        <p:txBody>
          <a:bodyPr wrap="square" rtlCol="0">
            <a:spAutoFit/>
          </a:bodyPr>
          <a:lstStyle/>
          <a:p>
            <a:r>
              <a:rPr lang="en-US" dirty="0" smtClean="0"/>
              <a:t>HSDPA Scheduling</a:t>
            </a:r>
          </a:p>
          <a:p>
            <a:r>
              <a:rPr lang="en-US" dirty="0" smtClean="0"/>
              <a:t>The HSDCPA channel is a shared channel that can be shared in time using its 2 </a:t>
            </a:r>
            <a:r>
              <a:rPr lang="en-US" dirty="0" err="1" smtClean="0"/>
              <a:t>msec</a:t>
            </a:r>
            <a:r>
              <a:rPr lang="en-US" dirty="0" smtClean="0"/>
              <a:t> Transmission time interval (TTI) and codes where the SF 16 codes available for HSDPA can be shared between up to 4 users in one TTI</a:t>
            </a:r>
            <a:endParaRPr lang="en-US" dirty="0"/>
          </a:p>
        </p:txBody>
      </p:sp>
    </p:spTree>
    <p:extLst>
      <p:ext uri="{BB962C8B-B14F-4D97-AF65-F5344CB8AC3E}">
        <p14:creationId xmlns:p14="http://schemas.microsoft.com/office/powerpoint/2010/main" val="2266140219"/>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2"/>
          <p:cNvSpPr>
            <a:spLocks noGrp="1" noChangeArrowheads="1"/>
          </p:cNvSpPr>
          <p:nvPr>
            <p:ph type="title"/>
          </p:nvPr>
        </p:nvSpPr>
        <p:spPr/>
        <p:txBody>
          <a:bodyPr/>
          <a:lstStyle/>
          <a:p>
            <a:r>
              <a:rPr lang="en-US" dirty="0" smtClean="0">
                <a:solidFill>
                  <a:srgbClr val="FF0000"/>
                </a:solidFill>
              </a:rPr>
              <a:t>Parameter Audit</a:t>
            </a:r>
          </a:p>
        </p:txBody>
      </p:sp>
      <p:sp>
        <p:nvSpPr>
          <p:cNvPr id="135171" name="Rectangle 3"/>
          <p:cNvSpPr>
            <a:spLocks noGrp="1" noChangeArrowheads="1"/>
          </p:cNvSpPr>
          <p:nvPr>
            <p:ph idx="1"/>
          </p:nvPr>
        </p:nvSpPr>
        <p:spPr/>
        <p:txBody>
          <a:bodyPr>
            <a:normAutofit lnSpcReduction="10000"/>
          </a:bodyPr>
          <a:lstStyle/>
          <a:p>
            <a:pPr>
              <a:lnSpc>
                <a:spcPct val="80000"/>
              </a:lnSpc>
              <a:buFont typeface="Wingdings" panose="05000000000000000000" pitchFamily="2" charset="2"/>
              <a:buNone/>
            </a:pPr>
            <a:r>
              <a:rPr lang="en-US" sz="1600" dirty="0"/>
              <a:t>RNCSM01&gt; h diff</a:t>
            </a:r>
          </a:p>
          <a:p>
            <a:pPr>
              <a:lnSpc>
                <a:spcPct val="80000"/>
              </a:lnSpc>
              <a:buFont typeface="Wingdings" panose="05000000000000000000" pitchFamily="2" charset="2"/>
              <a:buNone/>
            </a:pPr>
            <a:r>
              <a:rPr lang="en-US" sz="1600" dirty="0"/>
              <a:t>*******************************************************</a:t>
            </a:r>
          </a:p>
          <a:p>
            <a:pPr>
              <a:lnSpc>
                <a:spcPct val="80000"/>
              </a:lnSpc>
              <a:buFont typeface="Wingdings" panose="05000000000000000000" pitchFamily="2" charset="2"/>
              <a:buNone/>
            </a:pPr>
            <a:r>
              <a:rPr lang="en-US" sz="1600" dirty="0"/>
              <a:t>diff/</a:t>
            </a:r>
            <a:r>
              <a:rPr lang="en-US" sz="1600" dirty="0" err="1"/>
              <a:t>ldiff</a:t>
            </a:r>
            <a:endParaRPr lang="en-US" sz="1600" dirty="0"/>
          </a:p>
          <a:p>
            <a:pPr>
              <a:lnSpc>
                <a:spcPct val="80000"/>
              </a:lnSpc>
              <a:buFont typeface="Wingdings" panose="05000000000000000000" pitchFamily="2" charset="2"/>
              <a:buNone/>
            </a:pPr>
            <a:r>
              <a:rPr lang="en-US" sz="1600" dirty="0"/>
              <a:t>*******************************************************</a:t>
            </a:r>
          </a:p>
          <a:p>
            <a:pPr>
              <a:lnSpc>
                <a:spcPct val="80000"/>
              </a:lnSpc>
              <a:buFont typeface="Wingdings" panose="05000000000000000000" pitchFamily="2" charset="2"/>
              <a:buNone/>
            </a:pPr>
            <a:r>
              <a:rPr lang="en-US" sz="1600" dirty="0"/>
              <a:t>....</a:t>
            </a:r>
          </a:p>
          <a:p>
            <a:pPr>
              <a:lnSpc>
                <a:spcPct val="80000"/>
              </a:lnSpc>
              <a:buFont typeface="Wingdings" panose="05000000000000000000" pitchFamily="2" charset="2"/>
              <a:buNone/>
            </a:pPr>
            <a:r>
              <a:rPr lang="en-US" sz="1600" dirty="0"/>
              <a:t> 2) Syntax 2: </a:t>
            </a:r>
            <a:r>
              <a:rPr lang="en-US" sz="1600" b="1" dirty="0"/>
              <a:t>diff/</a:t>
            </a:r>
            <a:r>
              <a:rPr lang="en-US" sz="1600" b="1" dirty="0" err="1"/>
              <a:t>ldiff</a:t>
            </a:r>
            <a:r>
              <a:rPr lang="en-US" sz="1600" b="1" dirty="0"/>
              <a:t> &lt;</a:t>
            </a:r>
            <a:r>
              <a:rPr lang="en-US" sz="1600" b="1" dirty="0" err="1"/>
              <a:t>moGroup</a:t>
            </a:r>
            <a:r>
              <a:rPr lang="en-US" sz="1600" b="1" dirty="0"/>
              <a:t>&gt;|&lt;</a:t>
            </a:r>
            <a:r>
              <a:rPr lang="en-US" sz="1600" b="1" dirty="0" err="1"/>
              <a:t>moFilter</a:t>
            </a:r>
            <a:r>
              <a:rPr lang="en-US" sz="1600" b="1" dirty="0"/>
              <a:t>&gt;|&lt;proxy&gt;|&lt;</a:t>
            </a:r>
            <a:r>
              <a:rPr lang="en-US" sz="1600" b="1" dirty="0" err="1"/>
              <a:t>modumpFile</a:t>
            </a:r>
            <a:r>
              <a:rPr lang="en-US" sz="1600" b="1" dirty="0"/>
              <a:t>&gt;|&lt;</a:t>
            </a:r>
            <a:r>
              <a:rPr lang="en-US" sz="1600" b="1" dirty="0" err="1"/>
              <a:t>modumpDir</a:t>
            </a:r>
            <a:r>
              <a:rPr lang="en-US" sz="1600" b="1" dirty="0"/>
              <a:t>&gt;  [&lt;</a:t>
            </a:r>
            <a:r>
              <a:rPr lang="en-US" sz="1600" b="1" dirty="0" err="1"/>
              <a:t>baselineFile</a:t>
            </a:r>
            <a:r>
              <a:rPr lang="en-US" sz="1600" b="1" dirty="0"/>
              <a:t>&gt;|&lt;modumpFile2&gt;|default]  [&lt;</a:t>
            </a:r>
            <a:r>
              <a:rPr lang="en-US" sz="1600" b="1" dirty="0" err="1"/>
              <a:t>outputDir</a:t>
            </a:r>
            <a:r>
              <a:rPr lang="en-US" sz="1600" b="1" dirty="0"/>
              <a:t>&gt;]</a:t>
            </a:r>
            <a:endParaRPr lang="en-US" sz="1600" dirty="0"/>
          </a:p>
          <a:p>
            <a:pPr>
              <a:lnSpc>
                <a:spcPct val="80000"/>
              </a:lnSpc>
              <a:buFont typeface="Wingdings" panose="05000000000000000000" pitchFamily="2" charset="2"/>
              <a:buNone/>
            </a:pPr>
            <a:r>
              <a:rPr lang="en-US" sz="1600" dirty="0"/>
              <a:t>To compare an MO dump with a parameter baseline file or with another MO dump.</a:t>
            </a:r>
          </a:p>
          <a:p>
            <a:pPr>
              <a:lnSpc>
                <a:spcPct val="80000"/>
              </a:lnSpc>
              <a:buFont typeface="Wingdings" panose="05000000000000000000" pitchFamily="2" charset="2"/>
              <a:buNone/>
            </a:pPr>
            <a:r>
              <a:rPr lang="en-US" sz="1600" dirty="0"/>
              <a:t>etc..... </a:t>
            </a:r>
            <a:endParaRPr lang="en-GB" sz="1600" dirty="0"/>
          </a:p>
          <a:p>
            <a:pPr>
              <a:lnSpc>
                <a:spcPct val="80000"/>
              </a:lnSpc>
              <a:buFont typeface="Wingdings" panose="05000000000000000000" pitchFamily="2" charset="2"/>
              <a:buNone/>
            </a:pPr>
            <a:endParaRPr lang="en-GB" sz="1600" dirty="0"/>
          </a:p>
          <a:p>
            <a:pPr>
              <a:lnSpc>
                <a:spcPct val="80000"/>
              </a:lnSpc>
              <a:buFont typeface="Wingdings" panose="05000000000000000000" pitchFamily="2" charset="2"/>
              <a:buNone/>
            </a:pPr>
            <a:r>
              <a:rPr lang="en-GB" sz="1600" dirty="0"/>
              <a:t>From the </a:t>
            </a:r>
            <a:r>
              <a:rPr lang="en-GB" sz="1600" dirty="0" err="1"/>
              <a:t>unix</a:t>
            </a:r>
            <a:r>
              <a:rPr lang="en-GB" sz="1600" dirty="0"/>
              <a:t> prompt, do:</a:t>
            </a:r>
          </a:p>
          <a:p>
            <a:pPr>
              <a:lnSpc>
                <a:spcPct val="80000"/>
              </a:lnSpc>
              <a:buFont typeface="Wingdings" panose="05000000000000000000" pitchFamily="2" charset="2"/>
              <a:buNone/>
            </a:pPr>
            <a:r>
              <a:rPr lang="en-GB" sz="1600" dirty="0"/>
              <a:t>If one node only:</a:t>
            </a:r>
            <a:endParaRPr lang="en-GB" sz="1600" b="1" dirty="0"/>
          </a:p>
          <a:p>
            <a:pPr>
              <a:lnSpc>
                <a:spcPct val="80000"/>
              </a:lnSpc>
              <a:buFont typeface="Wingdings" panose="05000000000000000000" pitchFamily="2" charset="2"/>
              <a:buNone/>
            </a:pPr>
            <a:r>
              <a:rPr lang="en-GB" sz="1600" b="1" dirty="0"/>
              <a:t>	</a:t>
            </a:r>
            <a:r>
              <a:rPr lang="en-GB" sz="1600" b="1" dirty="0" err="1"/>
              <a:t>moshell</a:t>
            </a:r>
            <a:r>
              <a:rPr lang="en-GB" sz="1600" b="1" dirty="0"/>
              <a:t> &lt;</a:t>
            </a:r>
            <a:r>
              <a:rPr lang="en-GB" sz="1600" b="1" dirty="0" err="1"/>
              <a:t>ipaddress</a:t>
            </a:r>
            <a:r>
              <a:rPr lang="en-GB" sz="1600" b="1" dirty="0"/>
              <a:t>&gt; ‘</a:t>
            </a:r>
            <a:r>
              <a:rPr lang="en-GB" sz="1600" b="1" dirty="0" err="1"/>
              <a:t>lt</a:t>
            </a:r>
            <a:r>
              <a:rPr lang="en-GB" sz="1600" b="1" dirty="0"/>
              <a:t> all ; diff . ‘</a:t>
            </a:r>
            <a:endParaRPr lang="en-GB" sz="1600" dirty="0"/>
          </a:p>
          <a:p>
            <a:pPr>
              <a:lnSpc>
                <a:spcPct val="80000"/>
              </a:lnSpc>
              <a:buFont typeface="Wingdings" panose="05000000000000000000" pitchFamily="2" charset="2"/>
              <a:buNone/>
            </a:pPr>
            <a:r>
              <a:rPr lang="en-GB" sz="1600" dirty="0"/>
              <a:t>If many nodes: </a:t>
            </a:r>
            <a:endParaRPr lang="en-GB" sz="1600" b="1" dirty="0"/>
          </a:p>
          <a:p>
            <a:pPr>
              <a:lnSpc>
                <a:spcPct val="80000"/>
              </a:lnSpc>
              <a:buFont typeface="Wingdings" panose="05000000000000000000" pitchFamily="2" charset="2"/>
              <a:buNone/>
            </a:pPr>
            <a:r>
              <a:rPr lang="en-GB" sz="1600" b="1" dirty="0"/>
              <a:t>	</a:t>
            </a:r>
            <a:r>
              <a:rPr lang="en-GB" sz="1600" b="1" dirty="0" err="1"/>
              <a:t>mobatch</a:t>
            </a:r>
            <a:r>
              <a:rPr lang="en-GB" sz="1600" b="1" dirty="0"/>
              <a:t> &lt;</a:t>
            </a:r>
            <a:r>
              <a:rPr lang="en-GB" sz="1600" b="1" dirty="0" err="1"/>
              <a:t>sitefile</a:t>
            </a:r>
            <a:r>
              <a:rPr lang="en-GB" sz="1600" b="1" dirty="0"/>
              <a:t>&gt; ‘</a:t>
            </a:r>
            <a:r>
              <a:rPr lang="en-GB" sz="1600" b="1" dirty="0" err="1"/>
              <a:t>lt</a:t>
            </a:r>
            <a:r>
              <a:rPr lang="en-GB" sz="1600" b="1" dirty="0"/>
              <a:t> all ; diff . ‘</a:t>
            </a:r>
            <a:endParaRPr lang="en-GB" sz="1600" dirty="0"/>
          </a:p>
          <a:p>
            <a:pPr>
              <a:lnSpc>
                <a:spcPct val="80000"/>
              </a:lnSpc>
              <a:buFont typeface="Wingdings" panose="05000000000000000000" pitchFamily="2" charset="2"/>
              <a:buNone/>
            </a:pPr>
            <a:r>
              <a:rPr lang="en-GB" sz="1600" dirty="0"/>
              <a:t>For using another baseline file:</a:t>
            </a:r>
            <a:endParaRPr lang="en-GB" sz="1600" b="1" dirty="0"/>
          </a:p>
          <a:p>
            <a:pPr>
              <a:lnSpc>
                <a:spcPct val="80000"/>
              </a:lnSpc>
              <a:buFont typeface="Wingdings" panose="05000000000000000000" pitchFamily="2" charset="2"/>
              <a:buNone/>
            </a:pPr>
            <a:r>
              <a:rPr lang="en-GB" sz="1600" b="1" dirty="0"/>
              <a:t>	</a:t>
            </a:r>
            <a:r>
              <a:rPr lang="en-GB" sz="1600" b="1" dirty="0" err="1"/>
              <a:t>moshell</a:t>
            </a:r>
            <a:r>
              <a:rPr lang="en-GB" sz="1600" b="1" dirty="0"/>
              <a:t> &lt;</a:t>
            </a:r>
            <a:r>
              <a:rPr lang="en-GB" sz="1600" b="1" dirty="0" err="1"/>
              <a:t>ipaddress</a:t>
            </a:r>
            <a:r>
              <a:rPr lang="en-GB" sz="1600" b="1" dirty="0"/>
              <a:t>&gt; ‘</a:t>
            </a:r>
            <a:r>
              <a:rPr lang="en-GB" sz="1600" b="1" dirty="0" err="1"/>
              <a:t>lt</a:t>
            </a:r>
            <a:r>
              <a:rPr lang="en-GB" sz="1600" b="1" dirty="0"/>
              <a:t> all ; diff . mybaseline.txt‘</a:t>
            </a:r>
            <a:endParaRPr lang="en-GB" sz="1600" dirty="0"/>
          </a:p>
          <a:p>
            <a:pPr>
              <a:lnSpc>
                <a:spcPct val="80000"/>
              </a:lnSpc>
              <a:buFont typeface="Wingdings" panose="05000000000000000000" pitchFamily="2" charset="2"/>
              <a:buNone/>
            </a:pPr>
            <a:r>
              <a:rPr lang="en-GB" sz="1600" dirty="0"/>
              <a:t>If many nodes: </a:t>
            </a:r>
            <a:endParaRPr lang="en-GB" sz="1600" b="1" dirty="0"/>
          </a:p>
          <a:p>
            <a:pPr>
              <a:lnSpc>
                <a:spcPct val="80000"/>
              </a:lnSpc>
              <a:buFont typeface="Wingdings" panose="05000000000000000000" pitchFamily="2" charset="2"/>
              <a:buNone/>
            </a:pPr>
            <a:r>
              <a:rPr lang="en-GB" sz="1600" b="1" dirty="0"/>
              <a:t>	</a:t>
            </a:r>
            <a:r>
              <a:rPr lang="en-GB" sz="1600" b="1" dirty="0" err="1"/>
              <a:t>mobatch</a:t>
            </a:r>
            <a:r>
              <a:rPr lang="en-GB" sz="1600" b="1" dirty="0"/>
              <a:t> &lt;</a:t>
            </a:r>
            <a:r>
              <a:rPr lang="en-GB" sz="1600" b="1" dirty="0" err="1"/>
              <a:t>sitefile</a:t>
            </a:r>
            <a:r>
              <a:rPr lang="en-GB" sz="1600" b="1" dirty="0"/>
              <a:t>&gt; ‘</a:t>
            </a:r>
            <a:r>
              <a:rPr lang="en-GB" sz="1600" b="1" dirty="0" err="1"/>
              <a:t>lt</a:t>
            </a:r>
            <a:r>
              <a:rPr lang="en-GB" sz="1600" b="1" dirty="0"/>
              <a:t> all ; diff . mybaseline.txt‘</a:t>
            </a:r>
            <a:endParaRPr lang="en-US" sz="1600" b="1"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317363023"/>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2"/>
          <a:stretch>
            <a:fillRect/>
          </a:stretch>
        </p:blipFill>
        <p:spPr>
          <a:xfrm>
            <a:off x="1005524" y="1708928"/>
            <a:ext cx="10180952" cy="4095238"/>
          </a:xfrm>
          <a:prstGeom prst="rect">
            <a:avLst/>
          </a:prstGeom>
        </p:spPr>
      </p:pic>
    </p:spTree>
    <p:extLst>
      <p:ext uri="{BB962C8B-B14F-4D97-AF65-F5344CB8AC3E}">
        <p14:creationId xmlns:p14="http://schemas.microsoft.com/office/powerpoint/2010/main" val="2895601244"/>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609601" y="1818979"/>
            <a:ext cx="5847619" cy="1904762"/>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3"/>
          <a:stretch>
            <a:fillRect/>
          </a:stretch>
        </p:blipFill>
        <p:spPr>
          <a:xfrm>
            <a:off x="609601" y="4050252"/>
            <a:ext cx="6428571" cy="1942857"/>
          </a:xfrm>
          <a:prstGeom prst="rect">
            <a:avLst/>
          </a:prstGeom>
        </p:spPr>
      </p:pic>
    </p:spTree>
    <p:extLst>
      <p:ext uri="{BB962C8B-B14F-4D97-AF65-F5344CB8AC3E}">
        <p14:creationId xmlns:p14="http://schemas.microsoft.com/office/powerpoint/2010/main" val="180718351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See all major KPIs per Site and Per RNC</a:t>
            </a:r>
            <a:endParaRPr lang="en-US"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1260992" y="2164976"/>
            <a:ext cx="10604660" cy="2942469"/>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6" name="Rectangle 5"/>
          <p:cNvSpPr/>
          <p:nvPr/>
        </p:nvSpPr>
        <p:spPr>
          <a:xfrm>
            <a:off x="304800" y="5158796"/>
            <a:ext cx="11582400" cy="646331"/>
          </a:xfrm>
          <a:prstGeom prst="rect">
            <a:avLst/>
          </a:prstGeom>
        </p:spPr>
        <p:txBody>
          <a:bodyPr wrap="square">
            <a:spAutoFit/>
          </a:bodyPr>
          <a:lstStyle/>
          <a:p>
            <a:r>
              <a:rPr lang="en-US" dirty="0" err="1">
                <a:latin typeface="Calibri" panose="020F0502020204030204" pitchFamily="34" charset="0"/>
                <a:ea typeface="Calibri" panose="020F0502020204030204" pitchFamily="34" charset="0"/>
                <a:cs typeface="Times New Roman" panose="02020603050405020304" pitchFamily="18" charset="0"/>
              </a:rPr>
              <a:t>pmxenz</a:t>
            </a:r>
            <a:r>
              <a:rPr lang="en-US" dirty="0">
                <a:latin typeface="Calibri" panose="020F0502020204030204" pitchFamily="34" charset="0"/>
                <a:ea typeface="Calibri" panose="020F0502020204030204" pitchFamily="34" charset="0"/>
                <a:cs typeface="Times New Roman" panose="02020603050405020304" pitchFamily="18" charset="0"/>
              </a:rPr>
              <a:t> UT9948X SpchRrcSucRate|SpchRabSuc|SpchDrop|SHOSuccess|PSRrcSucRate|PSRabSucc|HsDrop|psaccess|SpchAccess$ -m 2</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2765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Active Emergency </a:t>
            </a:r>
            <a:r>
              <a:rPr lang="en-US" dirty="0" err="1" smtClean="0"/>
              <a:t>Lisence</a:t>
            </a:r>
            <a:endParaRPr lang="en-US" dirty="0"/>
          </a:p>
        </p:txBody>
      </p:sp>
      <p:sp>
        <p:nvSpPr>
          <p:cNvPr id="3" name="Content Placeholder 2"/>
          <p:cNvSpPr>
            <a:spLocks noGrp="1"/>
          </p:cNvSpPr>
          <p:nvPr>
            <p:ph idx="1"/>
          </p:nvPr>
        </p:nvSpPr>
        <p:spPr/>
        <p:txBody>
          <a:bodyPr/>
          <a:lstStyle/>
          <a:p>
            <a:r>
              <a:rPr lang="en-US" dirty="0" err="1"/>
              <a:t>acc</a:t>
            </a:r>
            <a:r>
              <a:rPr lang="en-US" dirty="0"/>
              <a:t> Licensing=1 </a:t>
            </a:r>
            <a:r>
              <a:rPr lang="en-US" dirty="0" err="1"/>
              <a:t>setEmergencyState</a:t>
            </a:r>
            <a:endParaRPr lang="en-US" dirty="0"/>
          </a:p>
          <a:p>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2782079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r>
              <a:rPr lang="en-US" altLang="en-US" sz="5400" b="1" dirty="0">
                <a:solidFill>
                  <a:srgbClr val="FF0000"/>
                </a:solidFill>
              </a:rPr>
              <a:t>(WNCS) </a:t>
            </a:r>
            <a:r>
              <a:rPr lang="en-US" altLang="en-US" sz="5400" b="1" dirty="0" smtClean="0">
                <a:solidFill>
                  <a:srgbClr val="FF0000"/>
                </a:solidFill>
              </a:rPr>
              <a:t/>
            </a:r>
            <a:br>
              <a:rPr lang="en-US" altLang="en-US" sz="5400" b="1" dirty="0" smtClean="0">
                <a:solidFill>
                  <a:srgbClr val="FF0000"/>
                </a:solidFill>
              </a:rPr>
            </a:br>
            <a:r>
              <a:rPr lang="en-US" altLang="en-US" sz="5400" b="1" dirty="0" smtClean="0">
                <a:solidFill>
                  <a:srgbClr val="FF0000"/>
                </a:solidFill>
              </a:rPr>
              <a:t>WCDMA </a:t>
            </a:r>
            <a:r>
              <a:rPr lang="en-US" altLang="en-US" sz="5400" b="1" dirty="0">
                <a:solidFill>
                  <a:srgbClr val="FF0000"/>
                </a:solidFill>
              </a:rPr>
              <a:t>Neighboring Cell </a:t>
            </a:r>
            <a:r>
              <a:rPr lang="en-US" altLang="en-US" sz="5400" b="1" dirty="0" smtClean="0">
                <a:solidFill>
                  <a:srgbClr val="FF0000"/>
                </a:solidFill>
              </a:rPr>
              <a:t>Support</a:t>
            </a:r>
            <a:r>
              <a:rPr lang="en-US" altLang="en-US" sz="4800" b="1" dirty="0">
                <a:solidFill>
                  <a:srgbClr val="FF0000"/>
                </a:solidFill>
              </a:rPr>
              <a:t/>
            </a:r>
            <a:br>
              <a:rPr lang="en-US" altLang="en-US" sz="4800" b="1" dirty="0">
                <a:solidFill>
                  <a:srgbClr val="FF0000"/>
                </a:solidFill>
              </a:rPr>
            </a:br>
            <a:endParaRPr lang="en-US" sz="48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27613414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1830392" y="2393955"/>
            <a:ext cx="8531225" cy="1616075"/>
          </a:xfrm>
        </p:spPr>
        <p:txBody>
          <a:bodyPr>
            <a:normAutofit/>
          </a:bodyPr>
          <a:lstStyle/>
          <a:p>
            <a:r>
              <a:rPr lang="en-US" altLang="en-US" b="1" dirty="0" smtClean="0">
                <a:solidFill>
                  <a:srgbClr val="FF0000"/>
                </a:solidFill>
              </a:rPr>
              <a:t>WCDMA Neighboring Cell Support (WNCS)</a:t>
            </a:r>
          </a:p>
        </p:txBody>
      </p:sp>
    </p:spTree>
    <p:extLst>
      <p:ext uri="{BB962C8B-B14F-4D97-AF65-F5344CB8AC3E}">
        <p14:creationId xmlns:p14="http://schemas.microsoft.com/office/powerpoint/2010/main" val="927497046"/>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7"/>
          <p:cNvGrpSpPr>
            <a:grpSpLocks/>
          </p:cNvGrpSpPr>
          <p:nvPr/>
        </p:nvGrpSpPr>
        <p:grpSpPr bwMode="auto">
          <a:xfrm>
            <a:off x="6816725" y="2924175"/>
            <a:ext cx="3530600" cy="3036888"/>
            <a:chOff x="1804" y="818"/>
            <a:chExt cx="3704" cy="3257"/>
          </a:xfrm>
        </p:grpSpPr>
        <p:sp>
          <p:nvSpPr>
            <p:cNvPr id="4113" name="AutoShape 8"/>
            <p:cNvSpPr>
              <a:spLocks noChangeArrowheads="1"/>
            </p:cNvSpPr>
            <p:nvPr/>
          </p:nvSpPr>
          <p:spPr bwMode="auto">
            <a:xfrm>
              <a:off x="2659" y="1297"/>
              <a:ext cx="1135" cy="927"/>
            </a:xfrm>
            <a:prstGeom prst="hexagon">
              <a:avLst>
                <a:gd name="adj" fmla="val 30609"/>
                <a:gd name="vf" fmla="val 11547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4114" name="AutoShape 9"/>
            <p:cNvSpPr>
              <a:spLocks noChangeArrowheads="1"/>
            </p:cNvSpPr>
            <p:nvPr/>
          </p:nvSpPr>
          <p:spPr bwMode="auto">
            <a:xfrm>
              <a:off x="3515" y="818"/>
              <a:ext cx="1135" cy="927"/>
            </a:xfrm>
            <a:prstGeom prst="hexagon">
              <a:avLst>
                <a:gd name="adj" fmla="val 30609"/>
                <a:gd name="vf" fmla="val 11547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4115" name="AutoShape 10"/>
            <p:cNvSpPr>
              <a:spLocks noChangeArrowheads="1"/>
            </p:cNvSpPr>
            <p:nvPr/>
          </p:nvSpPr>
          <p:spPr bwMode="auto">
            <a:xfrm>
              <a:off x="3518" y="1753"/>
              <a:ext cx="1135" cy="927"/>
            </a:xfrm>
            <a:prstGeom prst="hexagon">
              <a:avLst>
                <a:gd name="adj" fmla="val 30609"/>
                <a:gd name="vf" fmla="val 11547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4116" name="AutoShape 11"/>
            <p:cNvSpPr>
              <a:spLocks noChangeArrowheads="1"/>
            </p:cNvSpPr>
            <p:nvPr/>
          </p:nvSpPr>
          <p:spPr bwMode="auto">
            <a:xfrm>
              <a:off x="1816" y="2682"/>
              <a:ext cx="1135" cy="927"/>
            </a:xfrm>
            <a:prstGeom prst="hexagon">
              <a:avLst>
                <a:gd name="adj" fmla="val 30609"/>
                <a:gd name="vf" fmla="val 11547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4117" name="AutoShape 12"/>
            <p:cNvSpPr>
              <a:spLocks noChangeArrowheads="1"/>
            </p:cNvSpPr>
            <p:nvPr/>
          </p:nvSpPr>
          <p:spPr bwMode="auto">
            <a:xfrm>
              <a:off x="2662" y="2213"/>
              <a:ext cx="1135" cy="927"/>
            </a:xfrm>
            <a:prstGeom prst="hexagon">
              <a:avLst>
                <a:gd name="adj" fmla="val 30609"/>
                <a:gd name="vf" fmla="val 11547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4118" name="AutoShape 13"/>
            <p:cNvSpPr>
              <a:spLocks noChangeArrowheads="1"/>
            </p:cNvSpPr>
            <p:nvPr/>
          </p:nvSpPr>
          <p:spPr bwMode="auto">
            <a:xfrm>
              <a:off x="2675" y="3148"/>
              <a:ext cx="1135" cy="927"/>
            </a:xfrm>
            <a:prstGeom prst="hexagon">
              <a:avLst>
                <a:gd name="adj" fmla="val 30609"/>
                <a:gd name="vf" fmla="val 11547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4119" name="AutoShape 14"/>
            <p:cNvSpPr>
              <a:spLocks noChangeArrowheads="1"/>
            </p:cNvSpPr>
            <p:nvPr/>
          </p:nvSpPr>
          <p:spPr bwMode="auto">
            <a:xfrm>
              <a:off x="4363" y="1293"/>
              <a:ext cx="1135" cy="927"/>
            </a:xfrm>
            <a:prstGeom prst="hexagon">
              <a:avLst>
                <a:gd name="adj" fmla="val 30609"/>
                <a:gd name="vf" fmla="val 11547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4120" name="AutoShape 15"/>
            <p:cNvSpPr>
              <a:spLocks noChangeArrowheads="1"/>
            </p:cNvSpPr>
            <p:nvPr/>
          </p:nvSpPr>
          <p:spPr bwMode="auto">
            <a:xfrm>
              <a:off x="1811" y="818"/>
              <a:ext cx="1135" cy="927"/>
            </a:xfrm>
            <a:prstGeom prst="hexagon">
              <a:avLst>
                <a:gd name="adj" fmla="val 30609"/>
                <a:gd name="vf" fmla="val 11547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4121" name="AutoShape 16"/>
            <p:cNvSpPr>
              <a:spLocks noChangeArrowheads="1"/>
            </p:cNvSpPr>
            <p:nvPr/>
          </p:nvSpPr>
          <p:spPr bwMode="auto">
            <a:xfrm>
              <a:off x="1804" y="1749"/>
              <a:ext cx="1135" cy="927"/>
            </a:xfrm>
            <a:prstGeom prst="hexagon">
              <a:avLst>
                <a:gd name="adj" fmla="val 30609"/>
                <a:gd name="vf" fmla="val 11547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4122" name="AutoShape 17"/>
            <p:cNvSpPr>
              <a:spLocks noChangeArrowheads="1"/>
            </p:cNvSpPr>
            <p:nvPr/>
          </p:nvSpPr>
          <p:spPr bwMode="auto">
            <a:xfrm>
              <a:off x="3527" y="2677"/>
              <a:ext cx="1135" cy="927"/>
            </a:xfrm>
            <a:prstGeom prst="hexagon">
              <a:avLst>
                <a:gd name="adj" fmla="val 30609"/>
                <a:gd name="vf" fmla="val 11547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4123" name="AutoShape 18"/>
            <p:cNvSpPr>
              <a:spLocks noChangeArrowheads="1"/>
            </p:cNvSpPr>
            <p:nvPr/>
          </p:nvSpPr>
          <p:spPr bwMode="auto">
            <a:xfrm>
              <a:off x="4373" y="2208"/>
              <a:ext cx="1135" cy="927"/>
            </a:xfrm>
            <a:prstGeom prst="hexagon">
              <a:avLst>
                <a:gd name="adj" fmla="val 30609"/>
                <a:gd name="vf" fmla="val 115470"/>
              </a:avLst>
            </a:prstGeom>
            <a:noFill/>
            <a:ln w="3810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grpSp>
      <p:sp>
        <p:nvSpPr>
          <p:cNvPr id="4099" name="Rectangle 2"/>
          <p:cNvSpPr>
            <a:spLocks noGrp="1" noChangeArrowheads="1"/>
          </p:cNvSpPr>
          <p:nvPr>
            <p:ph type="title"/>
          </p:nvPr>
        </p:nvSpPr>
        <p:spPr/>
        <p:txBody>
          <a:bodyPr/>
          <a:lstStyle/>
          <a:p>
            <a:r>
              <a:rPr lang="en-US" altLang="en-US" b="1" dirty="0" smtClean="0">
                <a:solidFill>
                  <a:srgbClr val="FF0000"/>
                </a:solidFill>
              </a:rPr>
              <a:t>Table of Contents</a:t>
            </a:r>
          </a:p>
        </p:txBody>
      </p:sp>
      <p:sp>
        <p:nvSpPr>
          <p:cNvPr id="4100" name="Rectangle 3"/>
          <p:cNvSpPr>
            <a:spLocks noGrp="1" noChangeArrowheads="1"/>
          </p:cNvSpPr>
          <p:nvPr>
            <p:ph idx="1"/>
          </p:nvPr>
        </p:nvSpPr>
        <p:spPr/>
        <p:txBody>
          <a:bodyPr/>
          <a:lstStyle/>
          <a:p>
            <a:r>
              <a:rPr lang="en-US" altLang="en-US" dirty="0" smtClean="0"/>
              <a:t>Overview</a:t>
            </a:r>
          </a:p>
          <a:p>
            <a:r>
              <a:rPr lang="en-US" altLang="en-US" dirty="0" smtClean="0"/>
              <a:t>Data Collection</a:t>
            </a:r>
          </a:p>
          <a:p>
            <a:r>
              <a:rPr lang="en-US" altLang="en-US" dirty="0" smtClean="0"/>
              <a:t>Reports &amp; Analysis</a:t>
            </a:r>
          </a:p>
          <a:p>
            <a:r>
              <a:rPr lang="en-US" altLang="en-US" dirty="0" smtClean="0"/>
              <a:t>Export Reports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4101"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56689" y="3705225"/>
            <a:ext cx="44767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1165" y="5014913"/>
            <a:ext cx="447675"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4103" name="Object 6">
            <a:hlinkClick r:id="" action="ppaction://ole?verb=0"/>
          </p:cNvPr>
          <p:cNvGraphicFramePr>
            <a:graphicFrameLocks/>
          </p:cNvGraphicFramePr>
          <p:nvPr/>
        </p:nvGraphicFramePr>
        <p:xfrm>
          <a:off x="7626353" y="4141793"/>
          <a:ext cx="447675" cy="661987"/>
        </p:xfrm>
        <a:graphic>
          <a:graphicData uri="http://schemas.openxmlformats.org/presentationml/2006/ole">
            <mc:AlternateContent xmlns:mc="http://schemas.openxmlformats.org/markup-compatibility/2006">
              <mc:Choice xmlns:v="urn:schemas-microsoft-com:vml" Requires="v">
                <p:oleObj spid="_x0000_s429091" name="CorelDRAW!" r:id="rId4" imgW="628662" imgH="1285868" progId="">
                  <p:embed/>
                </p:oleObj>
              </mc:Choice>
              <mc:Fallback>
                <p:oleObj name="CorelDRAW!" r:id="rId4" imgW="628662" imgH="1285868" progId="">
                  <p:embed/>
                  <p:pic>
                    <p:nvPicPr>
                      <p:cNvPr id="0" name="Picture 2"/>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6353" y="4141793"/>
                        <a:ext cx="447675" cy="661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4104" name="Picture 19"/>
          <p:cNvPicPr>
            <a:picLocks noChangeAspect="1" noChangeArrowheads="1"/>
          </p:cNvPicPr>
          <p:nvPr/>
        </p:nvPicPr>
        <p:blipFill>
          <a:blip r:embed="rId6">
            <a:extLst>
              <a:ext uri="{28A0092B-C50C-407E-A947-70E740481C1C}">
                <a14:useLocalDpi xmlns:a14="http://schemas.microsoft.com/office/drawing/2010/main" val="0"/>
              </a:ext>
            </a:extLst>
          </a:blip>
          <a:srcRect l="7742" t="10390"/>
          <a:stretch>
            <a:fillRect/>
          </a:stretch>
        </p:blipFill>
        <p:spPr bwMode="auto">
          <a:xfrm>
            <a:off x="7323137" y="3078168"/>
            <a:ext cx="309563"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Picture 20"/>
          <p:cNvPicPr>
            <a:picLocks noChangeAspect="1" noChangeArrowheads="1"/>
          </p:cNvPicPr>
          <p:nvPr/>
        </p:nvPicPr>
        <p:blipFill>
          <a:blip r:embed="rId6">
            <a:extLst>
              <a:ext uri="{28A0092B-C50C-407E-A947-70E740481C1C}">
                <a14:useLocalDpi xmlns:a14="http://schemas.microsoft.com/office/drawing/2010/main" val="0"/>
              </a:ext>
            </a:extLst>
          </a:blip>
          <a:srcRect l="7742" t="10390"/>
          <a:stretch>
            <a:fillRect/>
          </a:stretch>
        </p:blipFill>
        <p:spPr bwMode="auto">
          <a:xfrm>
            <a:off x="7340601" y="3979864"/>
            <a:ext cx="309563"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Picture 21"/>
          <p:cNvPicPr>
            <a:picLocks noChangeAspect="1" noChangeArrowheads="1"/>
          </p:cNvPicPr>
          <p:nvPr/>
        </p:nvPicPr>
        <p:blipFill>
          <a:blip r:embed="rId6">
            <a:extLst>
              <a:ext uri="{28A0092B-C50C-407E-A947-70E740481C1C}">
                <a14:useLocalDpi xmlns:a14="http://schemas.microsoft.com/office/drawing/2010/main" val="0"/>
              </a:ext>
            </a:extLst>
          </a:blip>
          <a:srcRect l="7742" t="10390"/>
          <a:stretch>
            <a:fillRect/>
          </a:stretch>
        </p:blipFill>
        <p:spPr bwMode="auto">
          <a:xfrm>
            <a:off x="7967664" y="3644900"/>
            <a:ext cx="309563"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7" name="Picture 22"/>
          <p:cNvPicPr>
            <a:picLocks noChangeAspect="1" noChangeArrowheads="1"/>
          </p:cNvPicPr>
          <p:nvPr/>
        </p:nvPicPr>
        <p:blipFill>
          <a:blip r:embed="rId6">
            <a:extLst>
              <a:ext uri="{28A0092B-C50C-407E-A947-70E740481C1C}">
                <a14:useLocalDpi xmlns:a14="http://schemas.microsoft.com/office/drawing/2010/main" val="0"/>
              </a:ext>
            </a:extLst>
          </a:blip>
          <a:srcRect l="7742" t="10390"/>
          <a:stretch>
            <a:fillRect/>
          </a:stretch>
        </p:blipFill>
        <p:spPr bwMode="auto">
          <a:xfrm>
            <a:off x="8716964" y="3162300"/>
            <a:ext cx="309563"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8" name="Picture 23"/>
          <p:cNvPicPr>
            <a:picLocks noChangeAspect="1" noChangeArrowheads="1"/>
          </p:cNvPicPr>
          <p:nvPr/>
        </p:nvPicPr>
        <p:blipFill>
          <a:blip r:embed="rId6">
            <a:extLst>
              <a:ext uri="{28A0092B-C50C-407E-A947-70E740481C1C}">
                <a14:useLocalDpi xmlns:a14="http://schemas.microsoft.com/office/drawing/2010/main" val="0"/>
              </a:ext>
            </a:extLst>
          </a:blip>
          <a:srcRect l="7742" t="10390"/>
          <a:stretch>
            <a:fillRect/>
          </a:stretch>
        </p:blipFill>
        <p:spPr bwMode="auto">
          <a:xfrm>
            <a:off x="9421813" y="4491043"/>
            <a:ext cx="309563"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9" name="Picture 24"/>
          <p:cNvPicPr>
            <a:picLocks noChangeAspect="1" noChangeArrowheads="1"/>
          </p:cNvPicPr>
          <p:nvPr/>
        </p:nvPicPr>
        <p:blipFill>
          <a:blip r:embed="rId6">
            <a:extLst>
              <a:ext uri="{28A0092B-C50C-407E-A947-70E740481C1C}">
                <a14:useLocalDpi xmlns:a14="http://schemas.microsoft.com/office/drawing/2010/main" val="0"/>
              </a:ext>
            </a:extLst>
          </a:blip>
          <a:srcRect l="7742" t="10390"/>
          <a:stretch>
            <a:fillRect/>
          </a:stretch>
        </p:blipFill>
        <p:spPr bwMode="auto">
          <a:xfrm>
            <a:off x="9790113" y="4400550"/>
            <a:ext cx="309563"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0" name="Picture 25"/>
          <p:cNvPicPr>
            <a:picLocks noChangeAspect="1" noChangeArrowheads="1"/>
          </p:cNvPicPr>
          <p:nvPr/>
        </p:nvPicPr>
        <p:blipFill>
          <a:blip r:embed="rId6">
            <a:extLst>
              <a:ext uri="{28A0092B-C50C-407E-A947-70E740481C1C}">
                <a14:useLocalDpi xmlns:a14="http://schemas.microsoft.com/office/drawing/2010/main" val="0"/>
              </a:ext>
            </a:extLst>
          </a:blip>
          <a:srcRect l="7742" t="10390"/>
          <a:stretch>
            <a:fillRect/>
          </a:stretch>
        </p:blipFill>
        <p:spPr bwMode="auto">
          <a:xfrm>
            <a:off x="6992937" y="4089400"/>
            <a:ext cx="309563" cy="395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1" name="Picture 26"/>
          <p:cNvPicPr>
            <a:picLocks noChangeAspect="1" noChangeArrowheads="1"/>
          </p:cNvPicPr>
          <p:nvPr/>
        </p:nvPicPr>
        <p:blipFill>
          <a:blip r:embed="rId6">
            <a:extLst>
              <a:ext uri="{28A0092B-C50C-407E-A947-70E740481C1C}">
                <a14:useLocalDpi xmlns:a14="http://schemas.microsoft.com/office/drawing/2010/main" val="0"/>
              </a:ext>
            </a:extLst>
          </a:blip>
          <a:srcRect l="7742" t="10390"/>
          <a:stretch>
            <a:fillRect/>
          </a:stretch>
        </p:blipFill>
        <p:spPr bwMode="auto">
          <a:xfrm>
            <a:off x="7893053" y="5189543"/>
            <a:ext cx="309563" cy="395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0">
                <a:solidFill>
                  <a:srgbClr val="000000"/>
                </a:solidFill>
                <a:miter lim="800000"/>
                <a:headEnd/>
                <a:tailEnd type="none" w="lg"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12" name="Picture 27" descr="j0283020"/>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6881817" y="5510213"/>
            <a:ext cx="835025"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213465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r>
              <a:rPr lang="en-US" altLang="en-US" dirty="0" smtClean="0">
                <a:solidFill>
                  <a:srgbClr val="FF0000"/>
                </a:solidFill>
              </a:rPr>
              <a:t>Overview</a:t>
            </a:r>
          </a:p>
        </p:txBody>
      </p:sp>
      <p:sp>
        <p:nvSpPr>
          <p:cNvPr id="5123" name="Rectangle 3"/>
          <p:cNvSpPr>
            <a:spLocks noGrp="1" noChangeArrowheads="1"/>
          </p:cNvSpPr>
          <p:nvPr>
            <p:ph idx="1"/>
          </p:nvPr>
        </p:nvSpPr>
        <p:spPr>
          <a:xfrm>
            <a:off x="304800" y="1600201"/>
            <a:ext cx="11526982" cy="4525963"/>
          </a:xfrm>
        </p:spPr>
        <p:txBody>
          <a:bodyPr>
            <a:normAutofit fontScale="92500" lnSpcReduction="10000"/>
          </a:bodyPr>
          <a:lstStyle/>
          <a:p>
            <a:pPr>
              <a:lnSpc>
                <a:spcPct val="90000"/>
              </a:lnSpc>
            </a:pPr>
            <a:r>
              <a:rPr lang="en-US" altLang="en-US" dirty="0" smtClean="0"/>
              <a:t>WNCS is an optional feature and it is part of the Radio Network Optimization (RNO) in OSS-RC.  </a:t>
            </a:r>
          </a:p>
          <a:p>
            <a:pPr>
              <a:lnSpc>
                <a:spcPct val="90000"/>
              </a:lnSpc>
            </a:pPr>
            <a:r>
              <a:rPr lang="en-US" altLang="en-US" dirty="0" smtClean="0"/>
              <a:t>WNCS feature provides an easy and efficient way to keep the neighbor relations optimized by </a:t>
            </a:r>
          </a:p>
          <a:p>
            <a:pPr lvl="1">
              <a:lnSpc>
                <a:spcPct val="90000"/>
              </a:lnSpc>
            </a:pPr>
            <a:r>
              <a:rPr lang="en-US" altLang="en-US" dirty="0" smtClean="0"/>
              <a:t>Identifying missing neighboring cells that should be defined as neighbors.</a:t>
            </a:r>
          </a:p>
          <a:p>
            <a:pPr lvl="1">
              <a:lnSpc>
                <a:spcPct val="90000"/>
              </a:lnSpc>
            </a:pPr>
            <a:r>
              <a:rPr lang="en-US" altLang="en-US" dirty="0" smtClean="0"/>
              <a:t>Identifying existing defined neighbor relations that can be removed(Optimizers generally does not use this method)</a:t>
            </a:r>
          </a:p>
          <a:p>
            <a:pPr>
              <a:lnSpc>
                <a:spcPct val="90000"/>
              </a:lnSpc>
            </a:pPr>
            <a:r>
              <a:rPr lang="en-US" altLang="en-US" dirty="0" smtClean="0"/>
              <a:t>WNCS feature can only support neighbor optimization between cells using the same frequency.</a:t>
            </a:r>
          </a:p>
          <a:p>
            <a:pPr>
              <a:lnSpc>
                <a:spcPct val="90000"/>
              </a:lnSpc>
            </a:pPr>
            <a:r>
              <a:rPr lang="en-US" altLang="en-US" dirty="0" smtClean="0"/>
              <a:t>WNCS feature uses GPEH events to identify missing neighbor relations and counters to measure the existing defined neighbor relation usage.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431843142"/>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09600" y="80668"/>
            <a:ext cx="10972800" cy="764453"/>
          </a:xfrm>
        </p:spPr>
        <p:txBody>
          <a:bodyPr/>
          <a:lstStyle/>
          <a:p>
            <a:r>
              <a:rPr lang="en-US" altLang="en-US" b="1" dirty="0" smtClean="0">
                <a:solidFill>
                  <a:srgbClr val="FF0000"/>
                </a:solidFill>
              </a:rPr>
              <a:t>Data Collection</a:t>
            </a:r>
          </a:p>
        </p:txBody>
      </p:sp>
      <p:sp>
        <p:nvSpPr>
          <p:cNvPr id="6147" name="Rectangle 3"/>
          <p:cNvSpPr>
            <a:spLocks noGrp="1" noChangeArrowheads="1"/>
          </p:cNvSpPr>
          <p:nvPr>
            <p:ph idx="1"/>
          </p:nvPr>
        </p:nvSpPr>
        <p:spPr>
          <a:xfrm>
            <a:off x="443345" y="970965"/>
            <a:ext cx="11208328" cy="705435"/>
          </a:xfrm>
        </p:spPr>
        <p:txBody>
          <a:bodyPr>
            <a:normAutofit/>
          </a:bodyPr>
          <a:lstStyle/>
          <a:p>
            <a:r>
              <a:rPr lang="en-US" altLang="en-US" dirty="0" smtClean="0"/>
              <a:t>WNCS is part of the RNO and can be access in OSS-RC as shown.</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6148" name="Picture 2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1819" y="1632100"/>
            <a:ext cx="8897138" cy="4663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16321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36107" y="371202"/>
            <a:ext cx="10691191" cy="562527"/>
          </a:xfrm>
        </p:spPr>
        <p:txBody>
          <a:bodyPr>
            <a:normAutofit fontScale="90000"/>
          </a:bodyPr>
          <a:lstStyle/>
          <a:p>
            <a:pPr algn="ctr"/>
            <a:r>
              <a:rPr lang="en-US" b="1" dirty="0" smtClean="0">
                <a:solidFill>
                  <a:srgbClr val="FF0000"/>
                </a:solidFill>
              </a:rPr>
              <a:t>EUL Channels</a:t>
            </a:r>
            <a:endParaRPr lang="en-US" b="1" dirty="0">
              <a:solidFill>
                <a:srgbClr val="FF0000"/>
              </a:solidFill>
            </a:endParaRPr>
          </a:p>
        </p:txBody>
      </p:sp>
      <p:sp>
        <p:nvSpPr>
          <p:cNvPr id="3" name="Content Placeholder 2"/>
          <p:cNvSpPr>
            <a:spLocks noGrp="1"/>
          </p:cNvSpPr>
          <p:nvPr>
            <p:ph idx="1"/>
          </p:nvPr>
        </p:nvSpPr>
        <p:spPr>
          <a:xfrm>
            <a:off x="185530" y="1123259"/>
            <a:ext cx="5976731" cy="5810388"/>
          </a:xfrm>
        </p:spPr>
        <p:txBody>
          <a:bodyPr>
            <a:noAutofit/>
          </a:bodyPr>
          <a:lstStyle/>
          <a:p>
            <a:r>
              <a:rPr lang="en-US" sz="1600" b="1" dirty="0">
                <a:solidFill>
                  <a:srgbClr val="00B050"/>
                </a:solidFill>
              </a:rPr>
              <a:t>Uplink HSUPA </a:t>
            </a:r>
            <a:r>
              <a:rPr lang="en-US" sz="1600" b="1" dirty="0" smtClean="0">
                <a:solidFill>
                  <a:srgbClr val="00B050"/>
                </a:solidFill>
              </a:rPr>
              <a:t>channels</a:t>
            </a:r>
          </a:p>
          <a:p>
            <a:pPr marL="457200" lvl="1" indent="0">
              <a:buNone/>
            </a:pPr>
            <a:r>
              <a:rPr lang="en-US" sz="1200" dirty="0" smtClean="0"/>
              <a:t>A variety of new channels have been introduced for HSUPA to enable the system to carry the high speed data. These new channels are:</a:t>
            </a:r>
          </a:p>
          <a:p>
            <a:pPr lvl="1"/>
            <a:r>
              <a:rPr lang="en-US" sz="1200" b="1" i="1" dirty="0" smtClean="0"/>
              <a:t>E-DCH</a:t>
            </a:r>
            <a:r>
              <a:rPr lang="en-US" sz="1200" b="1" i="1" dirty="0"/>
              <a:t>, the Enhanced Dedicated Channel:</a:t>
            </a:r>
            <a:r>
              <a:rPr lang="en-US" sz="1200" dirty="0"/>
              <a:t>   This HSUPA uplink channel carries on block of data for each TTI (Transmission Time Interval). The E-DCH can be configured simultaneously with one or more DCHs. In this way high speed data transmission can occur at the same time and on the same UE as services that use the standard DCH.</a:t>
            </a:r>
            <a:br>
              <a:rPr lang="en-US" sz="1200" dirty="0"/>
            </a:br>
            <a:r>
              <a:rPr lang="en-US" sz="1200" dirty="0"/>
              <a:t/>
            </a:r>
            <a:br>
              <a:rPr lang="en-US" sz="1200" dirty="0"/>
            </a:br>
            <a:r>
              <a:rPr lang="en-US" sz="1200" dirty="0"/>
              <a:t>As a low latency (delay) is one of the key requirements for the high speed uplink a short TTI (Transmission Time Interval) of 2 </a:t>
            </a:r>
            <a:r>
              <a:rPr lang="en-US" sz="1200" dirty="0" err="1"/>
              <a:t>ms</a:t>
            </a:r>
            <a:r>
              <a:rPr lang="en-US" sz="1200" dirty="0"/>
              <a:t> is supported in addition to one of 10 </a:t>
            </a:r>
            <a:r>
              <a:rPr lang="en-US" sz="1200" dirty="0" err="1"/>
              <a:t>ms.</a:t>
            </a:r>
            <a:r>
              <a:rPr lang="en-US" sz="1200" dirty="0"/>
              <a:t> The short TTI allows for rapid adaptation of transmission parameters and it reduces the end-user delays.</a:t>
            </a:r>
            <a:br>
              <a:rPr lang="en-US" sz="1200" dirty="0"/>
            </a:br>
            <a:r>
              <a:rPr lang="en-US" sz="1200" dirty="0"/>
              <a:t/>
            </a:r>
            <a:br>
              <a:rPr lang="en-US" sz="1200" dirty="0"/>
            </a:br>
            <a:r>
              <a:rPr lang="en-US" sz="1200" dirty="0"/>
              <a:t>There is a balance to be determined for the TTI. It is found that the physical layer processing is proportional to the amount of data to be processed, and accordingly the shorter the TTI the lower the level of data per TTI. However for applications requiring relatively low data rates, the overheads required with a 2 </a:t>
            </a:r>
            <a:r>
              <a:rPr lang="en-US" sz="1200" dirty="0" err="1"/>
              <a:t>ms</a:t>
            </a:r>
            <a:r>
              <a:rPr lang="en-US" sz="1200" dirty="0"/>
              <a:t> TTI may be unduly high. In these circumstances a longer TTI is more appropriate.</a:t>
            </a:r>
            <a:br>
              <a:rPr lang="en-US" sz="1200" dirty="0"/>
            </a:br>
            <a:r>
              <a:rPr lang="en-US" sz="1200" dirty="0"/>
              <a:t/>
            </a:r>
            <a:br>
              <a:rPr lang="en-US" sz="1200" dirty="0"/>
            </a:br>
            <a:r>
              <a:rPr lang="en-US" sz="1200" dirty="0"/>
              <a:t>The E-DCH is mapped to a set of E-DCH Dedicated Physical Data Channels.</a:t>
            </a:r>
          </a:p>
          <a:p>
            <a:pPr lvl="1"/>
            <a:r>
              <a:rPr lang="en-US" sz="1200" b="1" i="1" dirty="0"/>
              <a:t>E-DPDCH (Enhanced Dedicated Physical Data Channel):</a:t>
            </a:r>
            <a:r>
              <a:rPr lang="en-US" sz="1200" dirty="0"/>
              <a:t>   This HSUPA uplink channel carries uplink user data. Each UE can transmit up to four E-DPDCH channels at a spreading factor of SF256 to SF2. The number of E-DPDCHs s and their spreading factors are varied according to the instantaneous data rate required. As an example of a typical scenario, to achieve a 2 Mbps rate - the raw data rate of early devices - two SF2 E-DPDCHs were required.</a:t>
            </a:r>
          </a:p>
          <a:p>
            <a:pPr lvl="1"/>
            <a:r>
              <a:rPr lang="en-US" sz="1200" b="1" i="1" dirty="0"/>
              <a:t>E-DPCCH (Enhanced Dedicated Physical Control Channel):</a:t>
            </a:r>
            <a:r>
              <a:rPr lang="en-US" sz="1200" dirty="0"/>
              <a:t>   This HSUPA channel carries the control data required by the Node B to decode the uplink channels including the E-DCH Transport Format Combination Indicator which indicates the block size, retransmission sequence number, etc.</a:t>
            </a:r>
          </a:p>
          <a:p>
            <a:endParaRPr lang="en-US" sz="1300" dirty="0"/>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4" name="Content Placeholder 2"/>
          <p:cNvSpPr txBox="1">
            <a:spLocks/>
          </p:cNvSpPr>
          <p:nvPr/>
        </p:nvSpPr>
        <p:spPr>
          <a:xfrm>
            <a:off x="6162263" y="1123263"/>
            <a:ext cx="5830956" cy="5431321"/>
          </a:xfrm>
          <a:prstGeom prst="rect">
            <a:avLst/>
          </a:prstGeom>
        </p:spPr>
        <p:txBody>
          <a:bodyPr vert="horz" lIns="91440" tIns="45720" rIns="91440" bIns="45720"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900" b="1" dirty="0">
                <a:solidFill>
                  <a:srgbClr val="00B050"/>
                </a:solidFill>
              </a:rPr>
              <a:t>Downlink HSUPA channels</a:t>
            </a:r>
          </a:p>
          <a:p>
            <a:pPr marL="457200" lvl="1" indent="0">
              <a:buNone/>
            </a:pPr>
            <a:r>
              <a:rPr lang="en-US" dirty="0" smtClean="0"/>
              <a:t>A variety of new channels have been introduced for HSUPA to enable the system to carry the high speed data. These new channels are:</a:t>
            </a:r>
          </a:p>
          <a:p>
            <a:pPr lvl="1"/>
            <a:r>
              <a:rPr lang="en-US" b="1" i="1" dirty="0" smtClean="0"/>
              <a:t>E-AGCH (Enhanced Absolute Grant Channel):</a:t>
            </a:r>
            <a:r>
              <a:rPr lang="en-US" dirty="0" smtClean="0"/>
              <a:t>   This HSUPA channel provides the absolute limit of the power resources, i.e. the serving grant, that the UE may use. The channel is used to send scheduling grants from the scheduler to the UE to control when and what data rate the UE should be used. The E-AGCH is only sent by one </a:t>
            </a:r>
            <a:r>
              <a:rPr lang="en-US" dirty="0" err="1" smtClean="0"/>
              <a:t>NodeB</a:t>
            </a:r>
            <a:r>
              <a:rPr lang="en-US" dirty="0" smtClean="0"/>
              <a:t> regardless of the number that the UE is communicating with. The </a:t>
            </a:r>
            <a:r>
              <a:rPr lang="en-US" dirty="0" err="1" smtClean="0"/>
              <a:t>NodeB</a:t>
            </a:r>
            <a:r>
              <a:rPr lang="en-US" dirty="0" smtClean="0"/>
              <a:t> used is the one that has the main responsibility for the scheduling operation. The E-AGCH is typically used for large changes in data rate.</a:t>
            </a:r>
          </a:p>
          <a:p>
            <a:pPr lvl="1"/>
            <a:r>
              <a:rPr lang="en-US" b="1" i="1" dirty="0" smtClean="0"/>
              <a:t>E-RGCH (Enhanced Relative Grant Channel):</a:t>
            </a:r>
            <a:r>
              <a:rPr lang="en-US" dirty="0" smtClean="0"/>
              <a:t>   This channel is used to move the UE serving grant up, down or remain the same. This HSUPA channel is generally used for relatively small changes during an ongoing data transmission. Large changes are handled by the E-AGCH.</a:t>
            </a:r>
          </a:p>
          <a:p>
            <a:pPr lvl="1"/>
            <a:r>
              <a:rPr lang="en-US" b="1" i="1" dirty="0" smtClean="0"/>
              <a:t>E-HICH (Enhanced DCH Hybrid ARQ Indicator Channel):</a:t>
            </a:r>
            <a:r>
              <a:rPr lang="en-US" dirty="0" smtClean="0"/>
              <a:t>   This HSUPA channel is used to provide the acknowledgement of the UE data received by the Node B.</a:t>
            </a:r>
          </a:p>
          <a:p>
            <a:endParaRPr lang="en-US" dirty="0"/>
          </a:p>
        </p:txBody>
      </p:sp>
    </p:spTree>
    <p:extLst>
      <p:ext uri="{BB962C8B-B14F-4D97-AF65-F5344CB8AC3E}">
        <p14:creationId xmlns:p14="http://schemas.microsoft.com/office/powerpoint/2010/main" val="2758991628"/>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609600" y="163798"/>
            <a:ext cx="10972800" cy="542780"/>
          </a:xfrm>
        </p:spPr>
        <p:txBody>
          <a:bodyPr>
            <a:normAutofit fontScale="90000"/>
          </a:bodyPr>
          <a:lstStyle/>
          <a:p>
            <a:r>
              <a:rPr lang="en-US" altLang="en-US" b="1" dirty="0" smtClean="0">
                <a:solidFill>
                  <a:srgbClr val="FF0000"/>
                </a:solidFill>
              </a:rPr>
              <a:t>Data Collection</a:t>
            </a:r>
          </a:p>
        </p:txBody>
      </p:sp>
      <p:sp>
        <p:nvSpPr>
          <p:cNvPr id="7171" name="Rectangle 3"/>
          <p:cNvSpPr>
            <a:spLocks noGrp="1" noChangeArrowheads="1"/>
          </p:cNvSpPr>
          <p:nvPr>
            <p:ph idx="1"/>
          </p:nvPr>
        </p:nvSpPr>
        <p:spPr>
          <a:xfrm>
            <a:off x="845127" y="1028700"/>
            <a:ext cx="10446328" cy="4572000"/>
          </a:xfrm>
        </p:spPr>
        <p:txBody>
          <a:bodyPr/>
          <a:lstStyle/>
          <a:p>
            <a:r>
              <a:rPr lang="en-US" altLang="en-US" dirty="0" smtClean="0"/>
              <a:t>In RNO -&gt; Select File -&gt; New Recording -&gt; NCS… </a:t>
            </a:r>
          </a:p>
        </p:txBody>
      </p:sp>
      <p:sp>
        <p:nvSpPr>
          <p:cNvPr id="2" name="Footer Placeholder 1"/>
          <p:cNvSpPr>
            <a:spLocks noGrp="1"/>
          </p:cNvSpPr>
          <p:nvPr>
            <p:ph type="ftr" sz="quarter" idx="11"/>
          </p:nvPr>
        </p:nvSpPr>
        <p:spPr/>
        <p:txBody>
          <a:bodyPr/>
          <a:lstStyle/>
          <a:p>
            <a:r>
              <a:rPr lang="en-US" dirty="0" smtClean="0"/>
              <a:t>Mohammad </a:t>
            </a:r>
            <a:r>
              <a:rPr lang="en-US" dirty="0" err="1" smtClean="0"/>
              <a:t>Rasoul</a:t>
            </a:r>
            <a:r>
              <a:rPr lang="en-US" dirty="0" smtClean="0"/>
              <a:t> </a:t>
            </a:r>
            <a:r>
              <a:rPr lang="en-US" dirty="0" err="1" smtClean="0"/>
              <a:t>Tanhatalab</a:t>
            </a:r>
            <a:r>
              <a:rPr lang="en-US" dirty="0" smtClean="0"/>
              <a:t> (m_r_tanha@yahoo.com)    2016</a:t>
            </a:r>
            <a:endParaRPr lang="en-US" dirty="0"/>
          </a:p>
        </p:txBody>
      </p:sp>
      <p:grpSp>
        <p:nvGrpSpPr>
          <p:cNvPr id="3" name="Group 13"/>
          <p:cNvGrpSpPr>
            <a:grpSpLocks/>
          </p:cNvGrpSpPr>
          <p:nvPr/>
        </p:nvGrpSpPr>
        <p:grpSpPr bwMode="auto">
          <a:xfrm>
            <a:off x="942831" y="2126677"/>
            <a:ext cx="4754563" cy="4162425"/>
            <a:chOff x="79" y="1104"/>
            <a:chExt cx="2995" cy="2622"/>
          </a:xfrm>
        </p:grpSpPr>
        <p:pic>
          <p:nvPicPr>
            <p:cNvPr id="717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 y="1104"/>
              <a:ext cx="2995" cy="2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5" name="Text Box 5"/>
            <p:cNvSpPr txBox="1">
              <a:spLocks noChangeArrowheads="1"/>
            </p:cNvSpPr>
            <p:nvPr/>
          </p:nvSpPr>
          <p:spPr bwMode="auto">
            <a:xfrm>
              <a:off x="2147" y="1237"/>
              <a:ext cx="179" cy="19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400"/>
                <a:t>1</a:t>
              </a:r>
            </a:p>
          </p:txBody>
        </p:sp>
        <p:sp>
          <p:nvSpPr>
            <p:cNvPr id="7176" name="Text Box 6"/>
            <p:cNvSpPr txBox="1">
              <a:spLocks noChangeArrowheads="1"/>
            </p:cNvSpPr>
            <p:nvPr/>
          </p:nvSpPr>
          <p:spPr bwMode="auto">
            <a:xfrm>
              <a:off x="1711" y="1403"/>
              <a:ext cx="179" cy="19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400"/>
                <a:t>2</a:t>
              </a:r>
            </a:p>
          </p:txBody>
        </p:sp>
        <p:sp>
          <p:nvSpPr>
            <p:cNvPr id="7177" name="Text Box 7"/>
            <p:cNvSpPr txBox="1">
              <a:spLocks noChangeArrowheads="1"/>
            </p:cNvSpPr>
            <p:nvPr/>
          </p:nvSpPr>
          <p:spPr bwMode="auto">
            <a:xfrm>
              <a:off x="1168" y="1684"/>
              <a:ext cx="179" cy="19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400"/>
                <a:t>3</a:t>
              </a:r>
            </a:p>
          </p:txBody>
        </p:sp>
        <p:sp>
          <p:nvSpPr>
            <p:cNvPr id="7178" name="Text Box 8"/>
            <p:cNvSpPr txBox="1">
              <a:spLocks noChangeArrowheads="1"/>
            </p:cNvSpPr>
            <p:nvPr/>
          </p:nvSpPr>
          <p:spPr bwMode="auto">
            <a:xfrm>
              <a:off x="1395" y="3099"/>
              <a:ext cx="179" cy="19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400"/>
                <a:t>4</a:t>
              </a:r>
            </a:p>
          </p:txBody>
        </p:sp>
        <p:sp>
          <p:nvSpPr>
            <p:cNvPr id="7179" name="Text Box 9"/>
            <p:cNvSpPr txBox="1">
              <a:spLocks noChangeArrowheads="1"/>
            </p:cNvSpPr>
            <p:nvPr/>
          </p:nvSpPr>
          <p:spPr bwMode="auto">
            <a:xfrm>
              <a:off x="1969" y="2795"/>
              <a:ext cx="179" cy="19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400"/>
                <a:t>5</a:t>
              </a:r>
            </a:p>
          </p:txBody>
        </p:sp>
        <p:sp>
          <p:nvSpPr>
            <p:cNvPr id="7180" name="Text Box 10"/>
            <p:cNvSpPr txBox="1">
              <a:spLocks noChangeArrowheads="1"/>
            </p:cNvSpPr>
            <p:nvPr/>
          </p:nvSpPr>
          <p:spPr bwMode="auto">
            <a:xfrm>
              <a:off x="79" y="3351"/>
              <a:ext cx="179" cy="19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400"/>
                <a:t>6</a:t>
              </a:r>
            </a:p>
          </p:txBody>
        </p:sp>
      </p:grpSp>
      <p:sp>
        <p:nvSpPr>
          <p:cNvPr id="7173" name="Text Box 12"/>
          <p:cNvSpPr txBox="1">
            <a:spLocks noChangeArrowheads="1"/>
          </p:cNvSpPr>
          <p:nvPr/>
        </p:nvSpPr>
        <p:spPr bwMode="auto">
          <a:xfrm>
            <a:off x="6565902" y="1714505"/>
            <a:ext cx="4102100" cy="4524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457200" indent="-457200">
              <a:defRPr sz="2400">
                <a:solidFill>
                  <a:schemeClr val="tx1"/>
                </a:solidFill>
                <a:latin typeface="Arial" panose="020B0604020202020204" pitchFamily="34" charset="0"/>
              </a:defRPr>
            </a:lvl1pPr>
            <a:lvl2pPr marL="914400" indent="-457200">
              <a:defRPr sz="2400">
                <a:solidFill>
                  <a:schemeClr val="tx1"/>
                </a:solidFill>
                <a:latin typeface="Arial" panose="020B0604020202020204" pitchFamily="34" charset="0"/>
              </a:defRPr>
            </a:lvl2pPr>
            <a:lvl3pPr marL="1371600" indent="-457200">
              <a:defRPr sz="2400">
                <a:solidFill>
                  <a:schemeClr val="tx1"/>
                </a:solidFill>
                <a:latin typeface="Arial" panose="020B0604020202020204" pitchFamily="34" charset="0"/>
              </a:defRPr>
            </a:lvl3pPr>
            <a:lvl4pPr marL="1828800" indent="-457200">
              <a:defRPr sz="2400">
                <a:solidFill>
                  <a:schemeClr val="tx1"/>
                </a:solidFill>
                <a:latin typeface="Arial" panose="020B0604020202020204" pitchFamily="34" charset="0"/>
              </a:defRPr>
            </a:lvl4pPr>
            <a:lvl5pPr marL="2286000" indent="-457200">
              <a:defRPr sz="2400">
                <a:solidFill>
                  <a:schemeClr val="tx1"/>
                </a:solidFill>
                <a:latin typeface="Arial" panose="020B0604020202020204" pitchFamily="34" charset="0"/>
              </a:defRPr>
            </a:lvl5pPr>
            <a:lvl6pPr marL="2743200" indent="-457200" eaLnBrk="0" fontAlgn="base" hangingPunct="0">
              <a:spcBef>
                <a:spcPct val="0"/>
              </a:spcBef>
              <a:spcAft>
                <a:spcPct val="0"/>
              </a:spcAft>
              <a:defRPr sz="2400">
                <a:solidFill>
                  <a:schemeClr val="tx1"/>
                </a:solidFill>
                <a:latin typeface="Arial" panose="020B0604020202020204" pitchFamily="34" charset="0"/>
              </a:defRPr>
            </a:lvl6pPr>
            <a:lvl7pPr marL="3200400" indent="-457200" eaLnBrk="0" fontAlgn="base" hangingPunct="0">
              <a:spcBef>
                <a:spcPct val="0"/>
              </a:spcBef>
              <a:spcAft>
                <a:spcPct val="0"/>
              </a:spcAft>
              <a:defRPr sz="2400">
                <a:solidFill>
                  <a:schemeClr val="tx1"/>
                </a:solidFill>
                <a:latin typeface="Arial" panose="020B0604020202020204" pitchFamily="34" charset="0"/>
              </a:defRPr>
            </a:lvl7pPr>
            <a:lvl8pPr marL="3657600" indent="-457200" eaLnBrk="0" fontAlgn="base" hangingPunct="0">
              <a:spcBef>
                <a:spcPct val="0"/>
              </a:spcBef>
              <a:spcAft>
                <a:spcPct val="0"/>
              </a:spcAft>
              <a:defRPr sz="2400">
                <a:solidFill>
                  <a:schemeClr val="tx1"/>
                </a:solidFill>
                <a:latin typeface="Arial" panose="020B0604020202020204" pitchFamily="34" charset="0"/>
              </a:defRPr>
            </a:lvl8pPr>
            <a:lvl9pPr marL="4114800" indent="-457200" eaLnBrk="0" fontAlgn="base" hangingPunct="0">
              <a:spcBef>
                <a:spcPct val="0"/>
              </a:spcBef>
              <a:spcAft>
                <a:spcPct val="0"/>
              </a:spcAft>
              <a:defRPr sz="2400">
                <a:solidFill>
                  <a:schemeClr val="tx1"/>
                </a:solidFill>
                <a:latin typeface="Arial" panose="020B0604020202020204" pitchFamily="34" charset="0"/>
              </a:defRPr>
            </a:lvl9pPr>
          </a:lstStyle>
          <a:p>
            <a:pPr>
              <a:buFontTx/>
              <a:buAutoNum type="arabicPeriod"/>
            </a:pPr>
            <a:r>
              <a:rPr lang="en-US" altLang="en-US" sz="1800"/>
              <a:t>Name this recording</a:t>
            </a:r>
          </a:p>
          <a:p>
            <a:pPr>
              <a:buFontTx/>
              <a:buAutoNum type="arabicPeriod"/>
            </a:pPr>
            <a:endParaRPr lang="en-US" altLang="en-US" sz="1800"/>
          </a:p>
          <a:p>
            <a:pPr>
              <a:buFontTx/>
              <a:buAutoNum type="arabicPeriod"/>
            </a:pPr>
            <a:r>
              <a:rPr lang="en-US" altLang="en-US" sz="1800"/>
              <a:t>Select Both GPEH and Counters</a:t>
            </a:r>
          </a:p>
          <a:p>
            <a:pPr>
              <a:buFontTx/>
              <a:buAutoNum type="arabicPeriod"/>
            </a:pPr>
            <a:endParaRPr lang="en-US" altLang="en-US" sz="1800"/>
          </a:p>
          <a:p>
            <a:pPr>
              <a:buFontTx/>
              <a:buAutoNum type="arabicPeriod"/>
            </a:pPr>
            <a:r>
              <a:rPr lang="en-US" altLang="en-US" sz="1800"/>
              <a:t>Define recording period</a:t>
            </a:r>
          </a:p>
          <a:p>
            <a:pPr lvl="1">
              <a:buFontTx/>
              <a:buChar char="-"/>
            </a:pPr>
            <a:r>
              <a:rPr lang="en-US" altLang="en-US" sz="1800"/>
              <a:t>Start time should be at least 5 mins before the next ROP.</a:t>
            </a:r>
          </a:p>
          <a:p>
            <a:pPr lvl="1">
              <a:buFontTx/>
              <a:buChar char="-"/>
            </a:pPr>
            <a:endParaRPr lang="en-US" altLang="en-US" sz="1800"/>
          </a:p>
          <a:p>
            <a:pPr>
              <a:buFontTx/>
              <a:buAutoNum type="arabicPeriod"/>
            </a:pPr>
            <a:r>
              <a:rPr lang="en-US" altLang="en-US" sz="1800"/>
              <a:t>Select cells to include in this recording.</a:t>
            </a:r>
          </a:p>
          <a:p>
            <a:pPr>
              <a:buFontTx/>
              <a:buAutoNum type="arabicPeriod"/>
            </a:pPr>
            <a:endParaRPr lang="en-US" altLang="en-US" sz="1800"/>
          </a:p>
          <a:p>
            <a:pPr>
              <a:buFontTx/>
              <a:buAutoNum type="arabicPeriod"/>
            </a:pPr>
            <a:r>
              <a:rPr lang="en-US" altLang="en-US" sz="1800"/>
              <a:t>Add optional comment to this recording.</a:t>
            </a:r>
          </a:p>
          <a:p>
            <a:pPr>
              <a:buFontTx/>
              <a:buAutoNum type="arabicPeriod"/>
            </a:pPr>
            <a:endParaRPr lang="en-US" altLang="en-US" sz="1800"/>
          </a:p>
          <a:p>
            <a:pPr>
              <a:buFontTx/>
              <a:buAutoNum type="arabicPeriod"/>
            </a:pPr>
            <a:r>
              <a:rPr lang="en-US" altLang="en-US" sz="1800"/>
              <a:t>Select </a:t>
            </a:r>
            <a:r>
              <a:rPr lang="en-US" altLang="en-US" sz="1800" i="1"/>
              <a:t>Save and Schedule</a:t>
            </a:r>
            <a:r>
              <a:rPr lang="en-US" altLang="en-US" sz="1800"/>
              <a:t> to schedule this recording.</a:t>
            </a:r>
          </a:p>
        </p:txBody>
      </p:sp>
    </p:spTree>
    <p:extLst>
      <p:ext uri="{BB962C8B-B14F-4D97-AF65-F5344CB8AC3E}">
        <p14:creationId xmlns:p14="http://schemas.microsoft.com/office/powerpoint/2010/main" val="286148199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609600" y="274638"/>
            <a:ext cx="10972800" cy="584344"/>
          </a:xfrm>
        </p:spPr>
        <p:txBody>
          <a:bodyPr>
            <a:normAutofit fontScale="90000"/>
          </a:bodyPr>
          <a:lstStyle/>
          <a:p>
            <a:r>
              <a:rPr lang="en-US" altLang="en-US" b="1" dirty="0" smtClean="0">
                <a:solidFill>
                  <a:srgbClr val="FF0000"/>
                </a:solidFill>
              </a:rPr>
              <a:t>Data Collection – Additional Info</a:t>
            </a:r>
          </a:p>
        </p:txBody>
      </p:sp>
      <p:sp>
        <p:nvSpPr>
          <p:cNvPr id="8195" name="Rectangle 3"/>
          <p:cNvSpPr>
            <a:spLocks noGrp="1" noChangeArrowheads="1"/>
          </p:cNvSpPr>
          <p:nvPr>
            <p:ph idx="1"/>
          </p:nvPr>
        </p:nvSpPr>
        <p:spPr>
          <a:xfrm>
            <a:off x="1094509" y="1065214"/>
            <a:ext cx="9919855" cy="5106987"/>
          </a:xfrm>
        </p:spPr>
        <p:txBody>
          <a:bodyPr>
            <a:normAutofit fontScale="92500" lnSpcReduction="10000"/>
          </a:bodyPr>
          <a:lstStyle/>
          <a:p>
            <a:r>
              <a:rPr lang="en-US" altLang="en-US" dirty="0" smtClean="0"/>
              <a:t>Data to Measure</a:t>
            </a:r>
          </a:p>
          <a:p>
            <a:r>
              <a:rPr lang="en-US" altLang="en-US" dirty="0" smtClean="0"/>
              <a:t>There are three choices:</a:t>
            </a:r>
          </a:p>
          <a:p>
            <a:pPr lvl="1"/>
            <a:r>
              <a:rPr lang="en-US" altLang="en-US" dirty="0" smtClean="0"/>
              <a:t>Both GPEH events and Counters</a:t>
            </a:r>
          </a:p>
          <a:p>
            <a:pPr lvl="1"/>
            <a:r>
              <a:rPr lang="en-US" altLang="en-US" dirty="0" smtClean="0"/>
              <a:t>Only GPEH events</a:t>
            </a:r>
          </a:p>
          <a:p>
            <a:pPr lvl="1"/>
            <a:r>
              <a:rPr lang="en-US" altLang="en-US" dirty="0" smtClean="0"/>
              <a:t>Only Counters</a:t>
            </a:r>
          </a:p>
          <a:p>
            <a:r>
              <a:rPr lang="en-US" altLang="en-US" dirty="0" smtClean="0"/>
              <a:t>If "</a:t>
            </a:r>
            <a:r>
              <a:rPr lang="en-US" altLang="en-US" i="1" dirty="0" smtClean="0"/>
              <a:t>Only GPEH events</a:t>
            </a:r>
            <a:r>
              <a:rPr lang="en-US" altLang="en-US" dirty="0" smtClean="0"/>
              <a:t>" is selected, then no data for monitored neighbors will be available in the reports. (defined neighbor usage % will be missing)</a:t>
            </a:r>
          </a:p>
          <a:p>
            <a:r>
              <a:rPr lang="en-US" altLang="en-US" dirty="0" smtClean="0"/>
              <a:t>If "</a:t>
            </a:r>
            <a:r>
              <a:rPr lang="en-US" altLang="en-US" i="1" dirty="0" smtClean="0"/>
              <a:t>Only Counters</a:t>
            </a:r>
            <a:r>
              <a:rPr lang="en-US" altLang="en-US" dirty="0" smtClean="0"/>
              <a:t>" is selected, then no data for missing and unmonitored neighbors will be available in the reports.</a:t>
            </a:r>
          </a:p>
          <a:p>
            <a:r>
              <a:rPr lang="en-US" altLang="en-US" dirty="0" smtClean="0"/>
              <a:t>Recommend to select </a:t>
            </a:r>
            <a:r>
              <a:rPr lang="en-US" altLang="en-US" i="1" dirty="0" smtClean="0"/>
              <a:t>“Both GPEH events and Counters”.</a:t>
            </a:r>
            <a:r>
              <a:rPr lang="en-US" altLang="en-US" dirty="0" smtClean="0"/>
              <a:t>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671923545"/>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09600" y="274638"/>
            <a:ext cx="10972800" cy="612053"/>
          </a:xfrm>
        </p:spPr>
        <p:txBody>
          <a:bodyPr>
            <a:normAutofit fontScale="90000"/>
          </a:bodyPr>
          <a:lstStyle/>
          <a:p>
            <a:r>
              <a:rPr lang="en-US" altLang="en-US" b="1" dirty="0" smtClean="0">
                <a:solidFill>
                  <a:srgbClr val="FF0000"/>
                </a:solidFill>
              </a:rPr>
              <a:t>Reports &amp; Analysis</a:t>
            </a:r>
          </a:p>
        </p:txBody>
      </p:sp>
      <p:sp>
        <p:nvSpPr>
          <p:cNvPr id="9219" name="Rectangle 3"/>
          <p:cNvSpPr>
            <a:spLocks noGrp="1" noChangeArrowheads="1"/>
          </p:cNvSpPr>
          <p:nvPr>
            <p:ph idx="1"/>
          </p:nvPr>
        </p:nvSpPr>
        <p:spPr>
          <a:xfrm>
            <a:off x="332508" y="1600201"/>
            <a:ext cx="11637819" cy="4525963"/>
          </a:xfrm>
        </p:spPr>
        <p:txBody>
          <a:bodyPr/>
          <a:lstStyle/>
          <a:p>
            <a:r>
              <a:rPr lang="en-US" altLang="en-US" dirty="0" smtClean="0"/>
              <a:t>NCS Overview Report presents the results of a recording in a table where the reported scrambling codes are summarized for each cell. </a:t>
            </a:r>
          </a:p>
          <a:p>
            <a:r>
              <a:rPr lang="en-US" altLang="en-US" dirty="0" smtClean="0"/>
              <a:t>These results are used to determine which cells have neighbor relations that can be improved. </a:t>
            </a:r>
          </a:p>
          <a:p>
            <a:r>
              <a:rPr lang="en-US" altLang="en-US" dirty="0" smtClean="0"/>
              <a:t>From this report a cell can be selected to be further analyzed in the cell report. </a:t>
            </a:r>
          </a:p>
          <a:p>
            <a:endParaRPr lang="en-US" altLang="en-US" dirty="0" smtClean="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44661085"/>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365" y="2223511"/>
            <a:ext cx="9012380" cy="4120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3" name="Rectangle 2"/>
          <p:cNvSpPr>
            <a:spLocks noGrp="1" noChangeArrowheads="1"/>
          </p:cNvSpPr>
          <p:nvPr>
            <p:ph type="title"/>
          </p:nvPr>
        </p:nvSpPr>
        <p:spPr>
          <a:xfrm>
            <a:off x="609600" y="94523"/>
            <a:ext cx="10972800" cy="515071"/>
          </a:xfrm>
        </p:spPr>
        <p:txBody>
          <a:bodyPr>
            <a:normAutofit fontScale="90000"/>
          </a:bodyPr>
          <a:lstStyle/>
          <a:p>
            <a:r>
              <a:rPr lang="en-US" altLang="en-US" b="1" dirty="0" smtClean="0">
                <a:solidFill>
                  <a:srgbClr val="FF0000"/>
                </a:solidFill>
              </a:rPr>
              <a:t>Reports &amp; Analysis</a:t>
            </a:r>
          </a:p>
        </p:txBody>
      </p:sp>
      <p:sp>
        <p:nvSpPr>
          <p:cNvPr id="10244" name="Rectangle 3"/>
          <p:cNvSpPr>
            <a:spLocks noGrp="1" noChangeArrowheads="1"/>
          </p:cNvSpPr>
          <p:nvPr>
            <p:ph idx="1"/>
          </p:nvPr>
        </p:nvSpPr>
        <p:spPr>
          <a:xfrm>
            <a:off x="249382" y="734291"/>
            <a:ext cx="11942618" cy="1496291"/>
          </a:xfrm>
        </p:spPr>
        <p:txBody>
          <a:bodyPr>
            <a:normAutofit lnSpcReduction="10000"/>
          </a:bodyPr>
          <a:lstStyle/>
          <a:p>
            <a:r>
              <a:rPr lang="en-US" altLang="en-US" dirty="0" smtClean="0"/>
              <a:t>The overview report can be used to quickly find the cells that have the most problems with the neighbor definitions, especially many missing neighbor detections and drops.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0245" name="Rectangle 5"/>
          <p:cNvSpPr>
            <a:spLocks noChangeArrowheads="1"/>
          </p:cNvSpPr>
          <p:nvPr/>
        </p:nvSpPr>
        <p:spPr bwMode="auto">
          <a:xfrm>
            <a:off x="4889500" y="3249613"/>
            <a:ext cx="533400" cy="3052762"/>
          </a:xfrm>
          <a:prstGeom prst="rect">
            <a:avLst/>
          </a:prstGeom>
          <a:noFill/>
          <a:ln w="38100">
            <a:solidFill>
              <a:srgbClr val="0000F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10246" name="Text Box 6"/>
          <p:cNvSpPr txBox="1">
            <a:spLocks noChangeArrowheads="1"/>
          </p:cNvSpPr>
          <p:nvPr/>
        </p:nvSpPr>
        <p:spPr bwMode="auto">
          <a:xfrm>
            <a:off x="5422903" y="3865563"/>
            <a:ext cx="4168775" cy="2308324"/>
          </a:xfrm>
          <a:prstGeom prst="rect">
            <a:avLst/>
          </a:prstGeom>
          <a:solidFill>
            <a:srgbClr val="0000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dirty="0">
                <a:solidFill>
                  <a:schemeClr val="bg1"/>
                </a:solidFill>
              </a:rPr>
              <a:t>Sort in descending order to identify cells with high number of events from missing neighbor. This indicates that the cell has undefined neighbor cells that should be defined as neighbors.  Consider also the number of drops when determining the order of which the cells should be attended to. Select the cell with most severe problems and open the NCS Cell Report. </a:t>
            </a:r>
          </a:p>
        </p:txBody>
      </p:sp>
    </p:spTree>
    <p:extLst>
      <p:ext uri="{BB962C8B-B14F-4D97-AF65-F5344CB8AC3E}">
        <p14:creationId xmlns:p14="http://schemas.microsoft.com/office/powerpoint/2010/main" val="52448456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623455" y="0"/>
            <a:ext cx="10972800" cy="542780"/>
          </a:xfrm>
        </p:spPr>
        <p:txBody>
          <a:bodyPr>
            <a:normAutofit fontScale="90000"/>
          </a:bodyPr>
          <a:lstStyle/>
          <a:p>
            <a:r>
              <a:rPr lang="en-US" altLang="en-US" dirty="0" smtClean="0">
                <a:solidFill>
                  <a:srgbClr val="FF0000"/>
                </a:solidFill>
              </a:rPr>
              <a:t>Reports &amp; Analysis</a:t>
            </a:r>
          </a:p>
        </p:txBody>
      </p:sp>
      <p:sp>
        <p:nvSpPr>
          <p:cNvPr id="11267" name="Rectangle 3"/>
          <p:cNvSpPr>
            <a:spLocks noGrp="1" noChangeArrowheads="1"/>
          </p:cNvSpPr>
          <p:nvPr>
            <p:ph idx="1"/>
          </p:nvPr>
        </p:nvSpPr>
        <p:spPr>
          <a:xfrm>
            <a:off x="346363" y="637600"/>
            <a:ext cx="11665527" cy="1191200"/>
          </a:xfrm>
        </p:spPr>
        <p:txBody>
          <a:bodyPr>
            <a:normAutofit/>
          </a:bodyPr>
          <a:lstStyle/>
          <a:p>
            <a:pPr>
              <a:buNone/>
            </a:pPr>
            <a:r>
              <a:rPr lang="en-US" altLang="en-US" sz="2800" dirty="0" smtClean="0"/>
              <a:t>NCS Cell Report presents detailed information about each cell. Double-click on the cell in the Overview Report to view the Cell Report.</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grpSp>
        <p:nvGrpSpPr>
          <p:cNvPr id="3" name="Group 5"/>
          <p:cNvGrpSpPr>
            <a:grpSpLocks/>
          </p:cNvGrpSpPr>
          <p:nvPr/>
        </p:nvGrpSpPr>
        <p:grpSpPr bwMode="auto">
          <a:xfrm>
            <a:off x="1990004" y="1841791"/>
            <a:ext cx="6960032" cy="4251326"/>
            <a:chOff x="960" y="1184"/>
            <a:chExt cx="4588" cy="2678"/>
          </a:xfrm>
        </p:grpSpPr>
        <p:sp>
          <p:nvSpPr>
            <p:cNvPr id="11270" name="Text Box 6"/>
            <p:cNvSpPr txBox="1">
              <a:spLocks noChangeArrowheads="1"/>
            </p:cNvSpPr>
            <p:nvPr/>
          </p:nvSpPr>
          <p:spPr bwMode="auto">
            <a:xfrm>
              <a:off x="2348" y="1184"/>
              <a:ext cx="1239" cy="233"/>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b="1">
                  <a:solidFill>
                    <a:schemeClr val="bg1"/>
                  </a:solidFill>
                </a:rPr>
                <a:t>NCS Cell Report</a:t>
              </a:r>
            </a:p>
          </p:txBody>
        </p:sp>
        <p:sp>
          <p:nvSpPr>
            <p:cNvPr id="11271" name="Text Box 7"/>
            <p:cNvSpPr txBox="1">
              <a:spLocks noChangeArrowheads="1"/>
            </p:cNvSpPr>
            <p:nvPr/>
          </p:nvSpPr>
          <p:spPr bwMode="auto">
            <a:xfrm>
              <a:off x="960" y="1680"/>
              <a:ext cx="1409" cy="233"/>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b="1" dirty="0">
                  <a:solidFill>
                    <a:schemeClr val="bg1"/>
                  </a:solidFill>
                </a:rPr>
                <a:t>Defined Neighbors</a:t>
              </a:r>
            </a:p>
          </p:txBody>
        </p:sp>
        <p:grpSp>
          <p:nvGrpSpPr>
            <p:cNvPr id="4" name="Group 8"/>
            <p:cNvGrpSpPr>
              <a:grpSpLocks/>
            </p:cNvGrpSpPr>
            <p:nvPr/>
          </p:nvGrpSpPr>
          <p:grpSpPr bwMode="auto">
            <a:xfrm>
              <a:off x="1226" y="2292"/>
              <a:ext cx="1618" cy="565"/>
              <a:chOff x="272" y="2292"/>
              <a:chExt cx="1618" cy="565"/>
            </a:xfrm>
          </p:grpSpPr>
          <p:sp>
            <p:nvSpPr>
              <p:cNvPr id="11286" name="Text Box 9"/>
              <p:cNvSpPr txBox="1">
                <a:spLocks noChangeArrowheads="1"/>
              </p:cNvSpPr>
              <p:nvPr/>
            </p:nvSpPr>
            <p:spPr bwMode="auto">
              <a:xfrm>
                <a:off x="301" y="2292"/>
                <a:ext cx="1578" cy="233"/>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b="1">
                    <a:solidFill>
                      <a:schemeClr val="bg1"/>
                    </a:solidFill>
                  </a:rPr>
                  <a:t>Monitored Neighbors</a:t>
                </a:r>
              </a:p>
            </p:txBody>
          </p:sp>
          <p:sp>
            <p:nvSpPr>
              <p:cNvPr id="11287" name="Text Box 10"/>
              <p:cNvSpPr txBox="1">
                <a:spLocks noChangeArrowheads="1"/>
              </p:cNvSpPr>
              <p:nvPr/>
            </p:nvSpPr>
            <p:spPr bwMode="auto">
              <a:xfrm>
                <a:off x="272" y="2489"/>
                <a:ext cx="1618"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t>Find neighbor relations that can be removed</a:t>
                </a:r>
              </a:p>
            </p:txBody>
          </p:sp>
        </p:grpSp>
        <p:grpSp>
          <p:nvGrpSpPr>
            <p:cNvPr id="5" name="Group 11"/>
            <p:cNvGrpSpPr>
              <a:grpSpLocks/>
            </p:cNvGrpSpPr>
            <p:nvPr/>
          </p:nvGrpSpPr>
          <p:grpSpPr bwMode="auto">
            <a:xfrm>
              <a:off x="1220" y="2989"/>
              <a:ext cx="1836" cy="873"/>
              <a:chOff x="253" y="3182"/>
              <a:chExt cx="1836" cy="873"/>
            </a:xfrm>
          </p:grpSpPr>
          <p:sp>
            <p:nvSpPr>
              <p:cNvPr id="11284" name="Text Box 12"/>
              <p:cNvSpPr txBox="1">
                <a:spLocks noChangeArrowheads="1"/>
              </p:cNvSpPr>
              <p:nvPr/>
            </p:nvSpPr>
            <p:spPr bwMode="auto">
              <a:xfrm>
                <a:off x="276" y="3182"/>
                <a:ext cx="1780" cy="233"/>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b="1">
                    <a:solidFill>
                      <a:schemeClr val="bg1"/>
                    </a:solidFill>
                  </a:rPr>
                  <a:t>Unmonitored Neighbors</a:t>
                </a:r>
              </a:p>
            </p:txBody>
          </p:sp>
          <p:sp>
            <p:nvSpPr>
              <p:cNvPr id="11285" name="Text Box 13"/>
              <p:cNvSpPr txBox="1">
                <a:spLocks noChangeArrowheads="1"/>
              </p:cNvSpPr>
              <p:nvPr/>
            </p:nvSpPr>
            <p:spPr bwMode="auto">
              <a:xfrm>
                <a:off x="253" y="3376"/>
                <a:ext cx="1836" cy="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t>Review the priority status of cells that appeared as unmonitored neighbor in the current neighbor list</a:t>
                </a:r>
              </a:p>
            </p:txBody>
          </p:sp>
        </p:grpSp>
        <p:grpSp>
          <p:nvGrpSpPr>
            <p:cNvPr id="6" name="Group 14"/>
            <p:cNvGrpSpPr>
              <a:grpSpLocks/>
            </p:cNvGrpSpPr>
            <p:nvPr/>
          </p:nvGrpSpPr>
          <p:grpSpPr bwMode="auto">
            <a:xfrm>
              <a:off x="3544" y="1657"/>
              <a:ext cx="2004" cy="579"/>
              <a:chOff x="3481" y="1657"/>
              <a:chExt cx="2004" cy="579"/>
            </a:xfrm>
          </p:grpSpPr>
          <p:sp>
            <p:nvSpPr>
              <p:cNvPr id="11282" name="Text Box 15"/>
              <p:cNvSpPr txBox="1">
                <a:spLocks noChangeArrowheads="1"/>
              </p:cNvSpPr>
              <p:nvPr/>
            </p:nvSpPr>
            <p:spPr bwMode="auto">
              <a:xfrm>
                <a:off x="3532" y="1657"/>
                <a:ext cx="1587" cy="233"/>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b="1">
                    <a:solidFill>
                      <a:schemeClr val="bg1"/>
                    </a:solidFill>
                  </a:rPr>
                  <a:t>Undefined Neighbors</a:t>
                </a:r>
              </a:p>
            </p:txBody>
          </p:sp>
          <p:sp>
            <p:nvSpPr>
              <p:cNvPr id="11283" name="Text Box 16"/>
              <p:cNvSpPr txBox="1">
                <a:spLocks noChangeArrowheads="1"/>
              </p:cNvSpPr>
              <p:nvPr/>
            </p:nvSpPr>
            <p:spPr bwMode="auto">
              <a:xfrm>
                <a:off x="3481" y="1868"/>
                <a:ext cx="2004" cy="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t>Find missing neighbor relations that can be added</a:t>
                </a:r>
              </a:p>
            </p:txBody>
          </p:sp>
        </p:grpSp>
        <p:sp>
          <p:nvSpPr>
            <p:cNvPr id="11275" name="Line 17"/>
            <p:cNvSpPr>
              <a:spLocks noChangeShapeType="1"/>
            </p:cNvSpPr>
            <p:nvPr/>
          </p:nvSpPr>
          <p:spPr bwMode="auto">
            <a:xfrm>
              <a:off x="1088" y="1911"/>
              <a:ext cx="0" cy="1198"/>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6" name="Line 18"/>
            <p:cNvSpPr>
              <a:spLocks noChangeShapeType="1"/>
            </p:cNvSpPr>
            <p:nvPr/>
          </p:nvSpPr>
          <p:spPr bwMode="auto">
            <a:xfrm flipH="1">
              <a:off x="1091" y="2426"/>
              <a:ext cx="173" cy="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7" name="Line 19"/>
            <p:cNvSpPr>
              <a:spLocks noChangeShapeType="1"/>
            </p:cNvSpPr>
            <p:nvPr/>
          </p:nvSpPr>
          <p:spPr bwMode="auto">
            <a:xfrm flipH="1">
              <a:off x="1085" y="3106"/>
              <a:ext cx="173" cy="1"/>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8" name="Line 20"/>
            <p:cNvSpPr>
              <a:spLocks noChangeShapeType="1"/>
            </p:cNvSpPr>
            <p:nvPr/>
          </p:nvSpPr>
          <p:spPr bwMode="auto">
            <a:xfrm flipV="1">
              <a:off x="1647" y="1549"/>
              <a:ext cx="2606" cy="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9" name="Line 21"/>
            <p:cNvSpPr>
              <a:spLocks noChangeShapeType="1"/>
            </p:cNvSpPr>
            <p:nvPr/>
          </p:nvSpPr>
          <p:spPr bwMode="auto">
            <a:xfrm>
              <a:off x="1656" y="1539"/>
              <a:ext cx="2" cy="1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0" name="Line 22"/>
            <p:cNvSpPr>
              <a:spLocks noChangeShapeType="1"/>
            </p:cNvSpPr>
            <p:nvPr/>
          </p:nvSpPr>
          <p:spPr bwMode="auto">
            <a:xfrm>
              <a:off x="4245" y="1536"/>
              <a:ext cx="2" cy="1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1" name="Line 23"/>
            <p:cNvSpPr>
              <a:spLocks noChangeShapeType="1"/>
            </p:cNvSpPr>
            <p:nvPr/>
          </p:nvSpPr>
          <p:spPr bwMode="auto">
            <a:xfrm>
              <a:off x="2958" y="1405"/>
              <a:ext cx="2" cy="140"/>
            </a:xfrm>
            <a:prstGeom prst="line">
              <a:avLst/>
            </a:prstGeom>
            <a:noFill/>
            <a:ln w="38100">
              <a:solidFill>
                <a:srgbClr val="0000FF"/>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11269" name="Picture 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22822" y="3601898"/>
            <a:ext cx="3160713" cy="2468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806402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0367" y="911225"/>
            <a:ext cx="8675687" cy="4324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291" name="Rectangle 2"/>
          <p:cNvSpPr>
            <a:spLocks noGrp="1" noChangeArrowheads="1"/>
          </p:cNvSpPr>
          <p:nvPr>
            <p:ph type="title"/>
          </p:nvPr>
        </p:nvSpPr>
        <p:spPr>
          <a:xfrm>
            <a:off x="1828800" y="304800"/>
            <a:ext cx="8839200" cy="609600"/>
          </a:xfrm>
        </p:spPr>
        <p:txBody>
          <a:bodyPr>
            <a:normAutofit fontScale="90000"/>
          </a:bodyPr>
          <a:lstStyle/>
          <a:p>
            <a:r>
              <a:rPr lang="en-US" altLang="en-US" smtClean="0"/>
              <a:t>Reports &amp; Analysis – Delete Neighbor</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2292" name="Rectangle 6"/>
          <p:cNvSpPr>
            <a:spLocks noChangeArrowheads="1"/>
          </p:cNvSpPr>
          <p:nvPr/>
        </p:nvSpPr>
        <p:spPr bwMode="auto">
          <a:xfrm>
            <a:off x="6992939" y="1525593"/>
            <a:ext cx="609600" cy="1887537"/>
          </a:xfrm>
          <a:prstGeom prst="rect">
            <a:avLst/>
          </a:prstGeom>
          <a:noFill/>
          <a:ln w="38100">
            <a:solidFill>
              <a:srgbClr val="99CC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12293" name="Text Box 5"/>
          <p:cNvSpPr txBox="1">
            <a:spLocks noChangeArrowheads="1"/>
          </p:cNvSpPr>
          <p:nvPr/>
        </p:nvSpPr>
        <p:spPr bwMode="auto">
          <a:xfrm>
            <a:off x="1524000" y="3514726"/>
            <a:ext cx="9144000" cy="2923877"/>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dirty="0"/>
              <a:t>Use the Relative Usage column to find defined neighbors that are never used and can be removed. </a:t>
            </a:r>
          </a:p>
          <a:p>
            <a:endParaRPr lang="en-US" altLang="en-US" sz="1600" dirty="0"/>
          </a:p>
          <a:p>
            <a:r>
              <a:rPr lang="en-US" altLang="en-US" sz="1600" dirty="0"/>
              <a:t>Before removing a neighbor definition it should be considered if the statistics is enough and covers different hours and different traffic patterns during the day, and that the cell was operational during the recording.</a:t>
            </a:r>
          </a:p>
          <a:p>
            <a:r>
              <a:rPr lang="en-US" altLang="en-US" sz="1600" dirty="0"/>
              <a:t>  </a:t>
            </a:r>
          </a:p>
          <a:p>
            <a:r>
              <a:rPr lang="en-US" altLang="en-US" sz="1600" dirty="0"/>
              <a:t>Neighbor relations with significant amount of usage combined with a cell distance much larger than the other neighbors could be the coverage of the target cell overshooting other cells. A monitored neighbor list showing more than 25 neighbor relations, all with significant amount of usage, is an indication the source cell being overshooting surrounding cells. </a:t>
            </a:r>
          </a:p>
          <a:p>
            <a:r>
              <a:rPr lang="en-US" altLang="en-US" sz="1600" b="1" dirty="0">
                <a:solidFill>
                  <a:schemeClr val="bg1"/>
                </a:solidFill>
              </a:rPr>
              <a:t>Note that the relative usage consider only speech traffic.</a:t>
            </a:r>
            <a:r>
              <a:rPr lang="en-US" altLang="en-US" sz="1600" dirty="0"/>
              <a:t> </a:t>
            </a:r>
            <a:r>
              <a:rPr lang="en-US" altLang="en-US" dirty="0"/>
              <a:t> </a:t>
            </a:r>
          </a:p>
        </p:txBody>
      </p:sp>
    </p:spTree>
    <p:extLst>
      <p:ext uri="{BB962C8B-B14F-4D97-AF65-F5344CB8AC3E}">
        <p14:creationId xmlns:p14="http://schemas.microsoft.com/office/powerpoint/2010/main" val="41691334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3403" y="698500"/>
            <a:ext cx="8323263" cy="5365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315" name="Text Box 5"/>
          <p:cNvSpPr txBox="1">
            <a:spLocks noChangeArrowheads="1"/>
          </p:cNvSpPr>
          <p:nvPr/>
        </p:nvSpPr>
        <p:spPr bwMode="auto">
          <a:xfrm>
            <a:off x="1863725" y="5464175"/>
            <a:ext cx="8262939" cy="825500"/>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solidFill>
                  <a:schemeClr val="bg1"/>
                </a:solidFill>
              </a:rPr>
              <a:t>To remove neighbor : </a:t>
            </a:r>
          </a:p>
          <a:p>
            <a:r>
              <a:rPr lang="en-US" altLang="en-US" sz="1600">
                <a:solidFill>
                  <a:schemeClr val="bg1"/>
                </a:solidFill>
              </a:rPr>
              <a:t>Select the neighbor to be removed and follow the menu selection as shown. This will be saved in WNCS Change Order.</a:t>
            </a:r>
          </a:p>
        </p:txBody>
      </p:sp>
      <p:pic>
        <p:nvPicPr>
          <p:cNvPr id="13316" name="Picture 6" descr="j043156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27804" y="1565280"/>
            <a:ext cx="6826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984917308"/>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210615" y="115889"/>
            <a:ext cx="10168944" cy="849312"/>
          </a:xfrm>
        </p:spPr>
        <p:txBody>
          <a:bodyPr/>
          <a:lstStyle/>
          <a:p>
            <a:r>
              <a:rPr lang="en-US" altLang="en-US" dirty="0" smtClean="0"/>
              <a:t>Reports &amp; Analysis</a:t>
            </a:r>
          </a:p>
        </p:txBody>
      </p:sp>
      <p:sp>
        <p:nvSpPr>
          <p:cNvPr id="14339" name="Rectangle 3"/>
          <p:cNvSpPr>
            <a:spLocks noGrp="1" noChangeArrowheads="1"/>
          </p:cNvSpPr>
          <p:nvPr>
            <p:ph idx="1"/>
          </p:nvPr>
        </p:nvSpPr>
        <p:spPr>
          <a:xfrm>
            <a:off x="1828803" y="1441455"/>
            <a:ext cx="8359775" cy="5051425"/>
          </a:xfrm>
        </p:spPr>
        <p:txBody>
          <a:bodyPr>
            <a:normAutofit lnSpcReduction="10000"/>
          </a:bodyPr>
          <a:lstStyle/>
          <a:p>
            <a:pPr>
              <a:lnSpc>
                <a:spcPct val="80000"/>
              </a:lnSpc>
            </a:pPr>
            <a:r>
              <a:rPr lang="en-US" altLang="en-US" sz="1600" dirty="0"/>
              <a:t>Cell Name</a:t>
            </a:r>
          </a:p>
          <a:p>
            <a:pPr lvl="1">
              <a:lnSpc>
                <a:spcPct val="80000"/>
              </a:lnSpc>
            </a:pPr>
            <a:r>
              <a:rPr lang="en-US" altLang="en-US" sz="1600" dirty="0"/>
              <a:t>The cell name of the monitored defined neighbor.</a:t>
            </a:r>
          </a:p>
          <a:p>
            <a:pPr>
              <a:lnSpc>
                <a:spcPct val="80000"/>
              </a:lnSpc>
            </a:pPr>
            <a:endParaRPr lang="en-US" altLang="en-US" sz="1600" dirty="0"/>
          </a:p>
          <a:p>
            <a:pPr>
              <a:lnSpc>
                <a:spcPct val="80000"/>
              </a:lnSpc>
            </a:pPr>
            <a:r>
              <a:rPr lang="en-US" altLang="en-US" sz="1600" dirty="0"/>
              <a:t>Cell User Label</a:t>
            </a:r>
          </a:p>
          <a:p>
            <a:pPr lvl="1">
              <a:lnSpc>
                <a:spcPct val="80000"/>
              </a:lnSpc>
            </a:pPr>
            <a:r>
              <a:rPr lang="en-US" altLang="en-US" sz="1600" dirty="0"/>
              <a:t>The cell user label of the monitored defined neighbor.</a:t>
            </a:r>
          </a:p>
          <a:p>
            <a:pPr>
              <a:lnSpc>
                <a:spcPct val="80000"/>
              </a:lnSpc>
            </a:pPr>
            <a:endParaRPr lang="en-US" altLang="en-US" sz="1600" dirty="0"/>
          </a:p>
          <a:p>
            <a:pPr>
              <a:lnSpc>
                <a:spcPct val="80000"/>
              </a:lnSpc>
            </a:pPr>
            <a:r>
              <a:rPr lang="en-US" altLang="en-US" sz="1600" dirty="0"/>
              <a:t>Scrambling Code</a:t>
            </a:r>
          </a:p>
          <a:p>
            <a:pPr lvl="1">
              <a:lnSpc>
                <a:spcPct val="80000"/>
              </a:lnSpc>
            </a:pPr>
            <a:r>
              <a:rPr lang="en-US" altLang="en-US" sz="1600" dirty="0"/>
              <a:t>The scrambling code for the monitored defined neighbor.</a:t>
            </a:r>
          </a:p>
          <a:p>
            <a:pPr>
              <a:lnSpc>
                <a:spcPct val="80000"/>
              </a:lnSpc>
            </a:pPr>
            <a:endParaRPr lang="en-US" altLang="en-US" sz="1600" dirty="0"/>
          </a:p>
          <a:p>
            <a:pPr>
              <a:lnSpc>
                <a:spcPct val="80000"/>
              </a:lnSpc>
            </a:pPr>
            <a:r>
              <a:rPr lang="en-US" altLang="en-US" sz="1600" dirty="0"/>
              <a:t>No. of Attempts</a:t>
            </a:r>
          </a:p>
          <a:p>
            <a:pPr lvl="1">
              <a:lnSpc>
                <a:spcPct val="80000"/>
              </a:lnSpc>
            </a:pPr>
            <a:r>
              <a:rPr lang="en-US" altLang="en-US" sz="1600" dirty="0"/>
              <a:t>The number of RL addition attempts for this monitored defined neighbor.</a:t>
            </a:r>
          </a:p>
          <a:p>
            <a:pPr>
              <a:lnSpc>
                <a:spcPct val="80000"/>
              </a:lnSpc>
            </a:pPr>
            <a:endParaRPr lang="en-US" altLang="en-US" sz="1600" dirty="0"/>
          </a:p>
          <a:p>
            <a:pPr>
              <a:lnSpc>
                <a:spcPct val="80000"/>
              </a:lnSpc>
            </a:pPr>
            <a:r>
              <a:rPr lang="en-US" altLang="en-US" sz="1600" dirty="0"/>
              <a:t>Success (%)</a:t>
            </a:r>
          </a:p>
          <a:p>
            <a:pPr lvl="1">
              <a:lnSpc>
                <a:spcPct val="80000"/>
              </a:lnSpc>
            </a:pPr>
            <a:r>
              <a:rPr lang="en-US" altLang="en-US" sz="1600" dirty="0"/>
              <a:t>The percentage of the RL addition attempts that was successful.</a:t>
            </a:r>
          </a:p>
          <a:p>
            <a:pPr>
              <a:lnSpc>
                <a:spcPct val="80000"/>
              </a:lnSpc>
            </a:pPr>
            <a:endParaRPr lang="en-US" altLang="en-US" sz="1600" dirty="0"/>
          </a:p>
          <a:p>
            <a:pPr>
              <a:lnSpc>
                <a:spcPct val="80000"/>
              </a:lnSpc>
            </a:pPr>
            <a:r>
              <a:rPr lang="en-US" altLang="en-US" sz="1600" dirty="0"/>
              <a:t>Failures (%)</a:t>
            </a:r>
          </a:p>
          <a:p>
            <a:pPr lvl="1">
              <a:lnSpc>
                <a:spcPct val="80000"/>
              </a:lnSpc>
            </a:pPr>
            <a:r>
              <a:rPr lang="en-US" altLang="en-US" sz="1600" dirty="0"/>
              <a:t>The percentage of the RL addition attempts that failed.</a:t>
            </a:r>
          </a:p>
          <a:p>
            <a:pPr>
              <a:lnSpc>
                <a:spcPct val="80000"/>
              </a:lnSpc>
            </a:pPr>
            <a:endParaRPr lang="en-US" altLang="en-US" sz="1600" dirty="0"/>
          </a:p>
          <a:p>
            <a:pPr>
              <a:lnSpc>
                <a:spcPct val="80000"/>
              </a:lnSpc>
            </a:pPr>
            <a:r>
              <a:rPr lang="en-US" altLang="en-US" sz="1600" dirty="0"/>
              <a:t>Relative Usage (%)</a:t>
            </a:r>
          </a:p>
          <a:p>
            <a:pPr lvl="1">
              <a:lnSpc>
                <a:spcPct val="80000"/>
              </a:lnSpc>
            </a:pPr>
            <a:r>
              <a:rPr lang="en-US" altLang="en-US" sz="1600" dirty="0"/>
              <a:t>The number of attempts for this neighbor compared to number of attempts for all neighbors for the cell that the report shows.</a:t>
            </a:r>
          </a:p>
          <a:p>
            <a:pPr>
              <a:lnSpc>
                <a:spcPct val="80000"/>
              </a:lnSpc>
            </a:pPr>
            <a:endParaRPr lang="en-US" altLang="en-US" sz="1600"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4340" name="Text Box 4"/>
          <p:cNvSpPr txBox="1">
            <a:spLocks noChangeArrowheads="1"/>
          </p:cNvSpPr>
          <p:nvPr/>
        </p:nvSpPr>
        <p:spPr bwMode="auto">
          <a:xfrm>
            <a:off x="2636837" y="965203"/>
            <a:ext cx="66095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Defined Neighbor Column Header Descriptions</a:t>
            </a:r>
          </a:p>
        </p:txBody>
      </p:sp>
    </p:spTree>
    <p:extLst>
      <p:ext uri="{BB962C8B-B14F-4D97-AF65-F5344CB8AC3E}">
        <p14:creationId xmlns:p14="http://schemas.microsoft.com/office/powerpoint/2010/main" val="588272789"/>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en-US" smtClean="0"/>
              <a:t>Reports &amp; Analysis</a:t>
            </a:r>
          </a:p>
        </p:txBody>
      </p:sp>
      <p:sp>
        <p:nvSpPr>
          <p:cNvPr id="15363" name="Rectangle 3"/>
          <p:cNvSpPr>
            <a:spLocks noGrp="1" noChangeArrowheads="1"/>
          </p:cNvSpPr>
          <p:nvPr>
            <p:ph idx="1"/>
          </p:nvPr>
        </p:nvSpPr>
        <p:spPr/>
        <p:txBody>
          <a:bodyPr>
            <a:normAutofit/>
          </a:bodyPr>
          <a:lstStyle/>
          <a:p>
            <a:pPr>
              <a:lnSpc>
                <a:spcPct val="80000"/>
              </a:lnSpc>
            </a:pPr>
            <a:r>
              <a:rPr lang="en-US" altLang="en-US" sz="1600"/>
              <a:t>Selection Priority</a:t>
            </a:r>
          </a:p>
          <a:p>
            <a:pPr lvl="1">
              <a:lnSpc>
                <a:spcPct val="80000"/>
              </a:lnSpc>
            </a:pPr>
            <a:r>
              <a:rPr lang="en-US" altLang="en-US" sz="1600"/>
              <a:t>In order to reduce the number of dropped calls the neighbor cell relations have to be prioritized to avoid unwanted truncation of best-ranked neighbors (which could happen if the number of defined neighbors are more than approximately 20). The selection priority property of the neighbor cell relation enables that prioritization, it is used to rank neighbor cell relations for inclusion in the monitored set. </a:t>
            </a:r>
          </a:p>
          <a:p>
            <a:pPr lvl="1">
              <a:lnSpc>
                <a:spcPct val="80000"/>
              </a:lnSpc>
            </a:pPr>
            <a:endParaRPr lang="en-US" altLang="en-US" sz="1600"/>
          </a:p>
          <a:p>
            <a:pPr>
              <a:lnSpc>
                <a:spcPct val="80000"/>
              </a:lnSpc>
            </a:pPr>
            <a:r>
              <a:rPr lang="en-US" altLang="en-US" sz="1600"/>
              <a:t>Operational State</a:t>
            </a:r>
          </a:p>
          <a:p>
            <a:pPr lvl="1">
              <a:lnSpc>
                <a:spcPct val="80000"/>
              </a:lnSpc>
            </a:pPr>
            <a:r>
              <a:rPr lang="en-US" altLang="en-US" sz="1600"/>
              <a:t>The operational state of the neighbor during the recording periods. The operational state can be active, partly active or inactive. Active means that the cell has been active in all recording periods. Partly active means that the cell has been both active and inactive during the recording and switched state between periods. Inactive means that the cell has been inactive in all recording periods. If the neighbor cell belongs to another OSS the column is empty.</a:t>
            </a:r>
          </a:p>
          <a:p>
            <a:pPr>
              <a:lnSpc>
                <a:spcPct val="80000"/>
              </a:lnSpc>
            </a:pPr>
            <a:endParaRPr lang="en-US" altLang="en-US" sz="1600"/>
          </a:p>
          <a:p>
            <a:pPr>
              <a:lnSpc>
                <a:spcPct val="80000"/>
              </a:lnSpc>
            </a:pPr>
            <a:r>
              <a:rPr lang="en-US" altLang="en-US" sz="1600"/>
              <a:t>Distance (km)</a:t>
            </a:r>
          </a:p>
          <a:p>
            <a:pPr lvl="1">
              <a:lnSpc>
                <a:spcPct val="80000"/>
              </a:lnSpc>
            </a:pPr>
            <a:r>
              <a:rPr lang="en-US" altLang="en-US" sz="1600"/>
              <a:t>Distance between the antenna of the measuring cell and the antenna of the defined neighbor in kilometers. The altitude of the antennas are not considered, only longitude and latitude are used for the distance calculation. </a:t>
            </a:r>
          </a:p>
          <a:p>
            <a:pPr>
              <a:lnSpc>
                <a:spcPct val="80000"/>
              </a:lnSpc>
            </a:pPr>
            <a:endParaRPr lang="en-US" altLang="en-US" sz="160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5364" name="Text Box 4"/>
          <p:cNvSpPr txBox="1">
            <a:spLocks noChangeArrowheads="1"/>
          </p:cNvSpPr>
          <p:nvPr/>
        </p:nvSpPr>
        <p:spPr bwMode="auto">
          <a:xfrm>
            <a:off x="2636837" y="965203"/>
            <a:ext cx="660950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a:t>Defined Neighbor Column Header Descriptions</a:t>
            </a:r>
          </a:p>
        </p:txBody>
      </p:sp>
    </p:spTree>
    <p:extLst>
      <p:ext uri="{BB962C8B-B14F-4D97-AF65-F5344CB8AC3E}">
        <p14:creationId xmlns:p14="http://schemas.microsoft.com/office/powerpoint/2010/main" val="1390195381"/>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4" y="180980"/>
            <a:ext cx="8723313" cy="561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387" name="Text Box 5"/>
          <p:cNvSpPr txBox="1">
            <a:spLocks noChangeArrowheads="1"/>
          </p:cNvSpPr>
          <p:nvPr/>
        </p:nvSpPr>
        <p:spPr bwMode="auto">
          <a:xfrm>
            <a:off x="1766891" y="5289555"/>
            <a:ext cx="8689975" cy="1069975"/>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solidFill>
                  <a:schemeClr val="bg1"/>
                </a:solidFill>
              </a:rPr>
              <a:t>To change priority of a neighbor :</a:t>
            </a:r>
          </a:p>
          <a:p>
            <a:r>
              <a:rPr lang="en-US" altLang="en-US" sz="1600">
                <a:solidFill>
                  <a:schemeClr val="bg1"/>
                </a:solidFill>
              </a:rPr>
              <a:t>Select the target neighbor and follow the menu selection as shown. A Set Selection Priority prompt will appear. Enter the new priority number and select OK. This will be saved in WNCS Change Order.</a:t>
            </a:r>
          </a:p>
        </p:txBody>
      </p:sp>
      <p:pic>
        <p:nvPicPr>
          <p:cNvPr id="16388" name="Picture 7" descr="j043156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7678" y="917580"/>
            <a:ext cx="6826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4940" y="3570293"/>
            <a:ext cx="3971925" cy="885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7843739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0" y="3048000"/>
            <a:ext cx="9144000" cy="1143000"/>
          </a:xfrm>
          <a:gradFill rotWithShape="1">
            <a:gsLst>
              <a:gs pos="0">
                <a:srgbClr val="181847"/>
              </a:gs>
              <a:gs pos="100000">
                <a:srgbClr val="333399"/>
              </a:gs>
            </a:gsLst>
            <a:lin ang="0" scaled="1"/>
          </a:gradFill>
        </p:spPr>
        <p:txBody>
          <a:bodyPr vert="horz" lIns="91440" tIns="45720" rIns="457200" bIns="45720" rtlCol="0" anchor="ctr">
            <a:normAutofit/>
          </a:bodyPr>
          <a:lstStyle/>
          <a:p>
            <a:pPr eaLnBrk="1" hangingPunct="1"/>
            <a:r>
              <a:rPr lang="en-US" sz="4000" b="1" dirty="0" smtClean="0">
                <a:solidFill>
                  <a:srgbClr val="FF0000"/>
                </a:solidFill>
              </a:rPr>
              <a:t>Paging</a:t>
            </a:r>
            <a:endParaRPr lang="en-US" sz="40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7708884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1378040" y="201076"/>
            <a:ext cx="9872731" cy="587912"/>
          </a:xfrm>
        </p:spPr>
        <p:txBody>
          <a:bodyPr>
            <a:normAutofit fontScale="90000"/>
          </a:bodyPr>
          <a:lstStyle/>
          <a:p>
            <a:r>
              <a:rPr lang="en-US" altLang="en-US" dirty="0" smtClean="0"/>
              <a:t>Reports &amp; Analysis</a:t>
            </a:r>
          </a:p>
        </p:txBody>
      </p:sp>
      <p:sp>
        <p:nvSpPr>
          <p:cNvPr id="17411" name="Rectangle 3"/>
          <p:cNvSpPr>
            <a:spLocks noGrp="1" noChangeArrowheads="1"/>
          </p:cNvSpPr>
          <p:nvPr>
            <p:ph idx="1"/>
          </p:nvPr>
        </p:nvSpPr>
        <p:spPr>
          <a:xfrm>
            <a:off x="1700012" y="1678972"/>
            <a:ext cx="8659813" cy="5021262"/>
          </a:xfrm>
        </p:spPr>
        <p:txBody>
          <a:bodyPr>
            <a:normAutofit lnSpcReduction="10000"/>
          </a:bodyPr>
          <a:lstStyle/>
          <a:p>
            <a:pPr>
              <a:lnSpc>
                <a:spcPct val="80000"/>
              </a:lnSpc>
            </a:pPr>
            <a:r>
              <a:rPr lang="en-US" altLang="en-US" sz="1400" dirty="0"/>
              <a:t>Cell Name</a:t>
            </a:r>
          </a:p>
          <a:p>
            <a:pPr lvl="1">
              <a:lnSpc>
                <a:spcPct val="80000"/>
              </a:lnSpc>
            </a:pPr>
            <a:r>
              <a:rPr lang="en-US" altLang="en-US" sz="1400" dirty="0"/>
              <a:t>The cell name of the unmonitored defined neighbor.</a:t>
            </a:r>
          </a:p>
          <a:p>
            <a:pPr>
              <a:lnSpc>
                <a:spcPct val="80000"/>
              </a:lnSpc>
            </a:pPr>
            <a:endParaRPr lang="en-US" altLang="en-US" sz="1400" dirty="0"/>
          </a:p>
          <a:p>
            <a:pPr>
              <a:lnSpc>
                <a:spcPct val="80000"/>
              </a:lnSpc>
            </a:pPr>
            <a:r>
              <a:rPr lang="en-US" altLang="en-US" sz="1400" dirty="0"/>
              <a:t>Cell User Label</a:t>
            </a:r>
          </a:p>
          <a:p>
            <a:pPr lvl="1">
              <a:lnSpc>
                <a:spcPct val="80000"/>
              </a:lnSpc>
            </a:pPr>
            <a:r>
              <a:rPr lang="en-US" altLang="en-US" sz="1400" dirty="0"/>
              <a:t>The cell user label of the unmonitored defined neighbor.</a:t>
            </a:r>
          </a:p>
          <a:p>
            <a:pPr>
              <a:lnSpc>
                <a:spcPct val="80000"/>
              </a:lnSpc>
            </a:pPr>
            <a:endParaRPr lang="en-US" altLang="en-US" sz="1400" dirty="0"/>
          </a:p>
          <a:p>
            <a:pPr>
              <a:lnSpc>
                <a:spcPct val="80000"/>
              </a:lnSpc>
            </a:pPr>
            <a:r>
              <a:rPr lang="en-US" altLang="en-US" sz="1400" dirty="0"/>
              <a:t>No. of Detections</a:t>
            </a:r>
          </a:p>
          <a:p>
            <a:pPr lvl="1">
              <a:lnSpc>
                <a:spcPct val="80000"/>
              </a:lnSpc>
            </a:pPr>
            <a:r>
              <a:rPr lang="en-US" altLang="en-US" sz="1400" dirty="0"/>
              <a:t>The number of detections for this unmonitored defined neighbor.</a:t>
            </a:r>
          </a:p>
          <a:p>
            <a:pPr>
              <a:lnSpc>
                <a:spcPct val="80000"/>
              </a:lnSpc>
            </a:pPr>
            <a:endParaRPr lang="en-US" altLang="en-US" sz="1400" dirty="0"/>
          </a:p>
          <a:p>
            <a:pPr>
              <a:lnSpc>
                <a:spcPct val="80000"/>
              </a:lnSpc>
            </a:pPr>
            <a:r>
              <a:rPr lang="en-US" altLang="en-US" sz="1400" dirty="0"/>
              <a:t>Selection Priority</a:t>
            </a:r>
          </a:p>
          <a:p>
            <a:pPr lvl="1">
              <a:lnSpc>
                <a:spcPct val="80000"/>
              </a:lnSpc>
            </a:pPr>
            <a:r>
              <a:rPr lang="en-US" altLang="en-US" sz="1400" dirty="0"/>
              <a:t>In order to reduce the number of dropped calls the neighbor cell relations have to be prioritized to avoid unwanted truncation of best-ranked neighbors (which could happen if the number of defined neighbors are more than approximately 20). The selection priority property of the neighbor cell relation enables that prioritization, it is used to rank neighbor cell relations for inclusion in the monitored set. </a:t>
            </a:r>
          </a:p>
          <a:p>
            <a:pPr>
              <a:lnSpc>
                <a:spcPct val="80000"/>
              </a:lnSpc>
            </a:pPr>
            <a:endParaRPr lang="en-US" altLang="en-US" sz="1400" dirty="0"/>
          </a:p>
          <a:p>
            <a:pPr>
              <a:lnSpc>
                <a:spcPct val="80000"/>
              </a:lnSpc>
            </a:pPr>
            <a:r>
              <a:rPr lang="en-US" altLang="en-US" sz="1400" dirty="0"/>
              <a:t>Operational State</a:t>
            </a:r>
          </a:p>
          <a:p>
            <a:pPr lvl="1">
              <a:lnSpc>
                <a:spcPct val="80000"/>
              </a:lnSpc>
            </a:pPr>
            <a:r>
              <a:rPr lang="en-US" altLang="en-US" sz="1400" dirty="0"/>
              <a:t>The operational state of the neighbor during the recording periods. The operational state can be active, partly active or inactive. Active means that the cell has been active in all recording periods. Partly active means that the cell has been both active and inactive during the recording and switched state between periods. Inactive means that the cell has been inactive in all recording periods. If the neighbor cell belongs to another OSS the column is empty.</a:t>
            </a:r>
          </a:p>
          <a:p>
            <a:pPr>
              <a:lnSpc>
                <a:spcPct val="80000"/>
              </a:lnSpc>
            </a:pPr>
            <a:endParaRPr lang="en-US" altLang="en-US" sz="1400" dirty="0"/>
          </a:p>
          <a:p>
            <a:pPr>
              <a:lnSpc>
                <a:spcPct val="80000"/>
              </a:lnSpc>
            </a:pPr>
            <a:r>
              <a:rPr lang="en-US" altLang="en-US" sz="1400" dirty="0"/>
              <a:t>Distance (km)</a:t>
            </a:r>
          </a:p>
          <a:p>
            <a:pPr lvl="1">
              <a:lnSpc>
                <a:spcPct val="80000"/>
              </a:lnSpc>
            </a:pPr>
            <a:r>
              <a:rPr lang="en-US" altLang="en-US" sz="1400" dirty="0"/>
              <a:t>Distance between the antenna of the measuring cell and the antenna of the defined neighbor in kilometers. The altitude of the antennas are not considered, only longitude and latitude are used for the distance calculation.</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7412" name="Text Box 4"/>
          <p:cNvSpPr txBox="1">
            <a:spLocks noChangeArrowheads="1"/>
          </p:cNvSpPr>
          <p:nvPr/>
        </p:nvSpPr>
        <p:spPr bwMode="auto">
          <a:xfrm>
            <a:off x="1924747" y="1005383"/>
            <a:ext cx="731161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dirty="0"/>
              <a:t>Unmonitored Neighbor Column Header Descriptions</a:t>
            </a:r>
          </a:p>
        </p:txBody>
      </p:sp>
    </p:spTree>
    <p:extLst>
      <p:ext uri="{BB962C8B-B14F-4D97-AF65-F5344CB8AC3E}">
        <p14:creationId xmlns:p14="http://schemas.microsoft.com/office/powerpoint/2010/main" val="4185083060"/>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1828802" y="304800"/>
            <a:ext cx="8535988" cy="609600"/>
          </a:xfrm>
        </p:spPr>
        <p:txBody>
          <a:bodyPr>
            <a:normAutofit fontScale="90000"/>
          </a:bodyPr>
          <a:lstStyle/>
          <a:p>
            <a:r>
              <a:rPr lang="en-US" altLang="en-US" smtClean="0"/>
              <a:t>Reports &amp; Analysis – Add Neighbor</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3176" y="942975"/>
            <a:ext cx="7004051" cy="5499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6" name="Rectangle 5"/>
          <p:cNvSpPr>
            <a:spLocks noChangeArrowheads="1"/>
          </p:cNvSpPr>
          <p:nvPr/>
        </p:nvSpPr>
        <p:spPr bwMode="auto">
          <a:xfrm>
            <a:off x="5980113" y="1973268"/>
            <a:ext cx="1046163" cy="1698625"/>
          </a:xfrm>
          <a:prstGeom prst="rect">
            <a:avLst/>
          </a:prstGeom>
          <a:noFill/>
          <a:ln w="38100">
            <a:solidFill>
              <a:srgbClr val="99CC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18437" name="Text Box 7"/>
          <p:cNvSpPr txBox="1">
            <a:spLocks noChangeArrowheads="1"/>
          </p:cNvSpPr>
          <p:nvPr/>
        </p:nvSpPr>
        <p:spPr bwMode="auto">
          <a:xfrm>
            <a:off x="2632076" y="3894143"/>
            <a:ext cx="6754813" cy="2554545"/>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t>1. Sort in descending order to identify the highest number of missing events from missing neighbor candidate. </a:t>
            </a:r>
          </a:p>
          <a:p>
            <a:r>
              <a:rPr lang="en-US" altLang="en-US" sz="1600"/>
              <a:t>2. Taken into considering also the number of drops.</a:t>
            </a:r>
          </a:p>
          <a:p>
            <a:r>
              <a:rPr lang="en-US" altLang="en-US" sz="1600"/>
              <a:t>3. Check the neighbor candidate in the NCS Probable Cell Name Diagnostics Report to evaluate the risk of mixed up cell names. Also use the distance information to determine the most probable cell. </a:t>
            </a:r>
            <a:r>
              <a:rPr lang="en-US" altLang="en-US" sz="1600">
                <a:solidFill>
                  <a:schemeClr val="bg1"/>
                </a:solidFill>
              </a:rPr>
              <a:t>(It is therefore important to have the </a:t>
            </a:r>
            <a:r>
              <a:rPr lang="en-US" altLang="en-US" sz="1600" b="1">
                <a:solidFill>
                  <a:schemeClr val="bg1"/>
                </a:solidFill>
              </a:rPr>
              <a:t>correct</a:t>
            </a:r>
            <a:r>
              <a:rPr lang="en-US" altLang="en-US" sz="1600">
                <a:solidFill>
                  <a:schemeClr val="bg1"/>
                </a:solidFill>
              </a:rPr>
              <a:t> latitude and longitude co-ordinates configured in the RBS and must be configured for all cells)</a:t>
            </a:r>
          </a:p>
          <a:p>
            <a:r>
              <a:rPr lang="en-US" altLang="en-US" sz="1600"/>
              <a:t>4. Add neighbor candidate after its identity is confirmed and should be added as neighbor.</a:t>
            </a:r>
          </a:p>
        </p:txBody>
      </p:sp>
      <p:sp>
        <p:nvSpPr>
          <p:cNvPr id="18438" name="Rectangle 8"/>
          <p:cNvSpPr>
            <a:spLocks noChangeArrowheads="1"/>
          </p:cNvSpPr>
          <p:nvPr/>
        </p:nvSpPr>
        <p:spPr bwMode="auto">
          <a:xfrm>
            <a:off x="8729663" y="1963743"/>
            <a:ext cx="609600" cy="1698625"/>
          </a:xfrm>
          <a:prstGeom prst="rect">
            <a:avLst/>
          </a:prstGeom>
          <a:noFill/>
          <a:ln w="38100">
            <a:solidFill>
              <a:srgbClr val="99CC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18439" name="Rectangle 9"/>
          <p:cNvSpPr>
            <a:spLocks noChangeArrowheads="1"/>
          </p:cNvSpPr>
          <p:nvPr/>
        </p:nvSpPr>
        <p:spPr bwMode="auto">
          <a:xfrm>
            <a:off x="2640016" y="1955805"/>
            <a:ext cx="1958975" cy="1698625"/>
          </a:xfrm>
          <a:prstGeom prst="rect">
            <a:avLst/>
          </a:prstGeom>
          <a:noFill/>
          <a:ln w="38100">
            <a:solidFill>
              <a:srgbClr val="99CC00"/>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Tree>
    <p:extLst>
      <p:ext uri="{BB962C8B-B14F-4D97-AF65-F5344CB8AC3E}">
        <p14:creationId xmlns:p14="http://schemas.microsoft.com/office/powerpoint/2010/main" val="7627335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6275" y="276230"/>
            <a:ext cx="8331200" cy="6118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5" descr="j043156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0704" y="698502"/>
            <a:ext cx="682625" cy="639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Text Box 6"/>
          <p:cNvSpPr txBox="1">
            <a:spLocks noChangeArrowheads="1"/>
          </p:cNvSpPr>
          <p:nvPr/>
        </p:nvSpPr>
        <p:spPr bwMode="auto">
          <a:xfrm>
            <a:off x="1981203" y="5260979"/>
            <a:ext cx="8202613" cy="1077218"/>
          </a:xfrm>
          <a:prstGeom prst="rect">
            <a:avLst/>
          </a:prstGeom>
          <a:solidFill>
            <a:srgbClr val="0000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solidFill>
                  <a:schemeClr val="bg1"/>
                </a:solidFill>
              </a:rPr>
              <a:t>To add a neighbor : </a:t>
            </a:r>
          </a:p>
          <a:p>
            <a:r>
              <a:rPr lang="en-US" altLang="en-US" sz="1600">
                <a:solidFill>
                  <a:schemeClr val="bg1"/>
                </a:solidFill>
              </a:rPr>
              <a:t>Select the neighbor to add and follow the menu selection as shown. A Set Selection Priority prompt will appear. Assign a priority number for the new neighbor and select OK. This will be saved in WNCS Change Order.</a:t>
            </a:r>
          </a:p>
        </p:txBody>
      </p:sp>
      <p:pic>
        <p:nvPicPr>
          <p:cNvPr id="19461"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7777" y="3892550"/>
            <a:ext cx="3486151"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75339102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1712891" y="1"/>
            <a:ext cx="9640911" cy="1004552"/>
          </a:xfrm>
        </p:spPr>
        <p:txBody>
          <a:bodyPr/>
          <a:lstStyle/>
          <a:p>
            <a:r>
              <a:rPr lang="en-US" altLang="en-US" dirty="0" smtClean="0"/>
              <a:t>Reports &amp; Analysis</a:t>
            </a:r>
          </a:p>
        </p:txBody>
      </p:sp>
      <p:sp>
        <p:nvSpPr>
          <p:cNvPr id="20483" name="Rectangle 3"/>
          <p:cNvSpPr>
            <a:spLocks noGrp="1" noChangeArrowheads="1"/>
          </p:cNvSpPr>
          <p:nvPr>
            <p:ph idx="1"/>
          </p:nvPr>
        </p:nvSpPr>
        <p:spPr>
          <a:xfrm>
            <a:off x="1841679" y="1451379"/>
            <a:ext cx="8064500" cy="5254625"/>
          </a:xfrm>
        </p:spPr>
        <p:txBody>
          <a:bodyPr>
            <a:normAutofit/>
          </a:bodyPr>
          <a:lstStyle/>
          <a:p>
            <a:pPr>
              <a:lnSpc>
                <a:spcPct val="80000"/>
              </a:lnSpc>
            </a:pPr>
            <a:r>
              <a:rPr lang="en-US" altLang="en-US" sz="1400" dirty="0"/>
              <a:t>Probable Cell Name</a:t>
            </a:r>
          </a:p>
          <a:p>
            <a:pPr lvl="1">
              <a:lnSpc>
                <a:spcPct val="80000"/>
              </a:lnSpc>
            </a:pPr>
            <a:r>
              <a:rPr lang="en-US" altLang="en-US" sz="1400" dirty="0"/>
              <a:t>The probable cell name of the missing neighbor.</a:t>
            </a:r>
          </a:p>
          <a:p>
            <a:pPr>
              <a:lnSpc>
                <a:spcPct val="80000"/>
              </a:lnSpc>
            </a:pPr>
            <a:endParaRPr lang="en-US" altLang="en-US" sz="1400" dirty="0"/>
          </a:p>
          <a:p>
            <a:pPr>
              <a:lnSpc>
                <a:spcPct val="80000"/>
              </a:lnSpc>
            </a:pPr>
            <a:r>
              <a:rPr lang="en-US" altLang="en-US" sz="1400" dirty="0"/>
              <a:t>Scrambling Code</a:t>
            </a:r>
          </a:p>
          <a:p>
            <a:pPr lvl="1">
              <a:lnSpc>
                <a:spcPct val="80000"/>
              </a:lnSpc>
            </a:pPr>
            <a:r>
              <a:rPr lang="en-US" altLang="en-US" sz="1400" dirty="0"/>
              <a:t>The scrambling code for the missing neighbor.</a:t>
            </a:r>
          </a:p>
          <a:p>
            <a:pPr>
              <a:lnSpc>
                <a:spcPct val="80000"/>
              </a:lnSpc>
            </a:pPr>
            <a:endParaRPr lang="en-US" altLang="en-US" sz="1400" dirty="0"/>
          </a:p>
          <a:p>
            <a:pPr>
              <a:lnSpc>
                <a:spcPct val="80000"/>
              </a:lnSpc>
            </a:pPr>
            <a:r>
              <a:rPr lang="en-US" altLang="en-US" sz="1400" dirty="0"/>
              <a:t>No. of Possible RL Add. Att.</a:t>
            </a:r>
          </a:p>
          <a:p>
            <a:pPr lvl="1">
              <a:lnSpc>
                <a:spcPct val="80000"/>
              </a:lnSpc>
            </a:pPr>
            <a:r>
              <a:rPr lang="en-US" altLang="en-US" sz="1400" dirty="0"/>
              <a:t>The number of possible RL addition attempts for this missing neighbor.</a:t>
            </a:r>
          </a:p>
          <a:p>
            <a:pPr>
              <a:lnSpc>
                <a:spcPct val="80000"/>
              </a:lnSpc>
            </a:pPr>
            <a:endParaRPr lang="en-US" altLang="en-US" sz="1400" dirty="0"/>
          </a:p>
          <a:p>
            <a:pPr>
              <a:lnSpc>
                <a:spcPct val="80000"/>
              </a:lnSpc>
            </a:pPr>
            <a:r>
              <a:rPr lang="en-US" altLang="en-US" sz="1400" dirty="0"/>
              <a:t>No. of Missing Events</a:t>
            </a:r>
          </a:p>
          <a:p>
            <a:pPr lvl="1">
              <a:lnSpc>
                <a:spcPct val="80000"/>
              </a:lnSpc>
            </a:pPr>
            <a:r>
              <a:rPr lang="en-US" altLang="en-US" sz="1400" dirty="0"/>
              <a:t>The number of missing events for this missing neighbor.</a:t>
            </a:r>
          </a:p>
          <a:p>
            <a:pPr>
              <a:lnSpc>
                <a:spcPct val="80000"/>
              </a:lnSpc>
            </a:pPr>
            <a:endParaRPr lang="en-US" altLang="en-US" sz="1400" dirty="0"/>
          </a:p>
          <a:p>
            <a:pPr>
              <a:lnSpc>
                <a:spcPct val="80000"/>
              </a:lnSpc>
            </a:pPr>
            <a:r>
              <a:rPr lang="en-US" altLang="en-US" sz="1400" dirty="0"/>
              <a:t>No. of Drops</a:t>
            </a:r>
          </a:p>
          <a:p>
            <a:pPr lvl="1">
              <a:lnSpc>
                <a:spcPct val="80000"/>
              </a:lnSpc>
            </a:pPr>
            <a:r>
              <a:rPr lang="en-US" altLang="en-US" sz="1400" dirty="0"/>
              <a:t>The number of drops.</a:t>
            </a:r>
          </a:p>
          <a:p>
            <a:pPr>
              <a:lnSpc>
                <a:spcPct val="80000"/>
              </a:lnSpc>
            </a:pPr>
            <a:endParaRPr lang="en-US" altLang="en-US" sz="1400" dirty="0"/>
          </a:p>
          <a:p>
            <a:pPr>
              <a:lnSpc>
                <a:spcPct val="80000"/>
              </a:lnSpc>
            </a:pPr>
            <a:r>
              <a:rPr lang="en-US" altLang="en-US" sz="1400" dirty="0"/>
              <a:t>Time in Active Set (min)</a:t>
            </a:r>
          </a:p>
          <a:p>
            <a:pPr lvl="1">
              <a:lnSpc>
                <a:spcPct val="80000"/>
              </a:lnSpc>
            </a:pPr>
            <a:r>
              <a:rPr lang="en-US" altLang="en-US" sz="1400" dirty="0"/>
              <a:t>The time (in minutes) that this missing neighbors could have been in the active set.</a:t>
            </a:r>
          </a:p>
          <a:p>
            <a:pPr>
              <a:lnSpc>
                <a:spcPct val="80000"/>
              </a:lnSpc>
            </a:pPr>
            <a:endParaRPr lang="en-US" altLang="en-US" sz="1400" dirty="0"/>
          </a:p>
          <a:p>
            <a:pPr>
              <a:lnSpc>
                <a:spcPct val="80000"/>
              </a:lnSpc>
            </a:pPr>
            <a:r>
              <a:rPr lang="en-US" altLang="en-US" sz="1400" dirty="0"/>
              <a:t>Average RSCP (</a:t>
            </a:r>
            <a:r>
              <a:rPr lang="en-US" altLang="en-US" sz="1400" dirty="0" err="1"/>
              <a:t>dBm</a:t>
            </a:r>
            <a:r>
              <a:rPr lang="en-US" altLang="en-US" sz="1400" dirty="0"/>
              <a:t>)</a:t>
            </a:r>
          </a:p>
          <a:p>
            <a:pPr lvl="1">
              <a:lnSpc>
                <a:spcPct val="80000"/>
              </a:lnSpc>
            </a:pPr>
            <a:r>
              <a:rPr lang="en-US" altLang="en-US" sz="1400" dirty="0"/>
              <a:t>Average Received Signal Code Power (RSCP) for the cell that triggered the measurement report. </a:t>
            </a:r>
          </a:p>
          <a:p>
            <a:pPr>
              <a:lnSpc>
                <a:spcPct val="80000"/>
              </a:lnSpc>
            </a:pPr>
            <a:endParaRPr lang="en-US" altLang="en-US" sz="1400" dirty="0"/>
          </a:p>
          <a:p>
            <a:pPr>
              <a:lnSpc>
                <a:spcPct val="80000"/>
              </a:lnSpc>
            </a:pPr>
            <a:r>
              <a:rPr lang="en-US" altLang="en-US" sz="1400" dirty="0"/>
              <a:t>Average </a:t>
            </a:r>
            <a:r>
              <a:rPr lang="en-US" altLang="en-US" sz="1400" dirty="0" err="1"/>
              <a:t>Ec</a:t>
            </a:r>
            <a:r>
              <a:rPr lang="en-US" altLang="en-US" sz="1400" dirty="0"/>
              <a:t>/No (dB)</a:t>
            </a:r>
          </a:p>
          <a:p>
            <a:pPr lvl="1">
              <a:lnSpc>
                <a:spcPct val="80000"/>
              </a:lnSpc>
            </a:pPr>
            <a:r>
              <a:rPr lang="en-US" altLang="en-US" sz="1400" dirty="0"/>
              <a:t>Average received energy per chip divided by the power density of the band (noise) for the cell that triggered the measurement report. </a:t>
            </a:r>
            <a:endParaRPr lang="en-US" altLang="en-US" sz="1200"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20484" name="Text Box 4"/>
          <p:cNvSpPr txBox="1">
            <a:spLocks noChangeArrowheads="1"/>
          </p:cNvSpPr>
          <p:nvPr/>
        </p:nvSpPr>
        <p:spPr bwMode="auto">
          <a:xfrm>
            <a:off x="2535240" y="819153"/>
            <a:ext cx="695254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dirty="0"/>
              <a:t>Undefined Neighbor Column Header Descriptions</a:t>
            </a:r>
          </a:p>
        </p:txBody>
      </p:sp>
    </p:spTree>
    <p:extLst>
      <p:ext uri="{BB962C8B-B14F-4D97-AF65-F5344CB8AC3E}">
        <p14:creationId xmlns:p14="http://schemas.microsoft.com/office/powerpoint/2010/main" val="1782964238"/>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1828801" y="101600"/>
            <a:ext cx="8070851" cy="609600"/>
          </a:xfrm>
        </p:spPr>
        <p:txBody>
          <a:bodyPr>
            <a:normAutofit fontScale="90000"/>
          </a:bodyPr>
          <a:lstStyle/>
          <a:p>
            <a:r>
              <a:rPr lang="en-US" altLang="en-US" smtClean="0"/>
              <a:t>Export Reports</a:t>
            </a:r>
          </a:p>
        </p:txBody>
      </p:sp>
      <p:sp>
        <p:nvSpPr>
          <p:cNvPr id="21507" name="Rectangle 3"/>
          <p:cNvSpPr>
            <a:spLocks noGrp="1" noChangeArrowheads="1"/>
          </p:cNvSpPr>
          <p:nvPr>
            <p:ph idx="1"/>
          </p:nvPr>
        </p:nvSpPr>
        <p:spPr>
          <a:xfrm>
            <a:off x="1778002" y="742955"/>
            <a:ext cx="8064500" cy="5153025"/>
          </a:xfrm>
        </p:spPr>
        <p:txBody>
          <a:bodyPr/>
          <a:lstStyle/>
          <a:p>
            <a:r>
              <a:rPr lang="en-US" altLang="en-US" dirty="0" smtClean="0"/>
              <a:t>Another method is to export the results and analyze the data using Excel instead of doing it in OSS.</a:t>
            </a:r>
          </a:p>
          <a:p>
            <a:r>
              <a:rPr lang="en-US" altLang="en-US" dirty="0" smtClean="0"/>
              <a:t>Select the recording you wanted to analyze. Select File -&gt; Export -&gt; Tab Separated Files</a:t>
            </a:r>
          </a:p>
          <a:p>
            <a:r>
              <a:rPr lang="en-US" altLang="en-US" dirty="0" smtClean="0"/>
              <a:t>Exported file will be saved in this location, /</a:t>
            </a:r>
            <a:r>
              <a:rPr lang="en-US" altLang="en-US" dirty="0" err="1" smtClean="0"/>
              <a:t>var</a:t>
            </a:r>
            <a:r>
              <a:rPr lang="en-US" altLang="en-US" dirty="0" smtClean="0"/>
              <a:t>/opt/</a:t>
            </a:r>
            <a:r>
              <a:rPr lang="en-US" altLang="en-US" dirty="0" err="1" smtClean="0"/>
              <a:t>ericsson</a:t>
            </a:r>
            <a:r>
              <a:rPr lang="en-US" altLang="en-US" dirty="0" smtClean="0"/>
              <a:t>/</a:t>
            </a:r>
            <a:r>
              <a:rPr lang="en-US" altLang="en-US" dirty="0" err="1" smtClean="0"/>
              <a:t>wncs</a:t>
            </a:r>
            <a:r>
              <a:rPr lang="en-US" altLang="en-US" dirty="0" smtClean="0"/>
              <a:t>/data/export/</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21508"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3801" y="3200400"/>
            <a:ext cx="7026275" cy="353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6368080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smtClean="0"/>
              <a:t>Export Reports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22531" name="Rectangle 9"/>
          <p:cNvSpPr>
            <a:spLocks noChangeArrowheads="1"/>
          </p:cNvSpPr>
          <p:nvPr/>
        </p:nvSpPr>
        <p:spPr bwMode="auto">
          <a:xfrm>
            <a:off x="1828802" y="1019175"/>
            <a:ext cx="8064500" cy="2046288"/>
          </a:xfrm>
          <a:prstGeom prst="rect">
            <a:avLst/>
          </a:prstGeom>
          <a:noFill/>
          <a:ln>
            <a:noFill/>
          </a:ln>
          <a:effectLst/>
          <a:extLst>
            <a:ext uri="{909E8E84-426E-40DD-AFC4-6F175D3DCCD1}">
              <a14:hiddenFill xmlns:a14="http://schemas.microsoft.com/office/drawing/2010/main">
                <a:solidFill>
                  <a:srgbClr val="F1F0EE"/>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81000" indent="-381000">
              <a:spcBef>
                <a:spcPct val="20000"/>
              </a:spcBef>
              <a:buClr>
                <a:srgbClr val="0094D2"/>
              </a:buClr>
              <a:buFont typeface="Wingdings" panose="05000000000000000000" pitchFamily="2" charset="2"/>
              <a:buChar char="§"/>
              <a:defRPr sz="2400">
                <a:solidFill>
                  <a:schemeClr val="tx1"/>
                </a:solidFill>
                <a:latin typeface="Arial" panose="020B0604020202020204" pitchFamily="34" charset="0"/>
              </a:defRPr>
            </a:lvl1pPr>
            <a:lvl2pPr marL="1147763" indent="-390525">
              <a:spcBef>
                <a:spcPct val="10000"/>
              </a:spcBef>
              <a:buChar char="–"/>
              <a:defRPr sz="2000">
                <a:solidFill>
                  <a:schemeClr val="tx1"/>
                </a:solidFill>
                <a:latin typeface="Arial" panose="020B0604020202020204" pitchFamily="34" charset="0"/>
              </a:defRPr>
            </a:lvl2pPr>
            <a:lvl3pPr marL="1905000" indent="-377825">
              <a:buFont typeface="Wingdings" panose="05000000000000000000" pitchFamily="2" charset="2"/>
              <a:buChar char="§"/>
              <a:defRPr sz="2000">
                <a:solidFill>
                  <a:schemeClr val="tx1"/>
                </a:solidFill>
                <a:latin typeface="Arial" panose="020B0604020202020204" pitchFamily="34" charset="0"/>
              </a:defRPr>
            </a:lvl3pPr>
            <a:lvl4pPr marL="2662238" indent="-379413">
              <a:buFont typeface="Times New Roman" panose="02020603050405020304" pitchFamily="18" charset="0"/>
              <a:buChar char="-"/>
              <a:defRPr sz="2000">
                <a:solidFill>
                  <a:schemeClr val="tx1"/>
                </a:solidFill>
                <a:latin typeface="Arial" panose="020B0604020202020204" pitchFamily="34" charset="0"/>
              </a:defRPr>
            </a:lvl4pPr>
            <a:lvl5pPr marL="3432175" indent="-379413">
              <a:buFont typeface="Times New Roman" panose="02020603050405020304" pitchFamily="18" charset="0"/>
              <a:buChar char="›"/>
              <a:defRPr sz="2000">
                <a:solidFill>
                  <a:schemeClr val="tx1"/>
                </a:solidFill>
                <a:latin typeface="Arial" panose="020B0604020202020204" pitchFamily="34" charset="0"/>
              </a:defRPr>
            </a:lvl5pPr>
            <a:lvl6pPr marL="3889375" indent="-379413"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6pPr>
            <a:lvl7pPr marL="4346575" indent="-379413"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7pPr>
            <a:lvl8pPr marL="4803775" indent="-379413"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8pPr>
            <a:lvl9pPr marL="5260975" indent="-379413" eaLnBrk="0" fontAlgn="base" hangingPunct="0">
              <a:spcBef>
                <a:spcPct val="0"/>
              </a:spcBef>
              <a:spcAft>
                <a:spcPct val="0"/>
              </a:spcAft>
              <a:buFont typeface="Times New Roman" panose="02020603050405020304" pitchFamily="18" charset="0"/>
              <a:buChar char="›"/>
              <a:defRPr sz="2000">
                <a:solidFill>
                  <a:schemeClr val="tx1"/>
                </a:solidFill>
                <a:latin typeface="Arial" panose="020B0604020202020204" pitchFamily="34" charset="0"/>
              </a:defRPr>
            </a:lvl9pPr>
          </a:lstStyle>
          <a:p>
            <a:r>
              <a:rPr lang="en-US" altLang="en-US"/>
              <a:t>Analyze the report in Excel. </a:t>
            </a:r>
          </a:p>
        </p:txBody>
      </p:sp>
      <p:pic>
        <p:nvPicPr>
          <p:cNvPr id="22532" name="Picture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4" y="1781179"/>
            <a:ext cx="8277225" cy="3806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22533" name="Object 1"/>
          <p:cNvGraphicFramePr>
            <a:graphicFrameLocks noChangeAspect="1"/>
          </p:cNvGraphicFramePr>
          <p:nvPr>
            <p:extLst>
              <p:ext uri="{D42A27DB-BD31-4B8C-83A1-F6EECF244321}">
                <p14:modId xmlns:p14="http://schemas.microsoft.com/office/powerpoint/2010/main" val="3804156736"/>
              </p:ext>
            </p:extLst>
          </p:nvPr>
        </p:nvGraphicFramePr>
        <p:xfrm>
          <a:off x="9660837" y="5943602"/>
          <a:ext cx="902391" cy="761392"/>
        </p:xfrm>
        <a:graphic>
          <a:graphicData uri="http://schemas.openxmlformats.org/presentationml/2006/ole">
            <mc:AlternateContent xmlns:mc="http://schemas.openxmlformats.org/markup-compatibility/2006">
              <mc:Choice xmlns:v="urn:schemas-microsoft-com:vml" Requires="v">
                <p:oleObj spid="_x0000_s430115" name="Packager Shell Object" showAsIcon="1" r:id="rId4" imgW="914400" imgH="771480" progId="Package">
                  <p:embed/>
                </p:oleObj>
              </mc:Choice>
              <mc:Fallback>
                <p:oleObj name="Packager Shell Object" showAsIcon="1" r:id="rId4" imgW="914400" imgH="771480" progId="Package">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60837" y="5943602"/>
                        <a:ext cx="902391" cy="76139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33358126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r>
              <a:rPr lang="en-US" altLang="en-US" sz="4800" b="1" dirty="0">
                <a:solidFill>
                  <a:srgbClr val="FF0000"/>
                </a:solidFill>
              </a:rPr>
              <a:t>(MRR-W</a:t>
            </a:r>
            <a:r>
              <a:rPr lang="en-US" altLang="en-US" sz="4800" b="1" dirty="0" smtClean="0">
                <a:solidFill>
                  <a:srgbClr val="FF0000"/>
                </a:solidFill>
              </a:rPr>
              <a:t>)</a:t>
            </a:r>
            <a:br>
              <a:rPr lang="en-US" altLang="en-US" sz="4800" b="1" dirty="0" smtClean="0">
                <a:solidFill>
                  <a:srgbClr val="FF0000"/>
                </a:solidFill>
              </a:rPr>
            </a:br>
            <a:r>
              <a:rPr lang="en-US" altLang="en-US" sz="4800" b="1" dirty="0" smtClean="0">
                <a:solidFill>
                  <a:srgbClr val="FF0000"/>
                </a:solidFill>
              </a:rPr>
              <a:t>Measurement </a:t>
            </a:r>
            <a:r>
              <a:rPr lang="en-US" altLang="en-US" sz="4800" b="1" dirty="0">
                <a:solidFill>
                  <a:srgbClr val="FF0000"/>
                </a:solidFill>
              </a:rPr>
              <a:t>Result Recording for WCDMA</a:t>
            </a:r>
            <a:br>
              <a:rPr lang="en-US" altLang="en-US" sz="4800" b="1" dirty="0">
                <a:solidFill>
                  <a:srgbClr val="FF0000"/>
                </a:solidFill>
              </a:rPr>
            </a:br>
            <a:endParaRPr lang="en-US" sz="48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11588688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p:txBody>
          <a:bodyPr/>
          <a:lstStyle/>
          <a:p>
            <a:r>
              <a:rPr lang="en-US" altLang="en-US" smtClean="0"/>
              <a:t>Overview</a:t>
            </a:r>
          </a:p>
        </p:txBody>
      </p:sp>
      <p:sp>
        <p:nvSpPr>
          <p:cNvPr id="4099" name="Rectangle 3"/>
          <p:cNvSpPr>
            <a:spLocks noGrp="1" noChangeArrowheads="1"/>
          </p:cNvSpPr>
          <p:nvPr>
            <p:ph idx="1"/>
          </p:nvPr>
        </p:nvSpPr>
        <p:spPr>
          <a:xfrm>
            <a:off x="1790702" y="1276350"/>
            <a:ext cx="8877300" cy="1504950"/>
          </a:xfrm>
        </p:spPr>
        <p:txBody>
          <a:bodyPr>
            <a:normAutofit fontScale="92500" lnSpcReduction="10000"/>
          </a:bodyPr>
          <a:lstStyle/>
          <a:p>
            <a:r>
              <a:rPr lang="en-US" altLang="en-US" sz="2000" dirty="0"/>
              <a:t>MRR-W (Measurement Result Recording for WCDMA) is an useful feature to evaluate and monitor network performance and quality, especially in network tuning and optimization project activities.</a:t>
            </a:r>
          </a:p>
          <a:p>
            <a:r>
              <a:rPr lang="en-US" altLang="en-US" sz="2000" dirty="0"/>
              <a:t>MRR-W collects statistics from UE, RBS, and RNC, it’s performed for different services and measurement quantities.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grpSp>
        <p:nvGrpSpPr>
          <p:cNvPr id="3" name="Group 26"/>
          <p:cNvGrpSpPr>
            <a:grpSpLocks/>
          </p:cNvGrpSpPr>
          <p:nvPr/>
        </p:nvGrpSpPr>
        <p:grpSpPr bwMode="auto">
          <a:xfrm>
            <a:off x="1847851" y="3200405"/>
            <a:ext cx="8504239" cy="3260725"/>
            <a:chOff x="228" y="1968"/>
            <a:chExt cx="5357" cy="2054"/>
          </a:xfrm>
        </p:grpSpPr>
        <p:grpSp>
          <p:nvGrpSpPr>
            <p:cNvPr id="4" name="Group 4"/>
            <p:cNvGrpSpPr>
              <a:grpSpLocks/>
            </p:cNvGrpSpPr>
            <p:nvPr/>
          </p:nvGrpSpPr>
          <p:grpSpPr bwMode="auto">
            <a:xfrm>
              <a:off x="2676" y="1968"/>
              <a:ext cx="2909" cy="2054"/>
              <a:chOff x="2232" y="1500"/>
              <a:chExt cx="2909" cy="2054"/>
            </a:xfrm>
          </p:grpSpPr>
          <p:grpSp>
            <p:nvGrpSpPr>
              <p:cNvPr id="5" name="Group 5"/>
              <p:cNvGrpSpPr>
                <a:grpSpLocks/>
              </p:cNvGrpSpPr>
              <p:nvPr/>
            </p:nvGrpSpPr>
            <p:grpSpPr bwMode="auto">
              <a:xfrm>
                <a:off x="2232" y="1500"/>
                <a:ext cx="1632" cy="1536"/>
                <a:chOff x="3744" y="1152"/>
                <a:chExt cx="1632" cy="1536"/>
              </a:xfrm>
            </p:grpSpPr>
            <p:sp>
              <p:nvSpPr>
                <p:cNvPr id="4112" name="Rectangle 6"/>
                <p:cNvSpPr>
                  <a:spLocks noChangeArrowheads="1"/>
                </p:cNvSpPr>
                <p:nvPr/>
              </p:nvSpPr>
              <p:spPr bwMode="auto">
                <a:xfrm>
                  <a:off x="3744" y="1152"/>
                  <a:ext cx="1632" cy="1536"/>
                </a:xfrm>
                <a:prstGeom prst="rect">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grpSp>
              <p:nvGrpSpPr>
                <p:cNvPr id="6" name="Group 7"/>
                <p:cNvGrpSpPr>
                  <a:grpSpLocks/>
                </p:cNvGrpSpPr>
                <p:nvPr/>
              </p:nvGrpSpPr>
              <p:grpSpPr bwMode="auto">
                <a:xfrm>
                  <a:off x="4133" y="1200"/>
                  <a:ext cx="1200" cy="1457"/>
                  <a:chOff x="4097" y="1956"/>
                  <a:chExt cx="1200" cy="1457"/>
                </a:xfrm>
              </p:grpSpPr>
              <p:sp>
                <p:nvSpPr>
                  <p:cNvPr id="4115" name="AutoShape 8"/>
                  <p:cNvSpPr>
                    <a:spLocks noChangeArrowheads="1"/>
                  </p:cNvSpPr>
                  <p:nvPr/>
                </p:nvSpPr>
                <p:spPr bwMode="auto">
                  <a:xfrm>
                    <a:off x="4104" y="1956"/>
                    <a:ext cx="1188" cy="252"/>
                  </a:xfrm>
                  <a:prstGeom prst="foldedCorner">
                    <a:avLst>
                      <a:gd name="adj" fmla="val 125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400" b="1" dirty="0">
                        <a:solidFill>
                          <a:srgbClr val="FF0000"/>
                        </a:solidFill>
                      </a:rPr>
                      <a:t>DL BLER</a:t>
                    </a:r>
                  </a:p>
                </p:txBody>
              </p:sp>
              <p:sp>
                <p:nvSpPr>
                  <p:cNvPr id="4116" name="AutoShape 9"/>
                  <p:cNvSpPr>
                    <a:spLocks noChangeArrowheads="1"/>
                  </p:cNvSpPr>
                  <p:nvPr/>
                </p:nvSpPr>
                <p:spPr bwMode="auto">
                  <a:xfrm>
                    <a:off x="4109" y="2261"/>
                    <a:ext cx="1188" cy="252"/>
                  </a:xfrm>
                  <a:prstGeom prst="foldedCorner">
                    <a:avLst>
                      <a:gd name="adj" fmla="val 125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400" b="1" dirty="0">
                        <a:solidFill>
                          <a:srgbClr val="FF0000"/>
                        </a:solidFill>
                      </a:rPr>
                      <a:t>UL BLER</a:t>
                    </a:r>
                  </a:p>
                </p:txBody>
              </p:sp>
              <p:sp>
                <p:nvSpPr>
                  <p:cNvPr id="4117" name="AutoShape 10"/>
                  <p:cNvSpPr>
                    <a:spLocks noChangeArrowheads="1"/>
                  </p:cNvSpPr>
                  <p:nvPr/>
                </p:nvSpPr>
                <p:spPr bwMode="auto">
                  <a:xfrm>
                    <a:off x="4097" y="2561"/>
                    <a:ext cx="1188" cy="252"/>
                  </a:xfrm>
                  <a:prstGeom prst="foldedCorner">
                    <a:avLst>
                      <a:gd name="adj" fmla="val 125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400" b="1" dirty="0" err="1">
                        <a:solidFill>
                          <a:srgbClr val="FF0000"/>
                        </a:solidFill>
                      </a:rPr>
                      <a:t>Ue</a:t>
                    </a:r>
                    <a:r>
                      <a:rPr lang="en-US" altLang="en-US" sz="1400" b="1" dirty="0">
                        <a:solidFill>
                          <a:srgbClr val="FF0000"/>
                        </a:solidFill>
                      </a:rPr>
                      <a:t> </a:t>
                    </a:r>
                    <a:r>
                      <a:rPr lang="en-US" altLang="en-US" sz="1400" b="1" dirty="0" err="1">
                        <a:solidFill>
                          <a:srgbClr val="FF0000"/>
                        </a:solidFill>
                      </a:rPr>
                      <a:t>Tx</a:t>
                    </a:r>
                    <a:r>
                      <a:rPr lang="en-US" altLang="en-US" sz="1400" b="1" dirty="0">
                        <a:solidFill>
                          <a:srgbClr val="FF0000"/>
                        </a:solidFill>
                      </a:rPr>
                      <a:t> Power</a:t>
                    </a:r>
                  </a:p>
                </p:txBody>
              </p:sp>
              <p:sp>
                <p:nvSpPr>
                  <p:cNvPr id="4118" name="AutoShape 11"/>
                  <p:cNvSpPr>
                    <a:spLocks noChangeArrowheads="1"/>
                  </p:cNvSpPr>
                  <p:nvPr/>
                </p:nvSpPr>
                <p:spPr bwMode="auto">
                  <a:xfrm>
                    <a:off x="4097" y="2861"/>
                    <a:ext cx="1188" cy="252"/>
                  </a:xfrm>
                  <a:prstGeom prst="foldedCorner">
                    <a:avLst>
                      <a:gd name="adj" fmla="val 125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400" b="1" dirty="0">
                        <a:solidFill>
                          <a:srgbClr val="FF0000"/>
                        </a:solidFill>
                      </a:rPr>
                      <a:t>DL CPICH </a:t>
                    </a:r>
                    <a:r>
                      <a:rPr lang="en-US" altLang="en-US" sz="1400" b="1" dirty="0" err="1">
                        <a:solidFill>
                          <a:srgbClr val="FF0000"/>
                        </a:solidFill>
                      </a:rPr>
                      <a:t>EcNo</a:t>
                    </a:r>
                    <a:endParaRPr lang="en-US" altLang="en-US" sz="1400" b="1" dirty="0">
                      <a:solidFill>
                        <a:srgbClr val="FF0000"/>
                      </a:solidFill>
                    </a:endParaRPr>
                  </a:p>
                </p:txBody>
              </p:sp>
              <p:sp>
                <p:nvSpPr>
                  <p:cNvPr id="4119" name="AutoShape 12"/>
                  <p:cNvSpPr>
                    <a:spLocks noChangeArrowheads="1"/>
                  </p:cNvSpPr>
                  <p:nvPr/>
                </p:nvSpPr>
                <p:spPr bwMode="auto">
                  <a:xfrm>
                    <a:off x="4097" y="3161"/>
                    <a:ext cx="1188" cy="252"/>
                  </a:xfrm>
                  <a:prstGeom prst="foldedCorner">
                    <a:avLst>
                      <a:gd name="adj" fmla="val 125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400" b="1" dirty="0">
                        <a:solidFill>
                          <a:srgbClr val="FF0000"/>
                        </a:solidFill>
                      </a:rPr>
                      <a:t>DL CPICH RSCP</a:t>
                    </a:r>
                  </a:p>
                </p:txBody>
              </p:sp>
            </p:grpSp>
            <p:sp>
              <p:nvSpPr>
                <p:cNvPr id="4114" name="Text Box 13"/>
                <p:cNvSpPr txBox="1">
                  <a:spLocks noChangeArrowheads="1"/>
                </p:cNvSpPr>
                <p:nvPr/>
              </p:nvSpPr>
              <p:spPr bwMode="auto">
                <a:xfrm>
                  <a:off x="3771" y="1219"/>
                  <a:ext cx="291" cy="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b="1" dirty="0">
                      <a:solidFill>
                        <a:srgbClr val="FF0000"/>
                      </a:solidFill>
                    </a:rPr>
                    <a:t>UE &amp; RNC </a:t>
                  </a:r>
                  <a:r>
                    <a:rPr lang="en-US" altLang="en-US" sz="1800" b="1" dirty="0" err="1">
                      <a:solidFill>
                        <a:srgbClr val="FF0000"/>
                      </a:solidFill>
                    </a:rPr>
                    <a:t>Meas</a:t>
                  </a:r>
                  <a:endParaRPr lang="en-US" altLang="en-US" sz="1800" b="1" dirty="0">
                    <a:solidFill>
                      <a:srgbClr val="FF0000"/>
                    </a:solidFill>
                  </a:endParaRPr>
                </a:p>
              </p:txBody>
            </p:sp>
          </p:grpSp>
          <p:grpSp>
            <p:nvGrpSpPr>
              <p:cNvPr id="7" name="Group 14"/>
              <p:cNvGrpSpPr>
                <a:grpSpLocks/>
              </p:cNvGrpSpPr>
              <p:nvPr/>
            </p:nvGrpSpPr>
            <p:grpSpPr bwMode="auto">
              <a:xfrm>
                <a:off x="2237" y="3125"/>
                <a:ext cx="1632" cy="429"/>
                <a:chOff x="3749" y="2837"/>
                <a:chExt cx="1632" cy="429"/>
              </a:xfrm>
            </p:grpSpPr>
            <p:sp>
              <p:nvSpPr>
                <p:cNvPr id="4109" name="Rectangle 15"/>
                <p:cNvSpPr>
                  <a:spLocks noChangeArrowheads="1"/>
                </p:cNvSpPr>
                <p:nvPr/>
              </p:nvSpPr>
              <p:spPr bwMode="auto">
                <a:xfrm>
                  <a:off x="3749" y="2837"/>
                  <a:ext cx="1632" cy="420"/>
                </a:xfrm>
                <a:prstGeom prst="rect">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4110" name="AutoShape 16"/>
                <p:cNvSpPr>
                  <a:spLocks noChangeArrowheads="1"/>
                </p:cNvSpPr>
                <p:nvPr/>
              </p:nvSpPr>
              <p:spPr bwMode="auto">
                <a:xfrm>
                  <a:off x="4140" y="2916"/>
                  <a:ext cx="1188" cy="252"/>
                </a:xfrm>
                <a:prstGeom prst="foldedCorner">
                  <a:avLst>
                    <a:gd name="adj" fmla="val 12500"/>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400" b="1" dirty="0">
                      <a:solidFill>
                        <a:srgbClr val="FF0000"/>
                      </a:solidFill>
                    </a:rPr>
                    <a:t>DL </a:t>
                  </a:r>
                  <a:r>
                    <a:rPr lang="en-US" altLang="en-US" sz="1400" b="1" dirty="0" err="1">
                      <a:solidFill>
                        <a:srgbClr val="FF0000"/>
                      </a:solidFill>
                    </a:rPr>
                    <a:t>Tx</a:t>
                  </a:r>
                  <a:r>
                    <a:rPr lang="en-US" altLang="en-US" sz="1400" b="1" dirty="0">
                      <a:solidFill>
                        <a:srgbClr val="FF0000"/>
                      </a:solidFill>
                    </a:rPr>
                    <a:t> Code Power</a:t>
                  </a:r>
                </a:p>
              </p:txBody>
            </p:sp>
            <p:sp>
              <p:nvSpPr>
                <p:cNvPr id="4111" name="Text Box 17"/>
                <p:cNvSpPr txBox="1">
                  <a:spLocks noChangeArrowheads="1"/>
                </p:cNvSpPr>
                <p:nvPr/>
              </p:nvSpPr>
              <p:spPr bwMode="auto">
                <a:xfrm>
                  <a:off x="3776" y="2856"/>
                  <a:ext cx="291" cy="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b="1" dirty="0">
                      <a:solidFill>
                        <a:srgbClr val="FF0000"/>
                      </a:solidFill>
                    </a:rPr>
                    <a:t>RBS</a:t>
                  </a:r>
                </a:p>
              </p:txBody>
            </p:sp>
          </p:grpSp>
          <p:sp>
            <p:nvSpPr>
              <p:cNvPr id="4107" name="AutoShape 18"/>
              <p:cNvSpPr>
                <a:spLocks noChangeArrowheads="1"/>
              </p:cNvSpPr>
              <p:nvPr/>
            </p:nvSpPr>
            <p:spPr bwMode="auto">
              <a:xfrm>
                <a:off x="4140" y="1560"/>
                <a:ext cx="972" cy="588"/>
              </a:xfrm>
              <a:prstGeom prst="cloudCallout">
                <a:avLst>
                  <a:gd name="adj1" fmla="val -65843"/>
                  <a:gd name="adj2" fmla="val 86394"/>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400" dirty="0">
                    <a:solidFill>
                      <a:srgbClr val="FF0000"/>
                    </a:solidFill>
                  </a:rPr>
                  <a:t>stored at RNC xml files</a:t>
                </a:r>
              </a:p>
            </p:txBody>
          </p:sp>
          <p:sp>
            <p:nvSpPr>
              <p:cNvPr id="4108" name="AutoShape 19"/>
              <p:cNvSpPr>
                <a:spLocks noChangeArrowheads="1"/>
              </p:cNvSpPr>
              <p:nvPr/>
            </p:nvSpPr>
            <p:spPr bwMode="auto">
              <a:xfrm>
                <a:off x="4169" y="2501"/>
                <a:ext cx="972" cy="588"/>
              </a:xfrm>
              <a:prstGeom prst="cloudCallout">
                <a:avLst>
                  <a:gd name="adj1" fmla="val -65843"/>
                  <a:gd name="adj2" fmla="val 94556"/>
                </a:avLst>
              </a:prstGeom>
              <a:solidFill>
                <a:srgbClr val="FFFF99"/>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algn="ctr"/>
                <a:r>
                  <a:rPr lang="en-US" altLang="en-US" sz="1400" dirty="0">
                    <a:solidFill>
                      <a:srgbClr val="FF0000"/>
                    </a:solidFill>
                  </a:rPr>
                  <a:t>stored at RBS xml files</a:t>
                </a:r>
              </a:p>
            </p:txBody>
          </p:sp>
        </p:grpSp>
        <p:sp>
          <p:nvSpPr>
            <p:cNvPr id="4102" name="Rectangle 22"/>
            <p:cNvSpPr>
              <a:spLocks noChangeArrowheads="1"/>
            </p:cNvSpPr>
            <p:nvPr/>
          </p:nvSpPr>
          <p:spPr bwMode="auto">
            <a:xfrm>
              <a:off x="228" y="2136"/>
              <a:ext cx="2016" cy="1128"/>
            </a:xfrm>
            <a:prstGeom prst="rect">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b="1" dirty="0">
                  <a:solidFill>
                    <a:srgbClr val="FF0000"/>
                  </a:solidFill>
                </a:rPr>
                <a:t>MRR-W </a:t>
              </a:r>
              <a:r>
                <a:rPr lang="en-US" altLang="en-US" sz="1600" dirty="0">
                  <a:solidFill>
                    <a:srgbClr val="FF0000"/>
                  </a:solidFill>
                </a:rPr>
                <a:t>activation at RNO:</a:t>
              </a:r>
            </a:p>
            <a:p>
              <a:pPr>
                <a:buFontTx/>
                <a:buChar char="-"/>
              </a:pPr>
              <a:r>
                <a:rPr lang="en-US" altLang="en-US" sz="1600" dirty="0">
                  <a:solidFill>
                    <a:srgbClr val="FF0000"/>
                  </a:solidFill>
                </a:rPr>
                <a:t> measurements period</a:t>
              </a:r>
            </a:p>
            <a:p>
              <a:pPr>
                <a:buFontTx/>
                <a:buChar char="-"/>
              </a:pPr>
              <a:r>
                <a:rPr lang="en-US" altLang="en-US" sz="1600" dirty="0">
                  <a:solidFill>
                    <a:srgbClr val="FF0000"/>
                  </a:solidFill>
                </a:rPr>
                <a:t> selected cells</a:t>
              </a:r>
            </a:p>
            <a:p>
              <a:pPr>
                <a:buFontTx/>
                <a:buChar char="-"/>
              </a:pPr>
              <a:r>
                <a:rPr lang="en-US" altLang="en-US" sz="1600" dirty="0">
                  <a:solidFill>
                    <a:srgbClr val="FF0000"/>
                  </a:solidFill>
                </a:rPr>
                <a:t> combination of services and </a:t>
              </a:r>
            </a:p>
            <a:p>
              <a:r>
                <a:rPr lang="en-US" altLang="en-US" sz="1600" dirty="0">
                  <a:solidFill>
                    <a:srgbClr val="FF0000"/>
                  </a:solidFill>
                </a:rPr>
                <a:t>   measurement quantities (RNC)</a:t>
              </a:r>
            </a:p>
            <a:p>
              <a:pPr>
                <a:buFontTx/>
                <a:buChar char="-"/>
              </a:pPr>
              <a:r>
                <a:rPr lang="en-US" altLang="en-US" sz="1600" dirty="0">
                  <a:solidFill>
                    <a:srgbClr val="FF0000"/>
                  </a:solidFill>
                </a:rPr>
                <a:t> spreading factor chosen (RBS)</a:t>
              </a:r>
            </a:p>
          </p:txBody>
        </p:sp>
        <p:sp>
          <p:nvSpPr>
            <p:cNvPr id="4103" name="Line 24"/>
            <p:cNvSpPr>
              <a:spLocks noChangeShapeType="1"/>
            </p:cNvSpPr>
            <p:nvPr/>
          </p:nvSpPr>
          <p:spPr bwMode="auto">
            <a:xfrm>
              <a:off x="2244" y="2580"/>
              <a:ext cx="432"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104" name="Line 25"/>
            <p:cNvSpPr>
              <a:spLocks noChangeShapeType="1"/>
            </p:cNvSpPr>
            <p:nvPr/>
          </p:nvSpPr>
          <p:spPr bwMode="auto">
            <a:xfrm>
              <a:off x="1272" y="3264"/>
              <a:ext cx="1392" cy="54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3416098281"/>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1648498" y="226123"/>
            <a:ext cx="9628031" cy="613669"/>
          </a:xfrm>
        </p:spPr>
        <p:txBody>
          <a:bodyPr>
            <a:normAutofit fontScale="90000"/>
          </a:bodyPr>
          <a:lstStyle/>
          <a:p>
            <a:r>
              <a:rPr lang="en-US" altLang="en-US" dirty="0" smtClean="0"/>
              <a:t>Overview</a:t>
            </a:r>
          </a:p>
        </p:txBody>
      </p:sp>
      <p:sp>
        <p:nvSpPr>
          <p:cNvPr id="5123" name="Rectangle 3"/>
          <p:cNvSpPr>
            <a:spLocks noGrp="1" noChangeArrowheads="1"/>
          </p:cNvSpPr>
          <p:nvPr>
            <p:ph idx="1"/>
          </p:nvPr>
        </p:nvSpPr>
        <p:spPr>
          <a:xfrm>
            <a:off x="1648495" y="1277670"/>
            <a:ext cx="8064500" cy="5332412"/>
          </a:xfrm>
        </p:spPr>
        <p:txBody>
          <a:bodyPr>
            <a:normAutofit lnSpcReduction="10000"/>
          </a:bodyPr>
          <a:lstStyle/>
          <a:p>
            <a:pPr>
              <a:lnSpc>
                <a:spcPct val="80000"/>
              </a:lnSpc>
            </a:pPr>
            <a:r>
              <a:rPr lang="en-US" altLang="en-US" sz="1400" dirty="0"/>
              <a:t>The following services and RAB are supported:</a:t>
            </a:r>
          </a:p>
          <a:p>
            <a:pPr lvl="1">
              <a:lnSpc>
                <a:spcPct val="80000"/>
              </a:lnSpc>
            </a:pPr>
            <a:r>
              <a:rPr lang="en-US" altLang="en-US" sz="1400" b="1" dirty="0"/>
              <a:t>Speech12200 </a:t>
            </a:r>
            <a:r>
              <a:rPr lang="en-US" altLang="en-US" sz="1400" dirty="0"/>
              <a:t>Speech Narrow Band 12.2. </a:t>
            </a:r>
          </a:p>
          <a:p>
            <a:pPr lvl="1">
              <a:lnSpc>
                <a:spcPct val="80000"/>
              </a:lnSpc>
            </a:pPr>
            <a:r>
              <a:rPr lang="en-US" altLang="en-US" sz="1400" b="1" dirty="0"/>
              <a:t>AMR4750 </a:t>
            </a:r>
            <a:r>
              <a:rPr lang="en-US" altLang="en-US" sz="1400" dirty="0"/>
              <a:t>Speech AMR NB 4.75. </a:t>
            </a:r>
          </a:p>
          <a:p>
            <a:pPr lvl="1">
              <a:lnSpc>
                <a:spcPct val="80000"/>
              </a:lnSpc>
            </a:pPr>
            <a:r>
              <a:rPr lang="en-US" altLang="en-US" sz="1400" b="1" dirty="0"/>
              <a:t>AMR5900 </a:t>
            </a:r>
            <a:r>
              <a:rPr lang="en-US" altLang="en-US" sz="1400" dirty="0"/>
              <a:t>Speech AMR NB 5.9. </a:t>
            </a:r>
          </a:p>
          <a:p>
            <a:pPr lvl="1">
              <a:lnSpc>
                <a:spcPct val="80000"/>
              </a:lnSpc>
            </a:pPr>
            <a:r>
              <a:rPr lang="en-US" altLang="en-US" sz="1400" b="1" dirty="0"/>
              <a:t>AMR7950 </a:t>
            </a:r>
            <a:r>
              <a:rPr lang="en-US" altLang="en-US" sz="1400" dirty="0"/>
              <a:t>Speech AMR NB 7.95. </a:t>
            </a:r>
          </a:p>
          <a:p>
            <a:pPr lvl="1">
              <a:lnSpc>
                <a:spcPct val="80000"/>
              </a:lnSpc>
            </a:pPr>
            <a:r>
              <a:rPr lang="en-US" altLang="en-US" sz="1400" b="1" dirty="0"/>
              <a:t>AMRWB </a:t>
            </a:r>
            <a:r>
              <a:rPr lang="en-US" altLang="en-US" sz="1400" dirty="0"/>
              <a:t>Speech AMR Wide Band. </a:t>
            </a:r>
          </a:p>
          <a:p>
            <a:pPr lvl="1">
              <a:lnSpc>
                <a:spcPct val="80000"/>
              </a:lnSpc>
            </a:pPr>
            <a:r>
              <a:rPr lang="en-US" altLang="en-US" sz="1400" b="1" dirty="0"/>
              <a:t>Video </a:t>
            </a:r>
            <a:r>
              <a:rPr lang="en-US" altLang="en-US" sz="1400" dirty="0"/>
              <a:t>Includes RAB configurations with CS64, also together with low rate PS interactive connections. </a:t>
            </a:r>
          </a:p>
          <a:p>
            <a:pPr lvl="1">
              <a:lnSpc>
                <a:spcPct val="80000"/>
              </a:lnSpc>
            </a:pPr>
            <a:r>
              <a:rPr lang="en-US" altLang="en-US" sz="1400" b="1" dirty="0"/>
              <a:t>PSINTDCHDCH </a:t>
            </a:r>
            <a:r>
              <a:rPr lang="en-US" altLang="en-US" sz="1400" dirty="0"/>
              <a:t>Includes PS Interactive RAB configurations with supported UL and DL rates on DCH. </a:t>
            </a:r>
          </a:p>
          <a:p>
            <a:pPr lvl="1">
              <a:lnSpc>
                <a:spcPct val="80000"/>
              </a:lnSpc>
            </a:pPr>
            <a:r>
              <a:rPr lang="en-US" altLang="en-US" sz="1400" b="1" dirty="0"/>
              <a:t>PSINTDCHHS </a:t>
            </a:r>
            <a:r>
              <a:rPr lang="en-US" altLang="en-US" sz="1400" dirty="0"/>
              <a:t>Includes PS interactive RAB configurations with supported rates on DCH in UL and HSDPA in DL. </a:t>
            </a:r>
          </a:p>
          <a:p>
            <a:pPr lvl="1">
              <a:lnSpc>
                <a:spcPct val="80000"/>
              </a:lnSpc>
            </a:pPr>
            <a:r>
              <a:rPr lang="en-US" altLang="en-US" sz="1400" b="1" dirty="0"/>
              <a:t>PSINTEULHS </a:t>
            </a:r>
            <a:r>
              <a:rPr lang="en-US" altLang="en-US" sz="1400" dirty="0"/>
              <a:t>Includes PS Interactive RAB configurations on EUL/HS. </a:t>
            </a:r>
          </a:p>
          <a:p>
            <a:pPr lvl="1">
              <a:lnSpc>
                <a:spcPct val="80000"/>
              </a:lnSpc>
            </a:pPr>
            <a:r>
              <a:rPr lang="en-US" altLang="en-US" sz="1400" b="1" dirty="0"/>
              <a:t>PSSTRDCHHS </a:t>
            </a:r>
            <a:r>
              <a:rPr lang="en-US" altLang="en-US" sz="1400" dirty="0"/>
              <a:t>Includes PS Streaming RAB configurations with supported rates on DCH in UL and HSDPA in DL. </a:t>
            </a:r>
          </a:p>
          <a:p>
            <a:pPr lvl="1">
              <a:lnSpc>
                <a:spcPct val="80000"/>
              </a:lnSpc>
            </a:pPr>
            <a:r>
              <a:rPr lang="en-US" altLang="en-US" sz="1400" b="1" dirty="0"/>
              <a:t>PSSTRDCHDCH </a:t>
            </a:r>
            <a:r>
              <a:rPr lang="en-US" altLang="en-US" sz="1400" dirty="0"/>
              <a:t>Includes PS Streaming RAB configurations with supported rates on DCH. </a:t>
            </a:r>
          </a:p>
          <a:p>
            <a:pPr lvl="1">
              <a:lnSpc>
                <a:spcPct val="80000"/>
              </a:lnSpc>
            </a:pPr>
            <a:r>
              <a:rPr lang="en-US" altLang="en-US" sz="1400" b="1" dirty="0"/>
              <a:t>Speech12200_ALL </a:t>
            </a:r>
            <a:r>
              <a:rPr lang="en-US" altLang="en-US" sz="1400" dirty="0"/>
              <a:t>Includes multi-RAB configurations with Speech NB 12.2 together with Interactive and Streaming RABs on both DCH and HS. Note that BLER measurements are performed for the speech part. </a:t>
            </a:r>
          </a:p>
          <a:p>
            <a:pPr lvl="1">
              <a:lnSpc>
                <a:spcPct val="80000"/>
              </a:lnSpc>
            </a:pPr>
            <a:r>
              <a:rPr lang="en-US" altLang="en-US" sz="1400" b="1" dirty="0"/>
              <a:t>AMRWB_ALL </a:t>
            </a:r>
            <a:r>
              <a:rPr lang="en-US" altLang="en-US" sz="1400" dirty="0"/>
              <a:t>Includes multi-RAB configurations with Speech WB together with Interactive and Streaming RABs on both DCH and HS. Note that BLER measurements are performed for the speech part. </a:t>
            </a:r>
          </a:p>
          <a:p>
            <a:pPr lvl="1">
              <a:lnSpc>
                <a:spcPct val="80000"/>
              </a:lnSpc>
            </a:pPr>
            <a:r>
              <a:rPr lang="en-US" altLang="en-US" sz="1400" b="1" dirty="0" err="1"/>
              <a:t>CSStreaming</a:t>
            </a:r>
            <a:r>
              <a:rPr lang="en-US" altLang="en-US" sz="1400" b="1" dirty="0"/>
              <a:t> </a:t>
            </a:r>
            <a:r>
              <a:rPr lang="en-US" altLang="en-US" sz="1400" dirty="0"/>
              <a:t>CS Streaming 57.6 on DCH. </a:t>
            </a:r>
          </a:p>
          <a:p>
            <a:pPr lvl="1">
              <a:lnSpc>
                <a:spcPct val="80000"/>
              </a:lnSpc>
            </a:pPr>
            <a:r>
              <a:rPr lang="en-US" altLang="en-US" sz="1400" b="1" dirty="0"/>
              <a:t>PSSTRDCHHS_ALL </a:t>
            </a:r>
            <a:r>
              <a:rPr lang="en-US" altLang="en-US" sz="1400" dirty="0"/>
              <a:t>Includes PS Streaming RAB configurations with supported rates on DCH in UL and HSDPA in DL, together with PS interactive RABs on DCH and HS. </a:t>
            </a:r>
          </a:p>
          <a:p>
            <a:pPr lvl="1">
              <a:lnSpc>
                <a:spcPct val="80000"/>
              </a:lnSpc>
            </a:pPr>
            <a:r>
              <a:rPr lang="en-US" altLang="en-US" sz="1400" b="1" dirty="0"/>
              <a:t>AMRNBMM </a:t>
            </a:r>
            <a:r>
              <a:rPr lang="en-US" altLang="en-US" sz="1400" dirty="0"/>
              <a:t>Speech AMR Narrow Band Multimode. </a:t>
            </a:r>
          </a:p>
          <a:p>
            <a:pPr lvl="1">
              <a:lnSpc>
                <a:spcPct val="80000"/>
              </a:lnSpc>
            </a:pPr>
            <a:r>
              <a:rPr lang="en-US" altLang="en-US" sz="1400" b="1" dirty="0"/>
              <a:t>AMRNBMM_ALL </a:t>
            </a:r>
            <a:r>
              <a:rPr lang="en-US" altLang="en-US" sz="1400" dirty="0"/>
              <a:t>Includes </a:t>
            </a:r>
            <a:r>
              <a:rPr lang="en-US" altLang="en-US" sz="1400" dirty="0" err="1"/>
              <a:t>multiRAB</a:t>
            </a:r>
            <a:r>
              <a:rPr lang="en-US" altLang="en-US" sz="1400" dirty="0"/>
              <a:t> configurations with Speech AMR Narrow Band Multimode together with PS interactive RABs on DCH and HS.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276442630"/>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smtClean="0"/>
              <a:t>Data Collection</a:t>
            </a:r>
          </a:p>
        </p:txBody>
      </p:sp>
      <p:sp>
        <p:nvSpPr>
          <p:cNvPr id="6147" name="Rectangle 3"/>
          <p:cNvSpPr>
            <a:spLocks noGrp="1" noChangeArrowheads="1"/>
          </p:cNvSpPr>
          <p:nvPr>
            <p:ph idx="1"/>
          </p:nvPr>
        </p:nvSpPr>
        <p:spPr>
          <a:xfrm>
            <a:off x="1828802" y="1093793"/>
            <a:ext cx="8064500" cy="955675"/>
          </a:xfrm>
        </p:spPr>
        <p:txBody>
          <a:bodyPr>
            <a:normAutofit fontScale="92500" lnSpcReduction="10000"/>
          </a:bodyPr>
          <a:lstStyle/>
          <a:p>
            <a:r>
              <a:rPr lang="en-US" altLang="en-US" smtClean="0"/>
              <a:t>MRR-W is part of the RNO and can be access in OSS-RC as shown.</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6148"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1651" y="2276480"/>
            <a:ext cx="8642351" cy="4041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33501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0153" y="238259"/>
            <a:ext cx="4578843" cy="530225"/>
          </a:xfrm>
        </p:spPr>
        <p:txBody>
          <a:bodyPr>
            <a:normAutofit/>
          </a:bodyPr>
          <a:lstStyle/>
          <a:p>
            <a:r>
              <a:rPr lang="en-US" b="1" dirty="0" smtClean="0">
                <a:solidFill>
                  <a:srgbClr val="FF0000"/>
                </a:solidFill>
              </a:rPr>
              <a:t>Paging Process</a:t>
            </a:r>
            <a:endParaRPr lang="en-US" b="1" dirty="0">
              <a:solidFill>
                <a:srgbClr val="FF0000"/>
              </a:solidFill>
            </a:endParaRPr>
          </a:p>
        </p:txBody>
      </p:sp>
      <p:sp>
        <p:nvSpPr>
          <p:cNvPr id="6" name="Text Placeholder 5"/>
          <p:cNvSpPr>
            <a:spLocks noGrp="1"/>
          </p:cNvSpPr>
          <p:nvPr>
            <p:ph type="body" sz="half" idx="2"/>
          </p:nvPr>
        </p:nvSpPr>
        <p:spPr>
          <a:xfrm>
            <a:off x="285997" y="975575"/>
            <a:ext cx="5406467" cy="5464982"/>
          </a:xfrm>
        </p:spPr>
        <p:txBody>
          <a:bodyPr>
            <a:normAutofit/>
          </a:bodyPr>
          <a:lstStyle/>
          <a:p>
            <a:pPr algn="just"/>
            <a:r>
              <a:rPr lang="en-US" dirty="0"/>
              <a:t>A paging message for a CS call to a certain UE </a:t>
            </a:r>
            <a:r>
              <a:rPr lang="en-US" dirty="0" smtClean="0"/>
              <a:t>is broadcasted </a:t>
            </a:r>
            <a:r>
              <a:rPr lang="en-US" dirty="0"/>
              <a:t>to all cells belonging to the </a:t>
            </a:r>
            <a:r>
              <a:rPr lang="en-US" b="1" dirty="0">
                <a:solidFill>
                  <a:srgbClr val="FF0000"/>
                </a:solidFill>
              </a:rPr>
              <a:t>LA </a:t>
            </a:r>
            <a:r>
              <a:rPr lang="en-US" dirty="0"/>
              <a:t>in which the UE </a:t>
            </a:r>
            <a:r>
              <a:rPr lang="en-US" dirty="0" smtClean="0"/>
              <a:t>is registered</a:t>
            </a:r>
            <a:r>
              <a:rPr lang="en-US" dirty="0"/>
              <a:t>. Accordingly, a paging message for a PS connection </a:t>
            </a:r>
            <a:r>
              <a:rPr lang="en-US" dirty="0" smtClean="0"/>
              <a:t>is broadcasted </a:t>
            </a:r>
            <a:r>
              <a:rPr lang="en-US" dirty="0"/>
              <a:t>to all cells in the </a:t>
            </a:r>
            <a:r>
              <a:rPr lang="en-US" b="1" dirty="0">
                <a:solidFill>
                  <a:srgbClr val="FF0000"/>
                </a:solidFill>
              </a:rPr>
              <a:t>RA </a:t>
            </a:r>
            <a:r>
              <a:rPr lang="en-US" dirty="0"/>
              <a:t>in which the UE is registered</a:t>
            </a:r>
            <a:r>
              <a:rPr lang="en-US" dirty="0" smtClean="0"/>
              <a:t>.</a:t>
            </a:r>
          </a:p>
          <a:p>
            <a:r>
              <a:rPr lang="en-US" dirty="0"/>
              <a:t>Paging is initiated upon request from the CN or triggered in UTRAN.</a:t>
            </a:r>
          </a:p>
          <a:p>
            <a:r>
              <a:rPr lang="en-US" dirty="0"/>
              <a:t>• UE terminating service request for PS or CS services (CN initiated). CN initiated paging is applicable to UEs in idle mode.</a:t>
            </a:r>
          </a:p>
          <a:p>
            <a:r>
              <a:rPr lang="en-US" dirty="0"/>
              <a:t>• UTRAN initiated broadcast to inform UEs when System Information is modified. UTRAN initiated paging is used whenever System Information (e.g. information about cell selection/ reselection, addition/replacement of neighbors, handover etc.) has been updated.</a:t>
            </a:r>
          </a:p>
          <a:p>
            <a:r>
              <a:rPr lang="en-US" dirty="0" smtClean="0"/>
              <a:t>The </a:t>
            </a:r>
            <a:r>
              <a:rPr lang="en-US" dirty="0"/>
              <a:t>paging record varies in length depending on whether it includes the UE identity in terms of IMSI, TMSI, or P-TMSI. A PCH frame can carry one </a:t>
            </a:r>
            <a:r>
              <a:rPr lang="en-US" dirty="0">
                <a:solidFill>
                  <a:srgbClr val="00B050"/>
                </a:solidFill>
              </a:rPr>
              <a:t>“Paging Type 1” </a:t>
            </a:r>
            <a:r>
              <a:rPr lang="en-US" dirty="0"/>
              <a:t>message of 10 </a:t>
            </a:r>
            <a:r>
              <a:rPr lang="en-US" dirty="0" err="1"/>
              <a:t>ms</a:t>
            </a:r>
            <a:r>
              <a:rPr lang="en-US" dirty="0"/>
              <a:t> and may contain between 3-5 paging records, depending on whether the paging uses IMSI or TMSI/P-TMSI.</a:t>
            </a:r>
          </a:p>
          <a:p>
            <a:r>
              <a:rPr lang="en-US" dirty="0" smtClean="0"/>
              <a:t>When </a:t>
            </a:r>
            <a:r>
              <a:rPr lang="en-US" dirty="0"/>
              <a:t>the UE mode is </a:t>
            </a:r>
            <a:r>
              <a:rPr lang="en-US" dirty="0" err="1"/>
              <a:t>Cell_FACH</a:t>
            </a:r>
            <a:r>
              <a:rPr lang="en-US" dirty="0"/>
              <a:t> or </a:t>
            </a:r>
            <a:r>
              <a:rPr lang="en-US" dirty="0" err="1"/>
              <a:t>Cell_DCH</a:t>
            </a:r>
            <a:r>
              <a:rPr lang="en-US" dirty="0"/>
              <a:t> common </a:t>
            </a:r>
            <a:r>
              <a:rPr lang="en-US" dirty="0" smtClean="0"/>
              <a:t>or dedicated </a:t>
            </a:r>
            <a:r>
              <a:rPr lang="en-US" dirty="0"/>
              <a:t>physical channels are already in use and the </a:t>
            </a:r>
            <a:r>
              <a:rPr lang="en-US" dirty="0" smtClean="0"/>
              <a:t>paging message </a:t>
            </a:r>
            <a:r>
              <a:rPr lang="en-US" dirty="0">
                <a:solidFill>
                  <a:srgbClr val="00B050"/>
                </a:solidFill>
              </a:rPr>
              <a:t>“Paging Type 2” </a:t>
            </a:r>
            <a:r>
              <a:rPr lang="en-US" dirty="0"/>
              <a:t>will be used</a:t>
            </a:r>
            <a:r>
              <a:rPr lang="en-US" dirty="0" smtClean="0"/>
              <a:t>.</a:t>
            </a:r>
          </a:p>
          <a:p>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 name="Picture 1"/>
          <p:cNvPicPr>
            <a:picLocks noChangeAspect="1"/>
          </p:cNvPicPr>
          <p:nvPr/>
        </p:nvPicPr>
        <p:blipFill>
          <a:blip r:embed="rId2"/>
          <a:stretch>
            <a:fillRect/>
          </a:stretch>
        </p:blipFill>
        <p:spPr>
          <a:xfrm>
            <a:off x="5785557" y="374583"/>
            <a:ext cx="6406443" cy="6193642"/>
          </a:xfrm>
          <a:prstGeom prst="rect">
            <a:avLst/>
          </a:prstGeom>
        </p:spPr>
      </p:pic>
    </p:spTree>
    <p:extLst>
      <p:ext uri="{BB962C8B-B14F-4D97-AF65-F5344CB8AC3E}">
        <p14:creationId xmlns:p14="http://schemas.microsoft.com/office/powerpoint/2010/main" val="1674825485"/>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5113" y="1068388"/>
            <a:ext cx="7497763" cy="54848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15"/>
          <p:cNvPicPr>
            <a:picLocks noChangeAspect="1" noChangeArrowheads="1"/>
          </p:cNvPicPr>
          <p:nvPr/>
        </p:nvPicPr>
        <p:blipFill>
          <a:blip r:embed="rId3">
            <a:extLst>
              <a:ext uri="{28A0092B-C50C-407E-A947-70E740481C1C}">
                <a14:useLocalDpi xmlns:a14="http://schemas.microsoft.com/office/drawing/2010/main" val="0"/>
              </a:ext>
            </a:extLst>
          </a:blip>
          <a:srcRect l="3581" t="72771" r="12149" b="10480"/>
          <a:stretch>
            <a:fillRect/>
          </a:stretch>
        </p:blipFill>
        <p:spPr bwMode="auto">
          <a:xfrm>
            <a:off x="2819402" y="5718180"/>
            <a:ext cx="6718300"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72" name="Rectangle 2"/>
          <p:cNvSpPr>
            <a:spLocks noGrp="1" noChangeArrowheads="1"/>
          </p:cNvSpPr>
          <p:nvPr>
            <p:ph type="title"/>
          </p:nvPr>
        </p:nvSpPr>
        <p:spPr/>
        <p:txBody>
          <a:bodyPr/>
          <a:lstStyle/>
          <a:p>
            <a:r>
              <a:rPr lang="en-US" altLang="en-US" smtClean="0"/>
              <a:t>Data Collection</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7173" name="AutoShape 7"/>
          <p:cNvSpPr>
            <a:spLocks noChangeArrowheads="1"/>
          </p:cNvSpPr>
          <p:nvPr/>
        </p:nvSpPr>
        <p:spPr bwMode="auto">
          <a:xfrm>
            <a:off x="6759579" y="584200"/>
            <a:ext cx="2517775" cy="520700"/>
          </a:xfrm>
          <a:prstGeom prst="wedgeRoundRectCallout">
            <a:avLst>
              <a:gd name="adj1" fmla="val -54917"/>
              <a:gd name="adj2" fmla="val 184755"/>
              <a:gd name="adj3" fmla="val 16667"/>
            </a:avLst>
          </a:prstGeom>
          <a:solidFill>
            <a:srgbClr val="0000FF">
              <a:alpha val="50195"/>
            </a:srgbClr>
          </a:solidFill>
          <a:ln>
            <a:noFill/>
          </a:ln>
          <a:effectLst/>
          <a:extLst>
            <a:ext uri="{91240B29-F687-4F45-9708-019B960494DF}">
              <a14:hiddenLine xmlns:a14="http://schemas.microsoft.com/office/drawing/2010/main" w="31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7174" name="Rectangle 6"/>
          <p:cNvSpPr>
            <a:spLocks noChangeArrowheads="1"/>
          </p:cNvSpPr>
          <p:nvPr/>
        </p:nvSpPr>
        <p:spPr bwMode="auto">
          <a:xfrm>
            <a:off x="2835277" y="1108075"/>
            <a:ext cx="3825875" cy="1435100"/>
          </a:xfrm>
          <a:prstGeom prst="rect">
            <a:avLst/>
          </a:prstGeom>
          <a:noFill/>
          <a:ln w="38100">
            <a:solidFill>
              <a:srgbClr val="0000F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7175" name="AutoShape 5"/>
          <p:cNvSpPr>
            <a:spLocks noChangeArrowheads="1"/>
          </p:cNvSpPr>
          <p:nvPr/>
        </p:nvSpPr>
        <p:spPr bwMode="auto">
          <a:xfrm>
            <a:off x="6865941" y="533402"/>
            <a:ext cx="2530475" cy="646986"/>
          </a:xfrm>
          <a:prstGeom prst="wedgeRoundRectCallout">
            <a:avLst>
              <a:gd name="adj1" fmla="val -57528"/>
              <a:gd name="adj2" fmla="val 78463"/>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solidFill>
                  <a:schemeClr val="bg1"/>
                </a:solidFill>
              </a:rPr>
              <a:t>Create recording name &amp; recording periods</a:t>
            </a:r>
          </a:p>
        </p:txBody>
      </p:sp>
      <p:sp>
        <p:nvSpPr>
          <p:cNvPr id="7176" name="Rectangle 8"/>
          <p:cNvSpPr>
            <a:spLocks noChangeArrowheads="1"/>
          </p:cNvSpPr>
          <p:nvPr/>
        </p:nvSpPr>
        <p:spPr bwMode="auto">
          <a:xfrm>
            <a:off x="2887663" y="2835280"/>
            <a:ext cx="2095500" cy="2855913"/>
          </a:xfrm>
          <a:prstGeom prst="rect">
            <a:avLst/>
          </a:prstGeom>
          <a:noFill/>
          <a:ln w="38100">
            <a:solidFill>
              <a:srgbClr val="0000F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7177" name="AutoShape 10"/>
          <p:cNvSpPr>
            <a:spLocks noChangeArrowheads="1"/>
          </p:cNvSpPr>
          <p:nvPr/>
        </p:nvSpPr>
        <p:spPr bwMode="auto">
          <a:xfrm>
            <a:off x="1719265" y="3001966"/>
            <a:ext cx="2530475" cy="374571"/>
          </a:xfrm>
          <a:prstGeom prst="wedgeRoundRectCallout">
            <a:avLst>
              <a:gd name="adj1" fmla="val 41278"/>
              <a:gd name="adj2" fmla="val 180806"/>
              <a:gd name="adj3" fmla="val 16667"/>
            </a:avLst>
          </a:prstGeom>
          <a:solidFill>
            <a:srgbClr val="0000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solidFill>
                  <a:schemeClr val="bg1"/>
                </a:solidFill>
              </a:rPr>
              <a:t>Select recording cells</a:t>
            </a:r>
          </a:p>
        </p:txBody>
      </p:sp>
      <p:sp>
        <p:nvSpPr>
          <p:cNvPr id="7178" name="Rectangle 11"/>
          <p:cNvSpPr>
            <a:spLocks noChangeArrowheads="1"/>
          </p:cNvSpPr>
          <p:nvPr/>
        </p:nvSpPr>
        <p:spPr bwMode="auto">
          <a:xfrm>
            <a:off x="5576889" y="3001968"/>
            <a:ext cx="3811587" cy="2689225"/>
          </a:xfrm>
          <a:prstGeom prst="rect">
            <a:avLst/>
          </a:prstGeom>
          <a:noFill/>
          <a:ln w="38100">
            <a:solidFill>
              <a:srgbClr val="0000FF"/>
            </a:solidFill>
            <a:prstDash val="dash"/>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pic>
        <p:nvPicPr>
          <p:cNvPr id="7179" name="Picture 13"/>
          <p:cNvPicPr>
            <a:picLocks noChangeAspect="1" noChangeArrowheads="1"/>
          </p:cNvPicPr>
          <p:nvPr/>
        </p:nvPicPr>
        <p:blipFill>
          <a:blip r:embed="rId3">
            <a:extLst>
              <a:ext uri="{28A0092B-C50C-407E-A947-70E740481C1C}">
                <a14:useLocalDpi xmlns:a14="http://schemas.microsoft.com/office/drawing/2010/main" val="0"/>
              </a:ext>
            </a:extLst>
          </a:blip>
          <a:srcRect l="3581" t="72771" r="12149" b="10480"/>
          <a:stretch>
            <a:fillRect/>
          </a:stretch>
        </p:blipFill>
        <p:spPr bwMode="auto">
          <a:xfrm>
            <a:off x="2819402" y="5718180"/>
            <a:ext cx="6718300"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0" name="AutoShape 12"/>
          <p:cNvSpPr>
            <a:spLocks noChangeArrowheads="1"/>
          </p:cNvSpPr>
          <p:nvPr/>
        </p:nvSpPr>
        <p:spPr bwMode="auto">
          <a:xfrm>
            <a:off x="7772401" y="5175250"/>
            <a:ext cx="2530475" cy="1191816"/>
          </a:xfrm>
          <a:prstGeom prst="wedgeRoundRectCallout">
            <a:avLst>
              <a:gd name="adj1" fmla="val -51884"/>
              <a:gd name="adj2" fmla="val -146264"/>
              <a:gd name="adj3" fmla="val 16667"/>
            </a:avLst>
          </a:prstGeom>
          <a:solidFill>
            <a:srgbClr val="0000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solidFill>
                  <a:schemeClr val="bg1"/>
                </a:solidFill>
              </a:rPr>
              <a:t>Select service &amp; the quantity to be included in the recording. (see next slide for details)</a:t>
            </a:r>
          </a:p>
        </p:txBody>
      </p:sp>
      <p:sp>
        <p:nvSpPr>
          <p:cNvPr id="7181" name="AutoShape 17"/>
          <p:cNvSpPr>
            <a:spLocks noChangeArrowheads="1"/>
          </p:cNvSpPr>
          <p:nvPr/>
        </p:nvSpPr>
        <p:spPr bwMode="auto">
          <a:xfrm>
            <a:off x="1865315" y="5870575"/>
            <a:ext cx="1878012" cy="646986"/>
          </a:xfrm>
          <a:prstGeom prst="wedgeRoundRectCallout">
            <a:avLst>
              <a:gd name="adj1" fmla="val 105282"/>
              <a:gd name="adj2" fmla="val 39745"/>
              <a:gd name="adj3" fmla="val 16667"/>
            </a:avLst>
          </a:prstGeom>
          <a:solidFill>
            <a:srgbClr val="0000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solidFill>
                  <a:schemeClr val="bg1"/>
                </a:solidFill>
              </a:rPr>
              <a:t>Save &amp; Schedule when completed</a:t>
            </a:r>
          </a:p>
        </p:txBody>
      </p:sp>
    </p:spTree>
    <p:extLst>
      <p:ext uri="{BB962C8B-B14F-4D97-AF65-F5344CB8AC3E}">
        <p14:creationId xmlns:p14="http://schemas.microsoft.com/office/powerpoint/2010/main" val="2862070786"/>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3700" y="1443038"/>
            <a:ext cx="500380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195" name="Rectangle 2"/>
          <p:cNvSpPr>
            <a:spLocks noGrp="1" noChangeArrowheads="1"/>
          </p:cNvSpPr>
          <p:nvPr>
            <p:ph type="title"/>
          </p:nvPr>
        </p:nvSpPr>
        <p:spPr/>
        <p:txBody>
          <a:bodyPr/>
          <a:lstStyle/>
          <a:p>
            <a:r>
              <a:rPr lang="en-US" altLang="en-US" smtClean="0"/>
              <a:t>Data Collection</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8196" name="Text Box 9"/>
          <p:cNvSpPr txBox="1">
            <a:spLocks noChangeArrowheads="1"/>
          </p:cNvSpPr>
          <p:nvPr/>
        </p:nvSpPr>
        <p:spPr bwMode="auto">
          <a:xfrm>
            <a:off x="3375027" y="1768475"/>
            <a:ext cx="298480" cy="33855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t>1</a:t>
            </a:r>
          </a:p>
        </p:txBody>
      </p:sp>
      <p:sp>
        <p:nvSpPr>
          <p:cNvPr id="8197" name="Text Box 10"/>
          <p:cNvSpPr txBox="1">
            <a:spLocks noChangeArrowheads="1"/>
          </p:cNvSpPr>
          <p:nvPr/>
        </p:nvSpPr>
        <p:spPr bwMode="auto">
          <a:xfrm>
            <a:off x="6086479" y="2508250"/>
            <a:ext cx="298480" cy="33855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t>2</a:t>
            </a:r>
          </a:p>
        </p:txBody>
      </p:sp>
      <p:sp>
        <p:nvSpPr>
          <p:cNvPr id="8198" name="Text Box 11"/>
          <p:cNvSpPr txBox="1">
            <a:spLocks noChangeArrowheads="1"/>
          </p:cNvSpPr>
          <p:nvPr/>
        </p:nvSpPr>
        <p:spPr bwMode="auto">
          <a:xfrm>
            <a:off x="4972052" y="4783138"/>
            <a:ext cx="298480" cy="33855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t>3</a:t>
            </a:r>
          </a:p>
        </p:txBody>
      </p:sp>
      <p:sp>
        <p:nvSpPr>
          <p:cNvPr id="8199" name="Text Box 12"/>
          <p:cNvSpPr txBox="1">
            <a:spLocks noChangeArrowheads="1"/>
          </p:cNvSpPr>
          <p:nvPr/>
        </p:nvSpPr>
        <p:spPr bwMode="auto">
          <a:xfrm>
            <a:off x="6919917" y="1346201"/>
            <a:ext cx="3748087" cy="50167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2000"/>
              <a:t>1. Select “P7MD or earlier” for RAN P7.0.3 </a:t>
            </a:r>
          </a:p>
          <a:p>
            <a:endParaRPr lang="en-US" altLang="en-US" sz="2000"/>
          </a:p>
          <a:p>
            <a:r>
              <a:rPr lang="en-US" altLang="en-US" sz="2000"/>
              <a:t>2. Allows up to 6 Service and measurement quantity per cell. </a:t>
            </a:r>
            <a:r>
              <a:rPr lang="en-US" altLang="en-US" sz="2000">
                <a:solidFill>
                  <a:srgbClr val="A6A1A0"/>
                </a:solidFill>
              </a:rPr>
              <a:t>For P7FP or later, the allowance is maximum of 12.</a:t>
            </a:r>
          </a:p>
          <a:p>
            <a:endParaRPr lang="en-US" altLang="en-US" sz="2000"/>
          </a:p>
          <a:p>
            <a:r>
              <a:rPr lang="en-US" altLang="en-US" sz="2000"/>
              <a:t>3. Set the sampling periods and the UE fraction. (details in next slide)</a:t>
            </a:r>
          </a:p>
          <a:p>
            <a:endParaRPr lang="en-US" altLang="en-US" sz="2000"/>
          </a:p>
          <a:p>
            <a:r>
              <a:rPr lang="en-US" altLang="en-US" sz="2000"/>
              <a:t>4. Select DL Tx Code Power per SF to be included in the recording (if required).</a:t>
            </a:r>
          </a:p>
          <a:p>
            <a:endParaRPr lang="en-US" altLang="en-US" sz="2000"/>
          </a:p>
        </p:txBody>
      </p:sp>
      <p:sp>
        <p:nvSpPr>
          <p:cNvPr id="8200" name="Text Box 13"/>
          <p:cNvSpPr txBox="1">
            <a:spLocks noChangeArrowheads="1"/>
          </p:cNvSpPr>
          <p:nvPr/>
        </p:nvSpPr>
        <p:spPr bwMode="auto">
          <a:xfrm>
            <a:off x="4675188" y="5289550"/>
            <a:ext cx="298480" cy="338554"/>
          </a:xfrm>
          <a:prstGeom prst="rect">
            <a:avLst/>
          </a:prstGeom>
          <a:solidFill>
            <a:srgbClr val="FF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600"/>
              <a:t>4</a:t>
            </a:r>
          </a:p>
        </p:txBody>
      </p:sp>
    </p:spTree>
    <p:extLst>
      <p:ext uri="{BB962C8B-B14F-4D97-AF65-F5344CB8AC3E}">
        <p14:creationId xmlns:p14="http://schemas.microsoft.com/office/powerpoint/2010/main" val="3886028195"/>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smtClean="0"/>
              <a:t>Data Collection</a:t>
            </a:r>
          </a:p>
        </p:txBody>
      </p:sp>
      <p:sp>
        <p:nvSpPr>
          <p:cNvPr id="9219" name="Rectangle 3"/>
          <p:cNvSpPr>
            <a:spLocks noGrp="1" noChangeArrowheads="1"/>
          </p:cNvSpPr>
          <p:nvPr>
            <p:ph idx="1"/>
          </p:nvPr>
        </p:nvSpPr>
        <p:spPr>
          <a:xfrm>
            <a:off x="5475288" y="952502"/>
            <a:ext cx="5192712" cy="5121275"/>
          </a:xfrm>
        </p:spPr>
        <p:txBody>
          <a:bodyPr>
            <a:normAutofit/>
          </a:bodyPr>
          <a:lstStyle/>
          <a:p>
            <a:pPr>
              <a:lnSpc>
                <a:spcPct val="80000"/>
              </a:lnSpc>
            </a:pPr>
            <a:r>
              <a:rPr lang="en-US" altLang="en-US" sz="1800"/>
              <a:t>The sample periods for the periodic measurements can be set between 2 and 64 seconds, separately for speech, video, streaming and interactive, which then also applies to the corresponding multi-RAB combinations. </a:t>
            </a:r>
          </a:p>
          <a:p>
            <a:pPr>
              <a:lnSpc>
                <a:spcPct val="80000"/>
              </a:lnSpc>
            </a:pPr>
            <a:endParaRPr lang="en-US" altLang="en-US" sz="1800"/>
          </a:p>
          <a:p>
            <a:pPr>
              <a:lnSpc>
                <a:spcPct val="80000"/>
              </a:lnSpc>
            </a:pPr>
            <a:r>
              <a:rPr lang="en-US" altLang="en-US" sz="1800"/>
              <a:t>For the UE measurements this is the interval with which the UE is ordered to send periodic measurement reports.</a:t>
            </a:r>
          </a:p>
          <a:p>
            <a:pPr>
              <a:lnSpc>
                <a:spcPct val="80000"/>
              </a:lnSpc>
            </a:pPr>
            <a:endParaRPr lang="en-US" altLang="en-US" sz="1800"/>
          </a:p>
          <a:p>
            <a:pPr>
              <a:lnSpc>
                <a:spcPct val="80000"/>
              </a:lnSpc>
            </a:pPr>
            <a:r>
              <a:rPr lang="en-US" altLang="en-US" sz="1800"/>
              <a:t>The UE fraction can be set to the values FULL, 1/2, 1/3, 1/4 and 1/5, which has the effect of including this fraction of the users in the recording. </a:t>
            </a:r>
          </a:p>
          <a:p>
            <a:pPr>
              <a:lnSpc>
                <a:spcPct val="80000"/>
              </a:lnSpc>
            </a:pPr>
            <a:endParaRPr lang="en-US" altLang="en-US" sz="1800"/>
          </a:p>
          <a:p>
            <a:pPr>
              <a:lnSpc>
                <a:spcPct val="80000"/>
              </a:lnSpc>
            </a:pPr>
            <a:r>
              <a:rPr lang="en-US" altLang="en-US" sz="1800"/>
              <a:t>The UE fraction can be used to reduce the load and scope of the recording, and is primarily intended to be used when high sample rates are required.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92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7192" y="1762125"/>
            <a:ext cx="3781425" cy="2876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89222699"/>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2588" y="2413005"/>
            <a:ext cx="8723312" cy="35925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243" name="Rectangle 2"/>
          <p:cNvSpPr>
            <a:spLocks noGrp="1" noChangeArrowheads="1"/>
          </p:cNvSpPr>
          <p:nvPr>
            <p:ph type="title"/>
          </p:nvPr>
        </p:nvSpPr>
        <p:spPr/>
        <p:txBody>
          <a:bodyPr/>
          <a:lstStyle/>
          <a:p>
            <a:r>
              <a:rPr lang="en-US" altLang="en-US" smtClean="0"/>
              <a:t>Reporting</a:t>
            </a:r>
          </a:p>
        </p:txBody>
      </p:sp>
      <p:sp>
        <p:nvSpPr>
          <p:cNvPr id="10245" name="Rectangle 12"/>
          <p:cNvSpPr>
            <a:spLocks noGrp="1" noChangeArrowheads="1"/>
          </p:cNvSpPr>
          <p:nvPr>
            <p:ph idx="1"/>
          </p:nvPr>
        </p:nvSpPr>
        <p:spPr>
          <a:xfrm>
            <a:off x="2100263" y="858838"/>
            <a:ext cx="8064500" cy="690562"/>
          </a:xfrm>
        </p:spPr>
        <p:txBody>
          <a:bodyPr/>
          <a:lstStyle/>
          <a:p>
            <a:r>
              <a:rPr lang="en-US" altLang="en-US" smtClean="0"/>
              <a:t>Through RNO main window in OSS.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grpSp>
        <p:nvGrpSpPr>
          <p:cNvPr id="3" name="Group 11"/>
          <p:cNvGrpSpPr>
            <a:grpSpLocks/>
          </p:cNvGrpSpPr>
          <p:nvPr/>
        </p:nvGrpSpPr>
        <p:grpSpPr bwMode="auto">
          <a:xfrm>
            <a:off x="1652589" y="3414715"/>
            <a:ext cx="7080251" cy="3101975"/>
            <a:chOff x="90" y="1880"/>
            <a:chExt cx="4460" cy="1954"/>
          </a:xfrm>
        </p:grpSpPr>
        <p:sp>
          <p:nvSpPr>
            <p:cNvPr id="10246" name="Rectangle 5"/>
            <p:cNvSpPr>
              <a:spLocks noChangeArrowheads="1"/>
            </p:cNvSpPr>
            <p:nvPr/>
          </p:nvSpPr>
          <p:spPr bwMode="auto">
            <a:xfrm>
              <a:off x="90" y="1880"/>
              <a:ext cx="2650" cy="106"/>
            </a:xfrm>
            <a:prstGeom prst="rect">
              <a:avLst/>
            </a:prstGeom>
            <a:noFill/>
            <a:ln w="2857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10247" name="Text Box 8"/>
            <p:cNvSpPr txBox="1">
              <a:spLocks noChangeArrowheads="1"/>
            </p:cNvSpPr>
            <p:nvPr/>
          </p:nvSpPr>
          <p:spPr bwMode="auto">
            <a:xfrm>
              <a:off x="2042" y="3427"/>
              <a:ext cx="2508" cy="407"/>
            </a:xfrm>
            <a:prstGeom prst="rect">
              <a:avLst/>
            </a:prstGeom>
            <a:solidFill>
              <a:srgbClr val="0000FF">
                <a:alpha val="50195"/>
              </a:srgb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solidFill>
                    <a:schemeClr val="bg1"/>
                  </a:solidFill>
                </a:rPr>
                <a:t>Double-click on selected MRR-W report to access Overview Report.</a:t>
              </a:r>
            </a:p>
          </p:txBody>
        </p:sp>
        <p:sp>
          <p:nvSpPr>
            <p:cNvPr id="10248" name="Line 9"/>
            <p:cNvSpPr>
              <a:spLocks noChangeShapeType="1"/>
            </p:cNvSpPr>
            <p:nvPr/>
          </p:nvSpPr>
          <p:spPr bwMode="auto">
            <a:xfrm flipH="1" flipV="1">
              <a:off x="1054" y="1950"/>
              <a:ext cx="1676" cy="1471"/>
            </a:xfrm>
            <a:prstGeom prst="line">
              <a:avLst/>
            </a:prstGeom>
            <a:noFill/>
            <a:ln w="28575">
              <a:solidFill>
                <a:srgbClr val="0000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Tree>
    <p:extLst>
      <p:ext uri="{BB962C8B-B14F-4D97-AF65-F5344CB8AC3E}">
        <p14:creationId xmlns:p14="http://schemas.microsoft.com/office/powerpoint/2010/main" val="58093450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1317" y="1917700"/>
            <a:ext cx="8802687" cy="4940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67" name="Rectangle 2"/>
          <p:cNvSpPr>
            <a:spLocks noGrp="1" noChangeArrowheads="1"/>
          </p:cNvSpPr>
          <p:nvPr>
            <p:ph type="title"/>
          </p:nvPr>
        </p:nvSpPr>
        <p:spPr/>
        <p:txBody>
          <a:bodyPr/>
          <a:lstStyle/>
          <a:p>
            <a:r>
              <a:rPr lang="en-US" altLang="en-US" smtClean="0"/>
              <a:t>Reporting</a:t>
            </a:r>
          </a:p>
        </p:txBody>
      </p:sp>
      <p:sp>
        <p:nvSpPr>
          <p:cNvPr id="11268" name="Rectangle 3"/>
          <p:cNvSpPr>
            <a:spLocks noGrp="1" noChangeArrowheads="1"/>
          </p:cNvSpPr>
          <p:nvPr>
            <p:ph idx="1"/>
          </p:nvPr>
        </p:nvSpPr>
        <p:spPr>
          <a:xfrm>
            <a:off x="1828802" y="938218"/>
            <a:ext cx="8064500" cy="5233987"/>
          </a:xfrm>
        </p:spPr>
        <p:txBody>
          <a:bodyPr/>
          <a:lstStyle/>
          <a:p>
            <a:r>
              <a:rPr lang="en-US" altLang="en-US" smtClean="0"/>
              <a:t>MRR-W Overview Report contains a summary of the recording results.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1269" name="Oval 5"/>
          <p:cNvSpPr>
            <a:spLocks noChangeArrowheads="1"/>
          </p:cNvSpPr>
          <p:nvPr/>
        </p:nvSpPr>
        <p:spPr bwMode="auto">
          <a:xfrm>
            <a:off x="4637090" y="4381500"/>
            <a:ext cx="590551" cy="223838"/>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11270" name="Text Box 6"/>
          <p:cNvSpPr txBox="1">
            <a:spLocks noChangeArrowheads="1"/>
          </p:cNvSpPr>
          <p:nvPr/>
        </p:nvSpPr>
        <p:spPr bwMode="auto">
          <a:xfrm>
            <a:off x="1819278" y="5194305"/>
            <a:ext cx="3629025" cy="923925"/>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10.34% of the samples for cell UT0616YA1 has Ec/No worst than -12dB</a:t>
            </a:r>
          </a:p>
        </p:txBody>
      </p:sp>
      <p:sp>
        <p:nvSpPr>
          <p:cNvPr id="11271" name="Oval 9"/>
          <p:cNvSpPr>
            <a:spLocks noChangeArrowheads="1"/>
          </p:cNvSpPr>
          <p:nvPr/>
        </p:nvSpPr>
        <p:spPr bwMode="auto">
          <a:xfrm>
            <a:off x="6080127" y="6362700"/>
            <a:ext cx="590551" cy="223838"/>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11272" name="Text Box 10"/>
          <p:cNvSpPr txBox="1">
            <a:spLocks noChangeArrowheads="1"/>
          </p:cNvSpPr>
          <p:nvPr/>
        </p:nvSpPr>
        <p:spPr bwMode="auto">
          <a:xfrm>
            <a:off x="6427791" y="5243516"/>
            <a:ext cx="3798887" cy="646331"/>
          </a:xfrm>
          <a:prstGeom prst="rect">
            <a:avLst/>
          </a:prstGeom>
          <a:solidFill>
            <a:schemeClr val="bg1"/>
          </a:solidFill>
          <a:ln w="28575">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r>
              <a:rPr lang="en-US" altLang="en-US" sz="1800"/>
              <a:t>2.44% of the samples for cell UT1033XB2 has RSCP&lt; -100dBm</a:t>
            </a:r>
            <a:endParaRPr lang="en-US" altLang="en-US"/>
          </a:p>
        </p:txBody>
      </p:sp>
      <p:sp>
        <p:nvSpPr>
          <p:cNvPr id="11273" name="Line 13"/>
          <p:cNvSpPr>
            <a:spLocks noChangeShapeType="1"/>
          </p:cNvSpPr>
          <p:nvPr/>
        </p:nvSpPr>
        <p:spPr bwMode="auto">
          <a:xfrm flipH="1">
            <a:off x="6294439" y="5913438"/>
            <a:ext cx="214312" cy="449262"/>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4" name="Line 14"/>
          <p:cNvSpPr>
            <a:spLocks noChangeShapeType="1"/>
          </p:cNvSpPr>
          <p:nvPr/>
        </p:nvSpPr>
        <p:spPr bwMode="auto">
          <a:xfrm flipV="1">
            <a:off x="4414839" y="4605343"/>
            <a:ext cx="254000" cy="592137"/>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3689588832"/>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875763" y="130969"/>
            <a:ext cx="10432000" cy="963736"/>
          </a:xfrm>
        </p:spPr>
        <p:txBody>
          <a:bodyPr/>
          <a:lstStyle/>
          <a:p>
            <a:r>
              <a:rPr lang="en-US" altLang="en-US" dirty="0" smtClean="0"/>
              <a:t>Reporting</a:t>
            </a:r>
          </a:p>
        </p:txBody>
      </p:sp>
      <p:sp>
        <p:nvSpPr>
          <p:cNvPr id="12291" name="Rectangle 3"/>
          <p:cNvSpPr>
            <a:spLocks noGrp="1" noChangeArrowheads="1"/>
          </p:cNvSpPr>
          <p:nvPr>
            <p:ph idx="1"/>
          </p:nvPr>
        </p:nvSpPr>
        <p:spPr>
          <a:xfrm>
            <a:off x="1442435" y="1320353"/>
            <a:ext cx="8064500" cy="5276850"/>
          </a:xfrm>
        </p:spPr>
        <p:txBody>
          <a:bodyPr/>
          <a:lstStyle/>
          <a:p>
            <a:r>
              <a:rPr lang="en-US" altLang="en-US" dirty="0" smtClean="0"/>
              <a:t>The MRR-W cell histogram displays the actual detailed measurement results for each cell, in the form of pdf distributions. </a:t>
            </a:r>
          </a:p>
          <a:p>
            <a:r>
              <a:rPr lang="en-US" altLang="en-US" dirty="0" smtClean="0"/>
              <a:t>These histograms can be used for detailed analysis of the quality and radio environment for each cell.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1229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5172" y="3555575"/>
            <a:ext cx="6334125" cy="3157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19190521"/>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p:txBody>
          <a:bodyPr/>
          <a:lstStyle/>
          <a:p>
            <a:r>
              <a:rPr lang="en-US" altLang="en-US" smtClean="0"/>
              <a:t>Analysis</a:t>
            </a:r>
          </a:p>
        </p:txBody>
      </p:sp>
    </p:spTree>
    <p:extLst>
      <p:ext uri="{BB962C8B-B14F-4D97-AF65-F5344CB8AC3E}">
        <p14:creationId xmlns:p14="http://schemas.microsoft.com/office/powerpoint/2010/main" val="77302432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1828801" y="304805"/>
            <a:ext cx="8070851" cy="1096963"/>
          </a:xfrm>
        </p:spPr>
        <p:txBody>
          <a:bodyPr>
            <a:normAutofit fontScale="90000"/>
          </a:bodyPr>
          <a:lstStyle/>
          <a:p>
            <a:r>
              <a:rPr lang="en-GB" altLang="en-US"/>
              <a:t>Results obtained with MRR-W</a:t>
            </a:r>
            <a:br>
              <a:rPr lang="en-GB" altLang="en-US"/>
            </a:br>
            <a:r>
              <a:rPr lang="en-GB" altLang="en-US" sz="2800"/>
              <a:t>Statistical radio measurements per cell.</a:t>
            </a:r>
            <a:endParaRPr lang="en-US" altLang="en-US" sz="2800"/>
          </a:p>
        </p:txBody>
      </p:sp>
      <p:sp>
        <p:nvSpPr>
          <p:cNvPr id="15363" name="Rectangle 3"/>
          <p:cNvSpPr>
            <a:spLocks noGrp="1" noChangeArrowheads="1"/>
          </p:cNvSpPr>
          <p:nvPr>
            <p:ph idx="1"/>
          </p:nvPr>
        </p:nvSpPr>
        <p:spPr>
          <a:xfrm>
            <a:off x="1828802" y="1231107"/>
            <a:ext cx="8064500" cy="2091532"/>
          </a:xfrm>
        </p:spPr>
        <p:txBody>
          <a:bodyPr>
            <a:normAutofit fontScale="92500" lnSpcReduction="20000"/>
          </a:bodyPr>
          <a:lstStyle/>
          <a:p>
            <a:r>
              <a:rPr lang="en-GB" altLang="en-US" dirty="0" smtClean="0"/>
              <a:t>Cells properly tuned have:</a:t>
            </a:r>
          </a:p>
          <a:p>
            <a:pPr lvl="1"/>
            <a:r>
              <a:rPr lang="en-GB" altLang="en-US" dirty="0" smtClean="0"/>
              <a:t>Most UEs with low TX Power.</a:t>
            </a:r>
          </a:p>
          <a:p>
            <a:pPr lvl="1"/>
            <a:r>
              <a:rPr lang="en-GB" altLang="en-US" dirty="0" smtClean="0"/>
              <a:t>Most UEs have good </a:t>
            </a:r>
            <a:r>
              <a:rPr lang="en-GB" altLang="en-US" dirty="0" err="1" smtClean="0"/>
              <a:t>Ec</a:t>
            </a:r>
            <a:r>
              <a:rPr lang="en-GB" altLang="en-US" dirty="0" smtClean="0"/>
              <a:t>/No.</a:t>
            </a:r>
          </a:p>
          <a:p>
            <a:pPr lvl="1"/>
            <a:r>
              <a:rPr lang="en-GB" altLang="en-US" dirty="0" smtClean="0"/>
              <a:t>Most UEs have good RSCP.</a:t>
            </a:r>
          </a:p>
          <a:p>
            <a:pPr lvl="1"/>
            <a:r>
              <a:rPr lang="en-GB" altLang="en-US" dirty="0" smtClean="0"/>
              <a:t>BLER is according to target for service.</a:t>
            </a:r>
            <a:endParaRPr lang="en-US" altLang="en-US" dirty="0" smtClean="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 name="Picture 1"/>
          <p:cNvPicPr>
            <a:picLocks noChangeAspect="1"/>
          </p:cNvPicPr>
          <p:nvPr/>
        </p:nvPicPr>
        <p:blipFill>
          <a:blip r:embed="rId2"/>
          <a:stretch>
            <a:fillRect/>
          </a:stretch>
        </p:blipFill>
        <p:spPr>
          <a:xfrm>
            <a:off x="2035111" y="3322643"/>
            <a:ext cx="6336159" cy="3462163"/>
          </a:xfrm>
          <a:prstGeom prst="rect">
            <a:avLst/>
          </a:prstGeom>
        </p:spPr>
      </p:pic>
    </p:spTree>
    <p:extLst>
      <p:ext uri="{BB962C8B-B14F-4D97-AF65-F5344CB8AC3E}">
        <p14:creationId xmlns:p14="http://schemas.microsoft.com/office/powerpoint/2010/main" val="337792155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4"/>
          <p:cNvSpPr txBox="1">
            <a:spLocks noChangeArrowheads="1"/>
          </p:cNvSpPr>
          <p:nvPr/>
        </p:nvSpPr>
        <p:spPr bwMode="auto">
          <a:xfrm>
            <a:off x="8991600" y="152405"/>
            <a:ext cx="1447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endParaRPr lang="en-US" altLang="en-US" sz="1200">
              <a:latin typeface="Times New Roman" panose="02020603050405020304" pitchFamily="18" charset="0"/>
              <a:cs typeface="Times New Roman" panose="02020603050405020304" pitchFamily="18" charset="0"/>
            </a:endParaRPr>
          </a:p>
          <a:p>
            <a:pPr eaLnBrk="1" hangingPunct="1">
              <a:spcBef>
                <a:spcPct val="50000"/>
              </a:spcBef>
            </a:pPr>
            <a:endParaRPr lang="en-US" altLang="en-US">
              <a:latin typeface="Times New Roman" panose="02020603050405020304" pitchFamily="18" charset="0"/>
              <a:cs typeface="Times New Roman" panose="02020603050405020304" pitchFamily="18" charset="0"/>
            </a:endParaRPr>
          </a:p>
        </p:txBody>
      </p:sp>
      <p:sp>
        <p:nvSpPr>
          <p:cNvPr id="16387" name="Rectangle 5"/>
          <p:cNvSpPr>
            <a:spLocks noGrp="1" noChangeArrowheads="1"/>
          </p:cNvSpPr>
          <p:nvPr>
            <p:ph type="title"/>
          </p:nvPr>
        </p:nvSpPr>
        <p:spPr>
          <a:xfrm>
            <a:off x="1905002" y="149230"/>
            <a:ext cx="7996239" cy="974725"/>
          </a:xfrm>
        </p:spPr>
        <p:txBody>
          <a:bodyPr>
            <a:normAutofit fontScale="90000"/>
          </a:bodyPr>
          <a:lstStyle/>
          <a:p>
            <a:r>
              <a:rPr lang="en-GB" altLang="en-US" smtClean="0"/>
              <a:t>Results obtained with MRR-W</a:t>
            </a:r>
            <a:br>
              <a:rPr lang="en-GB" altLang="en-US" smtClean="0"/>
            </a:br>
            <a:r>
              <a:rPr lang="en-GB" altLang="en-US" sz="2400"/>
              <a:t>Statistical radio measurements per cell - TxPower.</a:t>
            </a:r>
            <a:endParaRPr lang="en-GB" altLang="en-US" smtClean="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6388" name="Text Box 6"/>
          <p:cNvSpPr txBox="1">
            <a:spLocks noChangeArrowheads="1"/>
          </p:cNvSpPr>
          <p:nvPr/>
        </p:nvSpPr>
        <p:spPr bwMode="auto">
          <a:xfrm>
            <a:off x="2041525" y="3509966"/>
            <a:ext cx="4002088" cy="1274195"/>
          </a:xfrm>
          <a:prstGeom prst="rect">
            <a:avLst/>
          </a:prstGeom>
          <a:noFill/>
          <a:ln>
            <a:noFill/>
          </a:ln>
          <a:effectLst/>
          <a:extLst>
            <a:ext uri="{909E8E84-426E-40DD-AFC4-6F175D3DCCD1}">
              <a14:hiddenFill xmlns:a14="http://schemas.microsoft.com/office/drawing/2010/main">
                <a:solidFill>
                  <a:srgbClr val="F1F0EE"/>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981075" algn="dec"/>
              </a:tabLst>
              <a:defRPr sz="2400">
                <a:solidFill>
                  <a:schemeClr val="tx1"/>
                </a:solidFill>
                <a:latin typeface="Arial" panose="020B0604020202020204" pitchFamily="34" charset="0"/>
              </a:defRPr>
            </a:lvl1pPr>
            <a:lvl2pPr marL="742950" indent="-285750">
              <a:tabLst>
                <a:tab pos="981075" algn="dec"/>
              </a:tabLst>
              <a:defRPr sz="2400">
                <a:solidFill>
                  <a:schemeClr val="tx1"/>
                </a:solidFill>
                <a:latin typeface="Arial" panose="020B0604020202020204" pitchFamily="34" charset="0"/>
              </a:defRPr>
            </a:lvl2pPr>
            <a:lvl3pPr marL="1143000" indent="-228600">
              <a:tabLst>
                <a:tab pos="981075" algn="dec"/>
              </a:tabLst>
              <a:defRPr sz="2400">
                <a:solidFill>
                  <a:schemeClr val="tx1"/>
                </a:solidFill>
                <a:latin typeface="Arial" panose="020B0604020202020204" pitchFamily="34" charset="0"/>
              </a:defRPr>
            </a:lvl3pPr>
            <a:lvl4pPr marL="1600200" indent="-228600">
              <a:tabLst>
                <a:tab pos="981075" algn="dec"/>
              </a:tabLst>
              <a:defRPr sz="2400">
                <a:solidFill>
                  <a:schemeClr val="tx1"/>
                </a:solidFill>
                <a:latin typeface="Arial" panose="020B0604020202020204" pitchFamily="34" charset="0"/>
              </a:defRPr>
            </a:lvl4pPr>
            <a:lvl5pPr marL="2057400" indent="-228600">
              <a:tabLst>
                <a:tab pos="981075" algn="dec"/>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9pPr>
          </a:lstStyle>
          <a:p>
            <a:pPr>
              <a:lnSpc>
                <a:spcPct val="90000"/>
              </a:lnSpc>
              <a:spcBef>
                <a:spcPct val="10000"/>
              </a:spcBef>
            </a:pPr>
            <a:r>
              <a:rPr lang="en-GB" altLang="en-US" sz="1600" b="1"/>
              <a:t>“Uplink Coverage” of a particular cell.</a:t>
            </a:r>
          </a:p>
          <a:p>
            <a:pPr>
              <a:lnSpc>
                <a:spcPct val="90000"/>
              </a:lnSpc>
              <a:spcBef>
                <a:spcPct val="10000"/>
              </a:spcBef>
            </a:pPr>
            <a:r>
              <a:rPr lang="en-GB" altLang="en-US" sz="1600"/>
              <a:t>As it can be obtained per service, one can see if a particular service:</a:t>
            </a:r>
          </a:p>
          <a:p>
            <a:pPr>
              <a:lnSpc>
                <a:spcPct val="90000"/>
              </a:lnSpc>
              <a:spcBef>
                <a:spcPct val="10000"/>
              </a:spcBef>
              <a:buFontTx/>
              <a:buChar char="–"/>
            </a:pPr>
            <a:r>
              <a:rPr lang="en-GB" altLang="en-US" sz="1600"/>
              <a:t> runs out of power </a:t>
            </a:r>
          </a:p>
          <a:p>
            <a:pPr>
              <a:lnSpc>
                <a:spcPct val="90000"/>
              </a:lnSpc>
              <a:spcBef>
                <a:spcPct val="10000"/>
              </a:spcBef>
              <a:buFontTx/>
              <a:buChar char="–"/>
            </a:pPr>
            <a:r>
              <a:rPr lang="en-GB" altLang="en-US" sz="1600"/>
              <a:t> has a coverage that has shrunk.  </a:t>
            </a:r>
          </a:p>
        </p:txBody>
      </p:sp>
      <p:sp>
        <p:nvSpPr>
          <p:cNvPr id="16389" name="Text Box 7"/>
          <p:cNvSpPr txBox="1">
            <a:spLocks noChangeArrowheads="1"/>
          </p:cNvSpPr>
          <p:nvPr/>
        </p:nvSpPr>
        <p:spPr bwMode="auto">
          <a:xfrm>
            <a:off x="6413503" y="3505202"/>
            <a:ext cx="4214813" cy="1495794"/>
          </a:xfrm>
          <a:prstGeom prst="rect">
            <a:avLst/>
          </a:prstGeom>
          <a:noFill/>
          <a:ln>
            <a:noFill/>
          </a:ln>
          <a:effectLst/>
          <a:extLst>
            <a:ext uri="{909E8E84-426E-40DD-AFC4-6F175D3DCCD1}">
              <a14:hiddenFill xmlns:a14="http://schemas.microsoft.com/office/drawing/2010/main">
                <a:solidFill>
                  <a:srgbClr val="F1F0EE"/>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981075" algn="dec"/>
              </a:tabLst>
              <a:defRPr sz="2400">
                <a:solidFill>
                  <a:schemeClr val="tx1"/>
                </a:solidFill>
                <a:latin typeface="Arial" panose="020B0604020202020204" pitchFamily="34" charset="0"/>
              </a:defRPr>
            </a:lvl1pPr>
            <a:lvl2pPr marL="742950" indent="-285750">
              <a:tabLst>
                <a:tab pos="981075" algn="dec"/>
              </a:tabLst>
              <a:defRPr sz="2400">
                <a:solidFill>
                  <a:schemeClr val="tx1"/>
                </a:solidFill>
                <a:latin typeface="Arial" panose="020B0604020202020204" pitchFamily="34" charset="0"/>
              </a:defRPr>
            </a:lvl2pPr>
            <a:lvl3pPr marL="1143000" indent="-228600">
              <a:tabLst>
                <a:tab pos="981075" algn="dec"/>
              </a:tabLst>
              <a:defRPr sz="2400">
                <a:solidFill>
                  <a:schemeClr val="tx1"/>
                </a:solidFill>
                <a:latin typeface="Arial" panose="020B0604020202020204" pitchFamily="34" charset="0"/>
              </a:defRPr>
            </a:lvl3pPr>
            <a:lvl4pPr marL="1600200" indent="-228600">
              <a:tabLst>
                <a:tab pos="981075" algn="dec"/>
              </a:tabLst>
              <a:defRPr sz="2400">
                <a:solidFill>
                  <a:schemeClr val="tx1"/>
                </a:solidFill>
                <a:latin typeface="Arial" panose="020B0604020202020204" pitchFamily="34" charset="0"/>
              </a:defRPr>
            </a:lvl4pPr>
            <a:lvl5pPr marL="2057400" indent="-228600">
              <a:tabLst>
                <a:tab pos="981075" algn="dec"/>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9pPr>
          </a:lstStyle>
          <a:p>
            <a:pPr>
              <a:lnSpc>
                <a:spcPct val="90000"/>
              </a:lnSpc>
              <a:spcBef>
                <a:spcPct val="10000"/>
              </a:spcBef>
            </a:pPr>
            <a:r>
              <a:rPr lang="en-GB" altLang="en-US" sz="1600" b="1"/>
              <a:t>“Downlink Coverage” of a particular cell.</a:t>
            </a:r>
          </a:p>
          <a:p>
            <a:pPr>
              <a:lnSpc>
                <a:spcPct val="90000"/>
              </a:lnSpc>
              <a:spcBef>
                <a:spcPct val="10000"/>
              </a:spcBef>
            </a:pPr>
            <a:r>
              <a:rPr lang="en-GB" altLang="en-US" sz="1600"/>
              <a:t>It can be obtained per Spreading Factor, which is related to services. One can see if a particular SF (or even service):</a:t>
            </a:r>
          </a:p>
          <a:p>
            <a:pPr>
              <a:lnSpc>
                <a:spcPct val="90000"/>
              </a:lnSpc>
              <a:spcBef>
                <a:spcPct val="10000"/>
              </a:spcBef>
              <a:buFontTx/>
              <a:buChar char="–"/>
            </a:pPr>
            <a:r>
              <a:rPr lang="en-GB" altLang="en-US" sz="1600"/>
              <a:t> runs out of power </a:t>
            </a:r>
          </a:p>
          <a:p>
            <a:pPr>
              <a:lnSpc>
                <a:spcPct val="90000"/>
              </a:lnSpc>
              <a:spcBef>
                <a:spcPct val="10000"/>
              </a:spcBef>
              <a:buFontTx/>
              <a:buChar char="–"/>
            </a:pPr>
            <a:r>
              <a:rPr lang="en-GB" altLang="en-US" sz="1600"/>
              <a:t> has a coverage that has shrunk.</a:t>
            </a:r>
            <a:r>
              <a:rPr lang="en-GB" altLang="en-US" sz="1400"/>
              <a:t>  </a:t>
            </a:r>
          </a:p>
        </p:txBody>
      </p:sp>
      <p:sp>
        <p:nvSpPr>
          <p:cNvPr id="16390" name="Line 8"/>
          <p:cNvSpPr>
            <a:spLocks noChangeShapeType="1"/>
          </p:cNvSpPr>
          <p:nvPr/>
        </p:nvSpPr>
        <p:spPr bwMode="auto">
          <a:xfrm>
            <a:off x="4013202" y="5089525"/>
            <a:ext cx="122239" cy="1233488"/>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6391"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0563" y="1682750"/>
            <a:ext cx="3657600"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2" name="Picture 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90" y="1530350"/>
            <a:ext cx="3732212" cy="1887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0986494"/>
      </p:ext>
    </p:extLst>
  </p:cSld>
  <p:clrMapOvr>
    <a:masterClrMapping/>
  </p:clrMapOvr>
  <p:transition/>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ext Box 4"/>
          <p:cNvSpPr txBox="1">
            <a:spLocks noChangeArrowheads="1"/>
          </p:cNvSpPr>
          <p:nvPr/>
        </p:nvSpPr>
        <p:spPr bwMode="auto">
          <a:xfrm>
            <a:off x="8991600" y="152405"/>
            <a:ext cx="1447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endParaRPr lang="en-US" altLang="en-US" sz="1200">
              <a:latin typeface="Times New Roman" panose="02020603050405020304" pitchFamily="18" charset="0"/>
              <a:cs typeface="Times New Roman" panose="02020603050405020304" pitchFamily="18" charset="0"/>
            </a:endParaRPr>
          </a:p>
          <a:p>
            <a:pPr eaLnBrk="1" hangingPunct="1">
              <a:spcBef>
                <a:spcPct val="50000"/>
              </a:spcBef>
            </a:pPr>
            <a:endParaRPr lang="en-US" altLang="en-US">
              <a:latin typeface="Times New Roman" panose="02020603050405020304" pitchFamily="18" charset="0"/>
              <a:cs typeface="Times New Roman" panose="02020603050405020304" pitchFamily="18" charset="0"/>
            </a:endParaRPr>
          </a:p>
        </p:txBody>
      </p:sp>
      <p:sp>
        <p:nvSpPr>
          <p:cNvPr id="17411" name="Rectangle 5"/>
          <p:cNvSpPr>
            <a:spLocks noGrp="1" noChangeArrowheads="1"/>
          </p:cNvSpPr>
          <p:nvPr>
            <p:ph type="title"/>
          </p:nvPr>
        </p:nvSpPr>
        <p:spPr>
          <a:xfrm>
            <a:off x="1905002" y="149230"/>
            <a:ext cx="7996239" cy="974725"/>
          </a:xfrm>
        </p:spPr>
        <p:txBody>
          <a:bodyPr>
            <a:normAutofit fontScale="90000"/>
          </a:bodyPr>
          <a:lstStyle/>
          <a:p>
            <a:r>
              <a:rPr lang="en-GB" altLang="en-US" smtClean="0"/>
              <a:t>Results obtained with MRR-W</a:t>
            </a:r>
            <a:br>
              <a:rPr lang="en-GB" altLang="en-US" smtClean="0"/>
            </a:br>
            <a:r>
              <a:rPr lang="en-GB" altLang="en-US" sz="2400"/>
              <a:t>Statistical radio measurements per cell - BLER.</a:t>
            </a:r>
            <a:endParaRPr lang="en-GB" altLang="en-US" smtClean="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7412" name="Text Box 6"/>
          <p:cNvSpPr txBox="1">
            <a:spLocks noChangeArrowheads="1"/>
          </p:cNvSpPr>
          <p:nvPr/>
        </p:nvSpPr>
        <p:spPr bwMode="auto">
          <a:xfrm>
            <a:off x="1984375" y="1746252"/>
            <a:ext cx="4002088" cy="313932"/>
          </a:xfrm>
          <a:prstGeom prst="rect">
            <a:avLst/>
          </a:prstGeom>
          <a:noFill/>
          <a:ln>
            <a:noFill/>
          </a:ln>
          <a:effectLst/>
          <a:extLst>
            <a:ext uri="{909E8E84-426E-40DD-AFC4-6F175D3DCCD1}">
              <a14:hiddenFill xmlns:a14="http://schemas.microsoft.com/office/drawing/2010/main">
                <a:solidFill>
                  <a:srgbClr val="F1F0EE"/>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981075" algn="dec"/>
              </a:tabLst>
              <a:defRPr sz="2400">
                <a:solidFill>
                  <a:schemeClr val="tx1"/>
                </a:solidFill>
                <a:latin typeface="Arial" panose="020B0604020202020204" pitchFamily="34" charset="0"/>
              </a:defRPr>
            </a:lvl1pPr>
            <a:lvl2pPr marL="742950" indent="-285750">
              <a:tabLst>
                <a:tab pos="981075" algn="dec"/>
              </a:tabLst>
              <a:defRPr sz="2400">
                <a:solidFill>
                  <a:schemeClr val="tx1"/>
                </a:solidFill>
                <a:latin typeface="Arial" panose="020B0604020202020204" pitchFamily="34" charset="0"/>
              </a:defRPr>
            </a:lvl2pPr>
            <a:lvl3pPr marL="1143000" indent="-228600">
              <a:tabLst>
                <a:tab pos="981075" algn="dec"/>
              </a:tabLst>
              <a:defRPr sz="2400">
                <a:solidFill>
                  <a:schemeClr val="tx1"/>
                </a:solidFill>
                <a:latin typeface="Arial" panose="020B0604020202020204" pitchFamily="34" charset="0"/>
              </a:defRPr>
            </a:lvl3pPr>
            <a:lvl4pPr marL="1600200" indent="-228600">
              <a:tabLst>
                <a:tab pos="981075" algn="dec"/>
              </a:tabLst>
              <a:defRPr sz="2400">
                <a:solidFill>
                  <a:schemeClr val="tx1"/>
                </a:solidFill>
                <a:latin typeface="Arial" panose="020B0604020202020204" pitchFamily="34" charset="0"/>
              </a:defRPr>
            </a:lvl4pPr>
            <a:lvl5pPr marL="2057400" indent="-228600">
              <a:tabLst>
                <a:tab pos="981075" algn="dec"/>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9pPr>
          </a:lstStyle>
          <a:p>
            <a:pPr>
              <a:lnSpc>
                <a:spcPct val="90000"/>
              </a:lnSpc>
              <a:spcBef>
                <a:spcPct val="10000"/>
              </a:spcBef>
            </a:pPr>
            <a:r>
              <a:rPr lang="en-GB" altLang="en-US" sz="1600" b="1"/>
              <a:t>Downlink quality of a particular cell</a:t>
            </a:r>
            <a:endParaRPr lang="en-GB" altLang="en-US" sz="1600"/>
          </a:p>
        </p:txBody>
      </p:sp>
      <p:sp>
        <p:nvSpPr>
          <p:cNvPr id="112647" name="Text Box 7"/>
          <p:cNvSpPr txBox="1">
            <a:spLocks noChangeArrowheads="1"/>
          </p:cNvSpPr>
          <p:nvPr/>
        </p:nvSpPr>
        <p:spPr bwMode="auto">
          <a:xfrm>
            <a:off x="3627442" y="4500564"/>
            <a:ext cx="5164137" cy="991041"/>
          </a:xfrm>
          <a:prstGeom prst="rect">
            <a:avLst/>
          </a:prstGeom>
          <a:noFill/>
          <a:ln>
            <a:noFill/>
          </a:ln>
          <a:effectLst/>
          <a:extLst>
            <a:ext uri="{909E8E84-426E-40DD-AFC4-6F175D3DCCD1}">
              <a14:hiddenFill xmlns:a14="http://schemas.microsoft.com/office/drawing/2010/main">
                <a:solidFill>
                  <a:srgbClr val="F1F0EE"/>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176213" indent="-176213">
              <a:tabLst>
                <a:tab pos="981075" algn="dec"/>
              </a:tabLst>
              <a:defRPr sz="2400">
                <a:solidFill>
                  <a:schemeClr val="tx1"/>
                </a:solidFill>
                <a:latin typeface="Times New Roman" pitchFamily="18" charset="0"/>
              </a:defRPr>
            </a:lvl1pPr>
            <a:lvl2pPr>
              <a:tabLst>
                <a:tab pos="981075" algn="dec"/>
              </a:tabLst>
              <a:defRPr sz="2400">
                <a:solidFill>
                  <a:schemeClr val="tx1"/>
                </a:solidFill>
                <a:latin typeface="Times New Roman" pitchFamily="18" charset="0"/>
              </a:defRPr>
            </a:lvl2pPr>
            <a:lvl3pPr>
              <a:tabLst>
                <a:tab pos="981075" algn="dec"/>
              </a:tabLst>
              <a:defRPr sz="2400">
                <a:solidFill>
                  <a:schemeClr val="tx1"/>
                </a:solidFill>
                <a:latin typeface="Times New Roman" pitchFamily="18" charset="0"/>
              </a:defRPr>
            </a:lvl3pPr>
            <a:lvl4pPr>
              <a:tabLst>
                <a:tab pos="981075" algn="dec"/>
              </a:tabLst>
              <a:defRPr sz="2400">
                <a:solidFill>
                  <a:schemeClr val="tx1"/>
                </a:solidFill>
                <a:latin typeface="Times New Roman" pitchFamily="18" charset="0"/>
              </a:defRPr>
            </a:lvl4pPr>
            <a:lvl5pPr>
              <a:tabLst>
                <a:tab pos="981075" algn="dec"/>
              </a:tabLst>
              <a:defRPr sz="2400">
                <a:solidFill>
                  <a:schemeClr val="tx1"/>
                </a:solidFill>
                <a:latin typeface="Times New Roman" pitchFamily="18" charset="0"/>
              </a:defRPr>
            </a:lvl5pPr>
            <a:lvl6pPr fontAlgn="base">
              <a:spcBef>
                <a:spcPct val="0"/>
              </a:spcBef>
              <a:spcAft>
                <a:spcPct val="0"/>
              </a:spcAft>
              <a:tabLst>
                <a:tab pos="981075" algn="dec"/>
              </a:tabLst>
              <a:defRPr sz="2400">
                <a:solidFill>
                  <a:schemeClr val="tx1"/>
                </a:solidFill>
                <a:latin typeface="Times New Roman" pitchFamily="18" charset="0"/>
              </a:defRPr>
            </a:lvl6pPr>
            <a:lvl7pPr fontAlgn="base">
              <a:spcBef>
                <a:spcPct val="0"/>
              </a:spcBef>
              <a:spcAft>
                <a:spcPct val="0"/>
              </a:spcAft>
              <a:tabLst>
                <a:tab pos="981075" algn="dec"/>
              </a:tabLst>
              <a:defRPr sz="2400">
                <a:solidFill>
                  <a:schemeClr val="tx1"/>
                </a:solidFill>
                <a:latin typeface="Times New Roman" pitchFamily="18" charset="0"/>
              </a:defRPr>
            </a:lvl7pPr>
            <a:lvl8pPr fontAlgn="base">
              <a:spcBef>
                <a:spcPct val="0"/>
              </a:spcBef>
              <a:spcAft>
                <a:spcPct val="0"/>
              </a:spcAft>
              <a:tabLst>
                <a:tab pos="981075" algn="dec"/>
              </a:tabLst>
              <a:defRPr sz="2400">
                <a:solidFill>
                  <a:schemeClr val="tx1"/>
                </a:solidFill>
                <a:latin typeface="Times New Roman" pitchFamily="18" charset="0"/>
              </a:defRPr>
            </a:lvl8pPr>
            <a:lvl9pPr fontAlgn="base">
              <a:spcBef>
                <a:spcPct val="0"/>
              </a:spcBef>
              <a:spcAft>
                <a:spcPct val="0"/>
              </a:spcAft>
              <a:tabLst>
                <a:tab pos="981075" algn="dec"/>
              </a:tabLst>
              <a:defRPr sz="2400">
                <a:solidFill>
                  <a:schemeClr val="tx1"/>
                </a:solidFill>
                <a:latin typeface="Times New Roman" pitchFamily="18" charset="0"/>
              </a:defRPr>
            </a:lvl9pPr>
          </a:lstStyle>
          <a:p>
            <a:pPr>
              <a:lnSpc>
                <a:spcPct val="90000"/>
              </a:lnSpc>
              <a:spcBef>
                <a:spcPct val="10000"/>
              </a:spcBef>
              <a:defRPr/>
            </a:pPr>
            <a:r>
              <a:rPr lang="en-GB" altLang="en-US" sz="1600" dirty="0">
                <a:latin typeface="Arial" charset="0"/>
              </a:rPr>
              <a:t>It can be obtained per services, separately:</a:t>
            </a:r>
          </a:p>
          <a:p>
            <a:pPr>
              <a:lnSpc>
                <a:spcPct val="90000"/>
              </a:lnSpc>
              <a:spcBef>
                <a:spcPct val="10000"/>
              </a:spcBef>
              <a:defRPr/>
            </a:pPr>
            <a:endParaRPr lang="en-GB" altLang="en-US" sz="1600" dirty="0">
              <a:latin typeface="Arial" charset="0"/>
            </a:endParaRPr>
          </a:p>
          <a:p>
            <a:pPr>
              <a:lnSpc>
                <a:spcPct val="90000"/>
              </a:lnSpc>
              <a:spcBef>
                <a:spcPct val="10000"/>
              </a:spcBef>
              <a:buFontTx/>
              <a:buChar char="–"/>
              <a:defRPr/>
            </a:pPr>
            <a:r>
              <a:rPr lang="en-GB" altLang="en-US" sz="1400" dirty="0">
                <a:latin typeface="Arial" charset="0"/>
              </a:rPr>
              <a:t> Speech needs a very low BLER</a:t>
            </a:r>
          </a:p>
          <a:p>
            <a:pPr marL="0" indent="0">
              <a:lnSpc>
                <a:spcPct val="90000"/>
              </a:lnSpc>
              <a:spcBef>
                <a:spcPct val="10000"/>
              </a:spcBef>
              <a:defRPr/>
            </a:pPr>
            <a:endParaRPr lang="en-GB" altLang="en-US" sz="1400" dirty="0">
              <a:latin typeface="Arial" charset="0"/>
            </a:endParaRPr>
          </a:p>
        </p:txBody>
      </p:sp>
      <p:sp>
        <p:nvSpPr>
          <p:cNvPr id="17414" name="Text Box 8"/>
          <p:cNvSpPr txBox="1">
            <a:spLocks noChangeArrowheads="1"/>
          </p:cNvSpPr>
          <p:nvPr/>
        </p:nvSpPr>
        <p:spPr bwMode="auto">
          <a:xfrm>
            <a:off x="6345242" y="1776416"/>
            <a:ext cx="4002087" cy="313932"/>
          </a:xfrm>
          <a:prstGeom prst="rect">
            <a:avLst/>
          </a:prstGeom>
          <a:noFill/>
          <a:ln>
            <a:noFill/>
          </a:ln>
          <a:effectLst/>
          <a:extLst>
            <a:ext uri="{909E8E84-426E-40DD-AFC4-6F175D3DCCD1}">
              <a14:hiddenFill xmlns:a14="http://schemas.microsoft.com/office/drawing/2010/main">
                <a:solidFill>
                  <a:srgbClr val="F1F0EE"/>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981075" algn="dec"/>
              </a:tabLst>
              <a:defRPr sz="2400">
                <a:solidFill>
                  <a:schemeClr val="tx1"/>
                </a:solidFill>
                <a:latin typeface="Arial" panose="020B0604020202020204" pitchFamily="34" charset="0"/>
              </a:defRPr>
            </a:lvl1pPr>
            <a:lvl2pPr marL="742950" indent="-285750">
              <a:tabLst>
                <a:tab pos="981075" algn="dec"/>
              </a:tabLst>
              <a:defRPr sz="2400">
                <a:solidFill>
                  <a:schemeClr val="tx1"/>
                </a:solidFill>
                <a:latin typeface="Arial" panose="020B0604020202020204" pitchFamily="34" charset="0"/>
              </a:defRPr>
            </a:lvl2pPr>
            <a:lvl3pPr marL="1143000" indent="-228600">
              <a:tabLst>
                <a:tab pos="981075" algn="dec"/>
              </a:tabLst>
              <a:defRPr sz="2400">
                <a:solidFill>
                  <a:schemeClr val="tx1"/>
                </a:solidFill>
                <a:latin typeface="Arial" panose="020B0604020202020204" pitchFamily="34" charset="0"/>
              </a:defRPr>
            </a:lvl3pPr>
            <a:lvl4pPr marL="1600200" indent="-228600">
              <a:tabLst>
                <a:tab pos="981075" algn="dec"/>
              </a:tabLst>
              <a:defRPr sz="2400">
                <a:solidFill>
                  <a:schemeClr val="tx1"/>
                </a:solidFill>
                <a:latin typeface="Arial" panose="020B0604020202020204" pitchFamily="34" charset="0"/>
              </a:defRPr>
            </a:lvl4pPr>
            <a:lvl5pPr marL="2057400" indent="-228600">
              <a:tabLst>
                <a:tab pos="981075" algn="dec"/>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9pPr>
          </a:lstStyle>
          <a:p>
            <a:pPr>
              <a:lnSpc>
                <a:spcPct val="90000"/>
              </a:lnSpc>
              <a:spcBef>
                <a:spcPct val="10000"/>
              </a:spcBef>
            </a:pPr>
            <a:r>
              <a:rPr lang="en-GB" altLang="en-US" sz="1600" b="1"/>
              <a:t>Uplink quality of a particular cell</a:t>
            </a:r>
            <a:endParaRPr lang="en-GB" altLang="en-US" sz="1600"/>
          </a:p>
        </p:txBody>
      </p:sp>
      <p:pic>
        <p:nvPicPr>
          <p:cNvPr id="17415" name="Picture 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04" y="2247900"/>
            <a:ext cx="3516313" cy="178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6"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6139" y="2171705"/>
            <a:ext cx="344170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946019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346216829"/>
              </p:ext>
            </p:extLst>
          </p:nvPr>
        </p:nvGraphicFramePr>
        <p:xfrm>
          <a:off x="5049080" y="676279"/>
          <a:ext cx="6891131" cy="1381125"/>
        </p:xfrm>
        <a:graphic>
          <a:graphicData uri="http://schemas.openxmlformats.org/drawingml/2006/table">
            <a:tbl>
              <a:tblPr firstRow="1" firstCol="1" bandRow="1">
                <a:tableStyleId>{5C22544A-7EE6-4342-B048-85BDC9FD1C3A}</a:tableStyleId>
              </a:tblPr>
              <a:tblGrid>
                <a:gridCol w="747259">
                  <a:extLst>
                    <a:ext uri="{9D8B030D-6E8A-4147-A177-3AD203B41FA5}">
                      <a16:colId xmlns:a16="http://schemas.microsoft.com/office/drawing/2014/main" val="20000"/>
                    </a:ext>
                  </a:extLst>
                </a:gridCol>
                <a:gridCol w="905347">
                  <a:extLst>
                    <a:ext uri="{9D8B030D-6E8A-4147-A177-3AD203B41FA5}">
                      <a16:colId xmlns:a16="http://schemas.microsoft.com/office/drawing/2014/main" val="20001"/>
                    </a:ext>
                  </a:extLst>
                </a:gridCol>
                <a:gridCol w="717955">
                  <a:extLst>
                    <a:ext uri="{9D8B030D-6E8A-4147-A177-3AD203B41FA5}">
                      <a16:colId xmlns:a16="http://schemas.microsoft.com/office/drawing/2014/main" val="20002"/>
                    </a:ext>
                  </a:extLst>
                </a:gridCol>
                <a:gridCol w="721039">
                  <a:extLst>
                    <a:ext uri="{9D8B030D-6E8A-4147-A177-3AD203B41FA5}">
                      <a16:colId xmlns:a16="http://schemas.microsoft.com/office/drawing/2014/main" val="20003"/>
                    </a:ext>
                  </a:extLst>
                </a:gridCol>
                <a:gridCol w="721039">
                  <a:extLst>
                    <a:ext uri="{9D8B030D-6E8A-4147-A177-3AD203B41FA5}">
                      <a16:colId xmlns:a16="http://schemas.microsoft.com/office/drawing/2014/main" val="20004"/>
                    </a:ext>
                  </a:extLst>
                </a:gridCol>
                <a:gridCol w="795843">
                  <a:extLst>
                    <a:ext uri="{9D8B030D-6E8A-4147-A177-3AD203B41FA5}">
                      <a16:colId xmlns:a16="http://schemas.microsoft.com/office/drawing/2014/main" val="20005"/>
                    </a:ext>
                  </a:extLst>
                </a:gridCol>
                <a:gridCol w="721039">
                  <a:extLst>
                    <a:ext uri="{9D8B030D-6E8A-4147-A177-3AD203B41FA5}">
                      <a16:colId xmlns:a16="http://schemas.microsoft.com/office/drawing/2014/main" val="20006"/>
                    </a:ext>
                  </a:extLst>
                </a:gridCol>
                <a:gridCol w="721039">
                  <a:extLst>
                    <a:ext uri="{9D8B030D-6E8A-4147-A177-3AD203B41FA5}">
                      <a16:colId xmlns:a16="http://schemas.microsoft.com/office/drawing/2014/main" val="20007"/>
                    </a:ext>
                  </a:extLst>
                </a:gridCol>
                <a:gridCol w="840571">
                  <a:extLst>
                    <a:ext uri="{9D8B030D-6E8A-4147-A177-3AD203B41FA5}">
                      <a16:colId xmlns:a16="http://schemas.microsoft.com/office/drawing/2014/main" val="20008"/>
                    </a:ext>
                  </a:extLst>
                </a:gridCol>
              </a:tblGrid>
              <a:tr h="809625">
                <a:tc>
                  <a:txBody>
                    <a:bodyPr/>
                    <a:lstStyle/>
                    <a:p>
                      <a:pPr marL="0" marR="0" algn="ctr">
                        <a:spcBef>
                          <a:spcPts val="0"/>
                        </a:spcBef>
                        <a:spcAft>
                          <a:spcPts val="0"/>
                        </a:spcAft>
                      </a:pPr>
                      <a:r>
                        <a:rPr lang="en-US" sz="1000">
                          <a:effectLst/>
                        </a:rPr>
                        <a:t>SDATE</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000">
                          <a:effectLst/>
                        </a:rPr>
                        <a:t>INTERVAL</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000">
                          <a:effectLst/>
                        </a:rPr>
                        <a:t>NE</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000">
                          <a:effectLst/>
                        </a:rPr>
                        <a:t>CN INIT PAGING TO IDLE UE LA</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000">
                          <a:effectLst/>
                        </a:rPr>
                        <a:t>CN INIT PAGING TO IDLE UE</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000">
                          <a:effectLst/>
                        </a:rPr>
                        <a:t>CN INIT PAGING TO IDLE UE RA</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000">
                          <a:effectLst/>
                        </a:rPr>
                        <a:t>CN INIT PAGING TO URA UE</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000">
                          <a:effectLst/>
                        </a:rPr>
                        <a:t>UTRAN INIT PAGING TO URA UE</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000">
                          <a:effectLst/>
                        </a:rPr>
                        <a:t>UTRAN Paging Rejection</a:t>
                      </a:r>
                      <a:endParaRPr lang="en-US" sz="120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0000"/>
                  </a:ext>
                </a:extLst>
              </a:tr>
              <a:tr h="190500">
                <a:tc>
                  <a:txBody>
                    <a:bodyPr/>
                    <a:lstStyle/>
                    <a:p>
                      <a:pPr marL="0" marR="0" algn="ctr">
                        <a:spcBef>
                          <a:spcPts val="0"/>
                        </a:spcBef>
                        <a:spcAft>
                          <a:spcPts val="0"/>
                        </a:spcAft>
                      </a:pPr>
                      <a:r>
                        <a:rPr lang="en-US" sz="1100">
                          <a:effectLst/>
                        </a:rPr>
                        <a:t>07-Nov-15</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dirty="0">
                          <a:effectLst/>
                        </a:rPr>
                        <a:t>AH</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dirty="0" smtClean="0">
                          <a:effectLst/>
                        </a:rPr>
                        <a:t>RNCE2</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a:effectLst/>
                        </a:rPr>
                        <a:t>4,910,031</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a:effectLst/>
                        </a:rPr>
                        <a:t>0</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a:effectLst/>
                        </a:rPr>
                        <a:t>11,414,735</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algn="ctr"/>
                      <a:endParaRPr lang="en-US" sz="1000">
                        <a:effectLst/>
                        <a:latin typeface="Times New Roman" panose="02020603050405020304" pitchFamily="18" charset="0"/>
                      </a:endParaRPr>
                    </a:p>
                  </a:txBody>
                  <a:tcPr marL="68580" marR="68580" marT="0" marB="0" anchor="b"/>
                </a:tc>
                <a:tc>
                  <a:txBody>
                    <a:bodyPr/>
                    <a:lstStyle/>
                    <a:p>
                      <a:pPr algn="ctr"/>
                      <a:endParaRPr lang="en-US" sz="1000">
                        <a:effectLst/>
                        <a:latin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1,326</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1"/>
                  </a:ext>
                </a:extLst>
              </a:tr>
              <a:tr h="190500">
                <a:tc>
                  <a:txBody>
                    <a:bodyPr/>
                    <a:lstStyle/>
                    <a:p>
                      <a:pPr marL="0" marR="0" algn="ctr">
                        <a:spcBef>
                          <a:spcPts val="0"/>
                        </a:spcBef>
                        <a:spcAft>
                          <a:spcPts val="0"/>
                        </a:spcAft>
                      </a:pPr>
                      <a:r>
                        <a:rPr lang="en-US" sz="1100">
                          <a:effectLst/>
                        </a:rPr>
                        <a:t>07-Nov-15</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a:effectLst/>
                        </a:rPr>
                        <a:t>AH</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dirty="0" smtClean="0">
                          <a:effectLst/>
                        </a:rPr>
                        <a:t>RNCE1</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a:effectLst/>
                        </a:rPr>
                        <a:t>5,298,166</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a:effectLst/>
                        </a:rPr>
                        <a:t>0</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100">
                          <a:effectLst/>
                        </a:rPr>
                        <a:t>13,442,153</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algn="ctr"/>
                      <a:endParaRPr lang="en-US" sz="1000">
                        <a:effectLst/>
                        <a:latin typeface="Times New Roman" panose="02020603050405020304" pitchFamily="18" charset="0"/>
                      </a:endParaRPr>
                    </a:p>
                  </a:txBody>
                  <a:tcPr marL="68580" marR="68580" marT="0" marB="0" anchor="b"/>
                </a:tc>
                <a:tc>
                  <a:txBody>
                    <a:bodyPr/>
                    <a:lstStyle/>
                    <a:p>
                      <a:pPr algn="ctr"/>
                      <a:endParaRPr lang="en-US" sz="1000">
                        <a:effectLst/>
                        <a:latin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100">
                          <a:effectLst/>
                        </a:rPr>
                        <a:t>365</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2"/>
                  </a:ext>
                </a:extLst>
              </a:tr>
              <a:tr h="190500">
                <a:tc>
                  <a:txBody>
                    <a:bodyPr/>
                    <a:lstStyle/>
                    <a:p>
                      <a:pPr marL="0" marR="0" algn="ctr">
                        <a:spcBef>
                          <a:spcPts val="0"/>
                        </a:spcBef>
                        <a:spcAft>
                          <a:spcPts val="0"/>
                        </a:spcAft>
                      </a:pPr>
                      <a:r>
                        <a:rPr lang="en-US" sz="1100">
                          <a:effectLst/>
                        </a:rPr>
                        <a:t>07-Nov-15</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a:effectLst/>
                        </a:rPr>
                        <a:t>AH</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dirty="0" smtClean="0">
                          <a:effectLst/>
                        </a:rPr>
                        <a:t>RNCE3</a:t>
                      </a:r>
                      <a:endParaRPr lang="en-US" sz="1200" dirty="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a:effectLst/>
                        </a:rPr>
                        <a:t>4,325,182</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a:effectLst/>
                        </a:rPr>
                        <a:t>0</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marL="0" marR="0" algn="ctr">
                        <a:spcBef>
                          <a:spcPts val="0"/>
                        </a:spcBef>
                        <a:spcAft>
                          <a:spcPts val="0"/>
                        </a:spcAft>
                      </a:pPr>
                      <a:r>
                        <a:rPr lang="en-US" sz="1100">
                          <a:effectLst/>
                        </a:rPr>
                        <a:t>9,273,015</a:t>
                      </a:r>
                      <a:endParaRPr lang="en-US" sz="1200">
                        <a:effectLst/>
                        <a:latin typeface="Times New Roman" panose="02020603050405020304" pitchFamily="18" charset="0"/>
                        <a:ea typeface="Calibri" panose="020F0502020204030204" pitchFamily="34" charset="0"/>
                      </a:endParaRPr>
                    </a:p>
                  </a:txBody>
                  <a:tcPr marL="68580" marR="68580" marT="0" marB="0" anchor="ctr"/>
                </a:tc>
                <a:tc>
                  <a:txBody>
                    <a:bodyPr/>
                    <a:lstStyle/>
                    <a:p>
                      <a:pPr algn="ctr"/>
                      <a:endParaRPr lang="en-US" sz="1000">
                        <a:effectLst/>
                        <a:latin typeface="Times New Roman" panose="02020603050405020304" pitchFamily="18" charset="0"/>
                      </a:endParaRPr>
                    </a:p>
                  </a:txBody>
                  <a:tcPr marL="68580" marR="68580" marT="0" marB="0" anchor="ctr"/>
                </a:tc>
                <a:tc>
                  <a:txBody>
                    <a:bodyPr/>
                    <a:lstStyle/>
                    <a:p>
                      <a:pPr algn="ctr"/>
                      <a:endParaRPr lang="en-US" sz="1000">
                        <a:effectLst/>
                        <a:latin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96</a:t>
                      </a:r>
                      <a:endParaRPr lang="en-US" sz="1200" dirty="0">
                        <a:effectLst/>
                        <a:latin typeface="Times New Roman" panose="02020603050405020304" pitchFamily="18" charset="0"/>
                        <a:ea typeface="Calibri" panose="020F0502020204030204" pitchFamily="34" charset="0"/>
                      </a:endParaRPr>
                    </a:p>
                  </a:txBody>
                  <a:tcPr marL="68580" marR="68580" marT="0" marB="0" anchor="ctr"/>
                </a:tc>
                <a:extLst>
                  <a:ext uri="{0D108BD9-81ED-4DB2-BD59-A6C34878D82A}">
                    <a16:rowId xmlns:a16="http://schemas.microsoft.com/office/drawing/2014/main" val="10003"/>
                  </a:ext>
                </a:extLst>
              </a:tr>
            </a:tbl>
          </a:graphicData>
        </a:graphic>
      </p:graphicFrame>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5"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59941" y="2436536"/>
            <a:ext cx="7790995" cy="4262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88809" y="2725881"/>
            <a:ext cx="6134307" cy="4352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5"/>
          <p:cNvSpPr/>
          <p:nvPr/>
        </p:nvSpPr>
        <p:spPr>
          <a:xfrm>
            <a:off x="384480" y="2436536"/>
            <a:ext cx="3775461" cy="1754326"/>
          </a:xfrm>
          <a:prstGeom prst="rect">
            <a:avLst/>
          </a:prstGeom>
        </p:spPr>
        <p:txBody>
          <a:bodyPr wrap="square">
            <a:spAutoFit/>
          </a:bodyPr>
          <a:lstStyle/>
          <a:p>
            <a:r>
              <a:rPr lang="en-US" dirty="0">
                <a:latin typeface="Calibri" panose="020F0502020204030204" pitchFamily="34" charset="0"/>
                <a:ea typeface="Calibri" panose="020F0502020204030204" pitchFamily="34" charset="0"/>
                <a:cs typeface="Times New Roman" panose="02020603050405020304" pitchFamily="18" charset="0"/>
              </a:rPr>
              <a:t>the paging attempts on the LAC went to almost zero for few hours when the issue started and BH attempts have doubled since then. </a:t>
            </a:r>
            <a:r>
              <a:rPr lang="en-US" dirty="0" smtClean="0">
                <a:latin typeface="Calibri" panose="020F0502020204030204" pitchFamily="34" charset="0"/>
                <a:ea typeface="Calibri" panose="020F0502020204030204" pitchFamily="34" charset="0"/>
                <a:cs typeface="Times New Roman" panose="02020603050405020304" pitchFamily="18" charset="0"/>
              </a:rPr>
              <a:t>It seems that any </a:t>
            </a:r>
            <a:r>
              <a:rPr lang="en-US" dirty="0">
                <a:latin typeface="Calibri" panose="020F0502020204030204" pitchFamily="34" charset="0"/>
                <a:ea typeface="Calibri" panose="020F0502020204030204" pitchFamily="34" charset="0"/>
                <a:cs typeface="Times New Roman" panose="02020603050405020304" pitchFamily="18" charset="0"/>
              </a:rPr>
              <a:t>activity/change </a:t>
            </a:r>
            <a:r>
              <a:rPr lang="en-US" dirty="0" smtClean="0">
                <a:latin typeface="Calibri" panose="020F0502020204030204" pitchFamily="34" charset="0"/>
                <a:ea typeface="Calibri" panose="020F0502020204030204" pitchFamily="34" charset="0"/>
                <a:cs typeface="Times New Roman" panose="02020603050405020304" pitchFamily="18" charset="0"/>
              </a:rPr>
              <a:t>was done in Core on </a:t>
            </a:r>
            <a:r>
              <a:rPr lang="en-US" dirty="0">
                <a:latin typeface="Calibri" panose="020F0502020204030204" pitchFamily="34" charset="0"/>
                <a:ea typeface="Calibri" panose="020F0502020204030204" pitchFamily="34" charset="0"/>
                <a:cs typeface="Times New Roman" panose="02020603050405020304" pitchFamily="18" charset="0"/>
              </a:rPr>
              <a:t>the mentioned date</a:t>
            </a:r>
            <a:endParaRPr lang="en-US" dirty="0"/>
          </a:p>
        </p:txBody>
      </p:sp>
    </p:spTree>
    <p:extLst>
      <p:ext uri="{BB962C8B-B14F-4D97-AF65-F5344CB8AC3E}">
        <p14:creationId xmlns:p14="http://schemas.microsoft.com/office/powerpoint/2010/main" val="1874211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wipe(down)">
                                      <p:cBhvr>
                                        <p:cTn id="7" dur="500"/>
                                        <p:tgtEl>
                                          <p:spTgt spid="1027"/>
                                        </p:tgtEl>
                                      </p:cBhvr>
                                    </p:animEffect>
                                  </p:childTnLst>
                                  <p:subTnLst>
                                    <p:set>
                                      <p:cBhvr override="childStyle">
                                        <p:cTn dur="1" fill="hold" display="0" masterRel="nextClick" afterEffect="1"/>
                                        <p:tgtEl>
                                          <p:spTgt spid="102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5"/>
                                        </p:tgtEl>
                                        <p:attrNameLst>
                                          <p:attrName>style.visibility</p:attrName>
                                        </p:attrNameLst>
                                      </p:cBhvr>
                                      <p:to>
                                        <p:strVal val="visible"/>
                                      </p:to>
                                    </p:set>
                                    <p:animEffect transition="in" filter="fade">
                                      <p:cBhvr>
                                        <p:cTn id="12" dur="500"/>
                                        <p:tgtEl>
                                          <p:spTgt spid="1025"/>
                                        </p:tgtEl>
                                      </p:cBhvr>
                                    </p:animEffect>
                                  </p:childTnLst>
                                  <p:subTnLst>
                                    <p:set>
                                      <p:cBhvr override="childStyle">
                                        <p:cTn dur="1" fill="hold" display="0" masterRel="nextClick" afterEffect="1"/>
                                        <p:tgtEl>
                                          <p:spTgt spid="10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4"/>
          <p:cNvSpPr txBox="1">
            <a:spLocks noChangeArrowheads="1"/>
          </p:cNvSpPr>
          <p:nvPr/>
        </p:nvSpPr>
        <p:spPr bwMode="auto">
          <a:xfrm>
            <a:off x="8991600" y="152405"/>
            <a:ext cx="144780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pPr eaLnBrk="1" hangingPunct="1">
              <a:spcBef>
                <a:spcPct val="50000"/>
              </a:spcBef>
            </a:pPr>
            <a:endParaRPr lang="en-US" altLang="en-US" sz="1200">
              <a:latin typeface="Times New Roman" panose="02020603050405020304" pitchFamily="18" charset="0"/>
              <a:cs typeface="Times New Roman" panose="02020603050405020304" pitchFamily="18" charset="0"/>
            </a:endParaRPr>
          </a:p>
          <a:p>
            <a:pPr eaLnBrk="1" hangingPunct="1">
              <a:spcBef>
                <a:spcPct val="50000"/>
              </a:spcBef>
            </a:pPr>
            <a:endParaRPr lang="en-US" altLang="en-US">
              <a:latin typeface="Times New Roman" panose="02020603050405020304" pitchFamily="18" charset="0"/>
              <a:cs typeface="Times New Roman" panose="02020603050405020304" pitchFamily="18" charset="0"/>
            </a:endParaRPr>
          </a:p>
        </p:txBody>
      </p:sp>
      <p:sp>
        <p:nvSpPr>
          <p:cNvPr id="18435" name="Rectangle 5"/>
          <p:cNvSpPr>
            <a:spLocks noGrp="1" noChangeArrowheads="1"/>
          </p:cNvSpPr>
          <p:nvPr>
            <p:ph type="title"/>
          </p:nvPr>
        </p:nvSpPr>
        <p:spPr>
          <a:xfrm>
            <a:off x="1905002" y="149230"/>
            <a:ext cx="7996239" cy="974725"/>
          </a:xfrm>
        </p:spPr>
        <p:txBody>
          <a:bodyPr>
            <a:normAutofit fontScale="90000"/>
          </a:bodyPr>
          <a:lstStyle/>
          <a:p>
            <a:r>
              <a:rPr lang="en-GB" altLang="en-US" smtClean="0"/>
              <a:t>Results obtained with MRR-W</a:t>
            </a:r>
            <a:br>
              <a:rPr lang="en-GB" altLang="en-US" smtClean="0"/>
            </a:br>
            <a:r>
              <a:rPr lang="en-GB" altLang="en-US" sz="2400"/>
              <a:t>Statistical radio measurements per cell - CPICH.</a:t>
            </a:r>
            <a:endParaRPr lang="en-GB" altLang="en-US" smtClean="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8436" name="Text Box 6"/>
          <p:cNvSpPr txBox="1">
            <a:spLocks noChangeArrowheads="1"/>
          </p:cNvSpPr>
          <p:nvPr/>
        </p:nvSpPr>
        <p:spPr bwMode="auto">
          <a:xfrm>
            <a:off x="4848227" y="5422904"/>
            <a:ext cx="3314700" cy="997196"/>
          </a:xfrm>
          <a:prstGeom prst="rect">
            <a:avLst/>
          </a:prstGeom>
          <a:noFill/>
          <a:ln>
            <a:noFill/>
          </a:ln>
          <a:effectLst/>
          <a:extLst>
            <a:ext uri="{909E8E84-426E-40DD-AFC4-6F175D3DCCD1}">
              <a14:hiddenFill xmlns:a14="http://schemas.microsoft.com/office/drawing/2010/main">
                <a:solidFill>
                  <a:srgbClr val="F1F0EE"/>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981075" algn="dec"/>
              </a:tabLst>
              <a:defRPr sz="2400">
                <a:solidFill>
                  <a:schemeClr val="tx1"/>
                </a:solidFill>
                <a:latin typeface="Arial" panose="020B0604020202020204" pitchFamily="34" charset="0"/>
              </a:defRPr>
            </a:lvl1pPr>
            <a:lvl2pPr marL="742950" indent="-285750">
              <a:tabLst>
                <a:tab pos="981075" algn="dec"/>
              </a:tabLst>
              <a:defRPr sz="2400">
                <a:solidFill>
                  <a:schemeClr val="tx1"/>
                </a:solidFill>
                <a:latin typeface="Arial" panose="020B0604020202020204" pitchFamily="34" charset="0"/>
              </a:defRPr>
            </a:lvl2pPr>
            <a:lvl3pPr marL="1143000" indent="-228600">
              <a:tabLst>
                <a:tab pos="981075" algn="dec"/>
              </a:tabLst>
              <a:defRPr sz="2400">
                <a:solidFill>
                  <a:schemeClr val="tx1"/>
                </a:solidFill>
                <a:latin typeface="Arial" panose="020B0604020202020204" pitchFamily="34" charset="0"/>
              </a:defRPr>
            </a:lvl3pPr>
            <a:lvl4pPr marL="1600200" indent="-228600">
              <a:tabLst>
                <a:tab pos="981075" algn="dec"/>
              </a:tabLst>
              <a:defRPr sz="2400">
                <a:solidFill>
                  <a:schemeClr val="tx1"/>
                </a:solidFill>
                <a:latin typeface="Arial" panose="020B0604020202020204" pitchFamily="34" charset="0"/>
              </a:defRPr>
            </a:lvl4pPr>
            <a:lvl5pPr marL="2057400" indent="-228600">
              <a:tabLst>
                <a:tab pos="981075" algn="dec"/>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9pPr>
          </a:lstStyle>
          <a:p>
            <a:pPr>
              <a:lnSpc>
                <a:spcPct val="90000"/>
              </a:lnSpc>
              <a:spcBef>
                <a:spcPct val="10000"/>
              </a:spcBef>
            </a:pPr>
            <a:r>
              <a:rPr lang="en-GB" altLang="en-US" sz="1200" dirty="0"/>
              <a:t>Very weak: why?</a:t>
            </a:r>
          </a:p>
          <a:p>
            <a:pPr>
              <a:lnSpc>
                <a:spcPct val="90000"/>
              </a:lnSpc>
              <a:spcBef>
                <a:spcPct val="10000"/>
              </a:spcBef>
            </a:pPr>
            <a:r>
              <a:rPr lang="en-GB" altLang="en-US" sz="1200" dirty="0"/>
              <a:t>- Lack of coverage.</a:t>
            </a:r>
          </a:p>
          <a:p>
            <a:pPr>
              <a:lnSpc>
                <a:spcPct val="90000"/>
              </a:lnSpc>
              <a:spcBef>
                <a:spcPct val="10000"/>
              </a:spcBef>
            </a:pPr>
            <a:r>
              <a:rPr lang="en-GB" altLang="en-US" sz="1200" dirty="0"/>
              <a:t>- Lots of indoor traffic.</a:t>
            </a:r>
          </a:p>
          <a:p>
            <a:pPr>
              <a:lnSpc>
                <a:spcPct val="90000"/>
              </a:lnSpc>
              <a:spcBef>
                <a:spcPct val="10000"/>
              </a:spcBef>
            </a:pPr>
            <a:r>
              <a:rPr lang="en-GB" altLang="en-US" sz="1200" dirty="0"/>
              <a:t>- Handover problem. IRAT/IF HO problem. </a:t>
            </a:r>
          </a:p>
          <a:p>
            <a:pPr>
              <a:lnSpc>
                <a:spcPct val="90000"/>
              </a:lnSpc>
              <a:spcBef>
                <a:spcPct val="10000"/>
              </a:spcBef>
            </a:pPr>
            <a:r>
              <a:rPr lang="en-GB" altLang="en-US" sz="1200" dirty="0"/>
              <a:t>- Cell overshooting.</a:t>
            </a:r>
          </a:p>
        </p:txBody>
      </p:sp>
      <p:grpSp>
        <p:nvGrpSpPr>
          <p:cNvPr id="3" name="Group 7"/>
          <p:cNvGrpSpPr>
            <a:grpSpLocks/>
          </p:cNvGrpSpPr>
          <p:nvPr/>
        </p:nvGrpSpPr>
        <p:grpSpPr bwMode="auto">
          <a:xfrm>
            <a:off x="4808541" y="4224343"/>
            <a:ext cx="2276475" cy="846137"/>
            <a:chOff x="3419" y="2742"/>
            <a:chExt cx="1434" cy="533"/>
          </a:xfrm>
        </p:grpSpPr>
        <p:sp>
          <p:nvSpPr>
            <p:cNvPr id="18449" name="Line 8"/>
            <p:cNvSpPr>
              <a:spLocks noChangeShapeType="1"/>
            </p:cNvSpPr>
            <p:nvPr/>
          </p:nvSpPr>
          <p:spPr bwMode="auto">
            <a:xfrm>
              <a:off x="3425" y="2742"/>
              <a:ext cx="0" cy="527"/>
            </a:xfrm>
            <a:prstGeom prst="line">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50" name="Line 9"/>
            <p:cNvSpPr>
              <a:spLocks noChangeShapeType="1"/>
            </p:cNvSpPr>
            <p:nvPr/>
          </p:nvSpPr>
          <p:spPr bwMode="auto">
            <a:xfrm flipH="1">
              <a:off x="3419" y="3273"/>
              <a:ext cx="1434" cy="0"/>
            </a:xfrm>
            <a:prstGeom prst="line">
              <a:avLst/>
            </a:prstGeom>
            <a:noFill/>
            <a:ln w="317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51" name="Freeform 10"/>
            <p:cNvSpPr>
              <a:spLocks/>
            </p:cNvSpPr>
            <p:nvPr/>
          </p:nvSpPr>
          <p:spPr bwMode="auto">
            <a:xfrm>
              <a:off x="3442" y="2846"/>
              <a:ext cx="1305" cy="429"/>
            </a:xfrm>
            <a:custGeom>
              <a:avLst/>
              <a:gdLst>
                <a:gd name="T0" fmla="*/ 1305 w 1305"/>
                <a:gd name="T1" fmla="*/ 422 h 429"/>
                <a:gd name="T2" fmla="*/ 1208 w 1305"/>
                <a:gd name="T3" fmla="*/ 373 h 429"/>
                <a:gd name="T4" fmla="*/ 1145 w 1305"/>
                <a:gd name="T5" fmla="*/ 304 h 429"/>
                <a:gd name="T6" fmla="*/ 1038 w 1305"/>
                <a:gd name="T7" fmla="*/ 46 h 429"/>
                <a:gd name="T8" fmla="*/ 834 w 1305"/>
                <a:gd name="T9" fmla="*/ 30 h 429"/>
                <a:gd name="T10" fmla="*/ 714 w 1305"/>
                <a:gd name="T11" fmla="*/ 174 h 429"/>
                <a:gd name="T12" fmla="*/ 555 w 1305"/>
                <a:gd name="T13" fmla="*/ 283 h 429"/>
                <a:gd name="T14" fmla="*/ 358 w 1305"/>
                <a:gd name="T15" fmla="*/ 314 h 429"/>
                <a:gd name="T16" fmla="*/ 218 w 1305"/>
                <a:gd name="T17" fmla="*/ 294 h 429"/>
                <a:gd name="T18" fmla="*/ 46 w 1305"/>
                <a:gd name="T19" fmla="*/ 274 h 429"/>
                <a:gd name="T20" fmla="*/ 0 w 1305"/>
                <a:gd name="T21" fmla="*/ 429 h 429"/>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305" h="429">
                  <a:moveTo>
                    <a:pt x="1305" y="422"/>
                  </a:moveTo>
                  <a:cubicBezTo>
                    <a:pt x="1289" y="414"/>
                    <a:pt x="1235" y="393"/>
                    <a:pt x="1208" y="373"/>
                  </a:cubicBezTo>
                  <a:cubicBezTo>
                    <a:pt x="1181" y="353"/>
                    <a:pt x="1173" y="358"/>
                    <a:pt x="1145" y="304"/>
                  </a:cubicBezTo>
                  <a:cubicBezTo>
                    <a:pt x="1117" y="250"/>
                    <a:pt x="1090" y="92"/>
                    <a:pt x="1038" y="46"/>
                  </a:cubicBezTo>
                  <a:cubicBezTo>
                    <a:pt x="986" y="0"/>
                    <a:pt x="888" y="9"/>
                    <a:pt x="834" y="30"/>
                  </a:cubicBezTo>
                  <a:cubicBezTo>
                    <a:pt x="780" y="51"/>
                    <a:pt x="760" y="132"/>
                    <a:pt x="714" y="174"/>
                  </a:cubicBezTo>
                  <a:cubicBezTo>
                    <a:pt x="668" y="216"/>
                    <a:pt x="614" y="260"/>
                    <a:pt x="555" y="283"/>
                  </a:cubicBezTo>
                  <a:cubicBezTo>
                    <a:pt x="496" y="306"/>
                    <a:pt x="414" y="312"/>
                    <a:pt x="358" y="314"/>
                  </a:cubicBezTo>
                  <a:cubicBezTo>
                    <a:pt x="302" y="316"/>
                    <a:pt x="270" y="301"/>
                    <a:pt x="218" y="294"/>
                  </a:cubicBezTo>
                  <a:cubicBezTo>
                    <a:pt x="166" y="287"/>
                    <a:pt x="82" y="252"/>
                    <a:pt x="46" y="274"/>
                  </a:cubicBezTo>
                  <a:cubicBezTo>
                    <a:pt x="10" y="296"/>
                    <a:pt x="10" y="397"/>
                    <a:pt x="0" y="429"/>
                  </a:cubicBezTo>
                </a:path>
              </a:pathLst>
            </a:custGeom>
            <a:noFill/>
            <a:ln w="25400" cap="flat" cmpd="sng">
              <a:solidFill>
                <a:srgbClr val="000000"/>
              </a:solidFill>
              <a:prstDash val="solid"/>
              <a:round/>
              <a:headEnd/>
              <a:tailEnd/>
            </a:ln>
            <a:effectLst/>
            <a:extLst>
              <a:ext uri="{909E8E84-426E-40DD-AFC4-6F175D3DCCD1}">
                <a14:hiddenFill xmlns:a14="http://schemas.microsoft.com/office/drawing/2010/main">
                  <a:solidFill>
                    <a:srgbClr val="F1F0E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18438" name="Text Box 11"/>
          <p:cNvSpPr txBox="1">
            <a:spLocks noChangeArrowheads="1"/>
          </p:cNvSpPr>
          <p:nvPr/>
        </p:nvSpPr>
        <p:spPr bwMode="auto">
          <a:xfrm>
            <a:off x="2116142" y="1393825"/>
            <a:ext cx="4078287" cy="533400"/>
          </a:xfrm>
          <a:prstGeom prst="rect">
            <a:avLst/>
          </a:prstGeom>
          <a:noFill/>
          <a:ln>
            <a:noFill/>
          </a:ln>
          <a:effectLst/>
          <a:extLst>
            <a:ext uri="{909E8E84-426E-40DD-AFC4-6F175D3DCCD1}">
              <a14:hiddenFill xmlns:a14="http://schemas.microsoft.com/office/drawing/2010/main">
                <a:solidFill>
                  <a:srgbClr val="F1F0EE"/>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981075" algn="dec"/>
              </a:tabLst>
              <a:defRPr sz="2400">
                <a:solidFill>
                  <a:schemeClr val="tx1"/>
                </a:solidFill>
                <a:latin typeface="Arial" panose="020B0604020202020204" pitchFamily="34" charset="0"/>
              </a:defRPr>
            </a:lvl1pPr>
            <a:lvl2pPr marL="742950" indent="-285750">
              <a:tabLst>
                <a:tab pos="981075" algn="dec"/>
              </a:tabLst>
              <a:defRPr sz="2400">
                <a:solidFill>
                  <a:schemeClr val="tx1"/>
                </a:solidFill>
                <a:latin typeface="Arial" panose="020B0604020202020204" pitchFamily="34" charset="0"/>
              </a:defRPr>
            </a:lvl2pPr>
            <a:lvl3pPr marL="1143000" indent="-228600">
              <a:tabLst>
                <a:tab pos="981075" algn="dec"/>
              </a:tabLst>
              <a:defRPr sz="2400">
                <a:solidFill>
                  <a:schemeClr val="tx1"/>
                </a:solidFill>
                <a:latin typeface="Arial" panose="020B0604020202020204" pitchFamily="34" charset="0"/>
              </a:defRPr>
            </a:lvl3pPr>
            <a:lvl4pPr marL="1600200" indent="-228600">
              <a:tabLst>
                <a:tab pos="981075" algn="dec"/>
              </a:tabLst>
              <a:defRPr sz="2400">
                <a:solidFill>
                  <a:schemeClr val="tx1"/>
                </a:solidFill>
                <a:latin typeface="Arial" panose="020B0604020202020204" pitchFamily="34" charset="0"/>
              </a:defRPr>
            </a:lvl4pPr>
            <a:lvl5pPr marL="2057400" indent="-228600">
              <a:tabLst>
                <a:tab pos="981075" algn="dec"/>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9pPr>
          </a:lstStyle>
          <a:p>
            <a:pPr algn="ctr">
              <a:lnSpc>
                <a:spcPct val="90000"/>
              </a:lnSpc>
              <a:spcBef>
                <a:spcPct val="10000"/>
              </a:spcBef>
            </a:pPr>
            <a:r>
              <a:rPr lang="en-GB" altLang="en-US" sz="1600" b="1"/>
              <a:t>CPICH Ec/No </a:t>
            </a:r>
            <a:br>
              <a:rPr lang="en-GB" altLang="en-US" sz="1600" b="1"/>
            </a:br>
            <a:r>
              <a:rPr lang="en-GB" altLang="en-US" sz="1600" b="1"/>
              <a:t>(“interference in the cell”)</a:t>
            </a:r>
            <a:endParaRPr lang="en-GB" altLang="en-US" sz="1600"/>
          </a:p>
        </p:txBody>
      </p:sp>
      <p:sp>
        <p:nvSpPr>
          <p:cNvPr id="18439" name="Text Box 12"/>
          <p:cNvSpPr txBox="1">
            <a:spLocks noChangeArrowheads="1"/>
          </p:cNvSpPr>
          <p:nvPr/>
        </p:nvSpPr>
        <p:spPr bwMode="auto">
          <a:xfrm>
            <a:off x="6477004" y="1423989"/>
            <a:ext cx="3186113" cy="535531"/>
          </a:xfrm>
          <a:prstGeom prst="rect">
            <a:avLst/>
          </a:prstGeom>
          <a:noFill/>
          <a:ln>
            <a:noFill/>
          </a:ln>
          <a:effectLst/>
          <a:extLst>
            <a:ext uri="{909E8E84-426E-40DD-AFC4-6F175D3DCCD1}">
              <a14:hiddenFill xmlns:a14="http://schemas.microsoft.com/office/drawing/2010/main">
                <a:solidFill>
                  <a:srgbClr val="F1F0EE"/>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981075" algn="dec"/>
              </a:tabLst>
              <a:defRPr sz="2400">
                <a:solidFill>
                  <a:schemeClr val="tx1"/>
                </a:solidFill>
                <a:latin typeface="Arial" panose="020B0604020202020204" pitchFamily="34" charset="0"/>
              </a:defRPr>
            </a:lvl1pPr>
            <a:lvl2pPr marL="742950" indent="-285750">
              <a:tabLst>
                <a:tab pos="981075" algn="dec"/>
              </a:tabLst>
              <a:defRPr sz="2400">
                <a:solidFill>
                  <a:schemeClr val="tx1"/>
                </a:solidFill>
                <a:latin typeface="Arial" panose="020B0604020202020204" pitchFamily="34" charset="0"/>
              </a:defRPr>
            </a:lvl2pPr>
            <a:lvl3pPr marL="1143000" indent="-228600">
              <a:tabLst>
                <a:tab pos="981075" algn="dec"/>
              </a:tabLst>
              <a:defRPr sz="2400">
                <a:solidFill>
                  <a:schemeClr val="tx1"/>
                </a:solidFill>
                <a:latin typeface="Arial" panose="020B0604020202020204" pitchFamily="34" charset="0"/>
              </a:defRPr>
            </a:lvl3pPr>
            <a:lvl4pPr marL="1600200" indent="-228600">
              <a:tabLst>
                <a:tab pos="981075" algn="dec"/>
              </a:tabLst>
              <a:defRPr sz="2400">
                <a:solidFill>
                  <a:schemeClr val="tx1"/>
                </a:solidFill>
                <a:latin typeface="Arial" panose="020B0604020202020204" pitchFamily="34" charset="0"/>
              </a:defRPr>
            </a:lvl4pPr>
            <a:lvl5pPr marL="2057400" indent="-228600">
              <a:tabLst>
                <a:tab pos="981075" algn="dec"/>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9pPr>
          </a:lstStyle>
          <a:p>
            <a:pPr algn="ctr">
              <a:lnSpc>
                <a:spcPct val="90000"/>
              </a:lnSpc>
              <a:spcBef>
                <a:spcPct val="10000"/>
              </a:spcBef>
            </a:pPr>
            <a:r>
              <a:rPr lang="en-GB" altLang="en-US" sz="1600" b="1"/>
              <a:t>CPICH RSCP </a:t>
            </a:r>
            <a:br>
              <a:rPr lang="en-GB" altLang="en-US" sz="1600" b="1"/>
            </a:br>
            <a:r>
              <a:rPr lang="en-GB" altLang="en-US" sz="1600" b="1"/>
              <a:t>(“signal strength, pathloss”)</a:t>
            </a:r>
            <a:endParaRPr lang="en-GB" altLang="en-US" sz="1600"/>
          </a:p>
        </p:txBody>
      </p:sp>
      <p:sp>
        <p:nvSpPr>
          <p:cNvPr id="18440" name="Text Box 13"/>
          <p:cNvSpPr txBox="1">
            <a:spLocks noChangeArrowheads="1"/>
          </p:cNvSpPr>
          <p:nvPr/>
        </p:nvSpPr>
        <p:spPr bwMode="auto">
          <a:xfrm>
            <a:off x="5037140" y="4319588"/>
            <a:ext cx="985837" cy="286232"/>
          </a:xfrm>
          <a:prstGeom prst="rect">
            <a:avLst/>
          </a:prstGeom>
          <a:noFill/>
          <a:ln>
            <a:noFill/>
          </a:ln>
          <a:effectLst/>
          <a:extLst>
            <a:ext uri="{909E8E84-426E-40DD-AFC4-6F175D3DCCD1}">
              <a14:hiddenFill xmlns:a14="http://schemas.microsoft.com/office/drawing/2010/main">
                <a:solidFill>
                  <a:srgbClr val="F1F0EE"/>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981075" algn="dec"/>
              </a:tabLst>
              <a:defRPr sz="2400">
                <a:solidFill>
                  <a:schemeClr val="tx1"/>
                </a:solidFill>
                <a:latin typeface="Arial" panose="020B0604020202020204" pitchFamily="34" charset="0"/>
              </a:defRPr>
            </a:lvl1pPr>
            <a:lvl2pPr marL="742950" indent="-285750">
              <a:tabLst>
                <a:tab pos="981075" algn="dec"/>
              </a:tabLst>
              <a:defRPr sz="2400">
                <a:solidFill>
                  <a:schemeClr val="tx1"/>
                </a:solidFill>
                <a:latin typeface="Arial" panose="020B0604020202020204" pitchFamily="34" charset="0"/>
              </a:defRPr>
            </a:lvl2pPr>
            <a:lvl3pPr marL="1143000" indent="-228600">
              <a:tabLst>
                <a:tab pos="981075" algn="dec"/>
              </a:tabLst>
              <a:defRPr sz="2400">
                <a:solidFill>
                  <a:schemeClr val="tx1"/>
                </a:solidFill>
                <a:latin typeface="Arial" panose="020B0604020202020204" pitchFamily="34" charset="0"/>
              </a:defRPr>
            </a:lvl3pPr>
            <a:lvl4pPr marL="1600200" indent="-228600">
              <a:tabLst>
                <a:tab pos="981075" algn="dec"/>
              </a:tabLst>
              <a:defRPr sz="2400">
                <a:solidFill>
                  <a:schemeClr val="tx1"/>
                </a:solidFill>
                <a:latin typeface="Arial" panose="020B0604020202020204" pitchFamily="34" charset="0"/>
              </a:defRPr>
            </a:lvl4pPr>
            <a:lvl5pPr marL="2057400" indent="-228600">
              <a:tabLst>
                <a:tab pos="981075" algn="dec"/>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9pPr>
          </a:lstStyle>
          <a:p>
            <a:pPr>
              <a:lnSpc>
                <a:spcPct val="90000"/>
              </a:lnSpc>
              <a:spcBef>
                <a:spcPct val="10000"/>
              </a:spcBef>
            </a:pPr>
            <a:r>
              <a:rPr lang="en-GB" altLang="en-US" sz="1000"/>
              <a:t>CPICH RSCP</a:t>
            </a:r>
            <a:r>
              <a:rPr lang="en-GB" altLang="en-US" sz="1400"/>
              <a:t> </a:t>
            </a:r>
          </a:p>
        </p:txBody>
      </p:sp>
      <p:sp>
        <p:nvSpPr>
          <p:cNvPr id="18441" name="Text Box 14"/>
          <p:cNvSpPr txBox="1">
            <a:spLocks noChangeArrowheads="1"/>
          </p:cNvSpPr>
          <p:nvPr/>
        </p:nvSpPr>
        <p:spPr bwMode="auto">
          <a:xfrm>
            <a:off x="3919542" y="3800475"/>
            <a:ext cx="4002087" cy="313932"/>
          </a:xfrm>
          <a:prstGeom prst="rect">
            <a:avLst/>
          </a:prstGeom>
          <a:noFill/>
          <a:ln>
            <a:noFill/>
          </a:ln>
          <a:effectLst/>
          <a:extLst>
            <a:ext uri="{909E8E84-426E-40DD-AFC4-6F175D3DCCD1}">
              <a14:hiddenFill xmlns:a14="http://schemas.microsoft.com/office/drawing/2010/main">
                <a:solidFill>
                  <a:srgbClr val="F1F0EE"/>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tabLst>
                <a:tab pos="981075" algn="dec"/>
              </a:tabLst>
              <a:defRPr sz="2400">
                <a:solidFill>
                  <a:schemeClr val="tx1"/>
                </a:solidFill>
                <a:latin typeface="Arial" panose="020B0604020202020204" pitchFamily="34" charset="0"/>
              </a:defRPr>
            </a:lvl1pPr>
            <a:lvl2pPr marL="742950" indent="-285750">
              <a:tabLst>
                <a:tab pos="981075" algn="dec"/>
              </a:tabLst>
              <a:defRPr sz="2400">
                <a:solidFill>
                  <a:schemeClr val="tx1"/>
                </a:solidFill>
                <a:latin typeface="Arial" panose="020B0604020202020204" pitchFamily="34" charset="0"/>
              </a:defRPr>
            </a:lvl2pPr>
            <a:lvl3pPr marL="1143000" indent="-228600">
              <a:tabLst>
                <a:tab pos="981075" algn="dec"/>
              </a:tabLst>
              <a:defRPr sz="2400">
                <a:solidFill>
                  <a:schemeClr val="tx1"/>
                </a:solidFill>
                <a:latin typeface="Arial" panose="020B0604020202020204" pitchFamily="34" charset="0"/>
              </a:defRPr>
            </a:lvl3pPr>
            <a:lvl4pPr marL="1600200" indent="-228600">
              <a:tabLst>
                <a:tab pos="981075" algn="dec"/>
              </a:tabLst>
              <a:defRPr sz="2400">
                <a:solidFill>
                  <a:schemeClr val="tx1"/>
                </a:solidFill>
                <a:latin typeface="Arial" panose="020B0604020202020204" pitchFamily="34" charset="0"/>
              </a:defRPr>
            </a:lvl4pPr>
            <a:lvl5pPr marL="2057400" indent="-228600">
              <a:tabLst>
                <a:tab pos="981075" algn="dec"/>
              </a:tabLst>
              <a:defRPr sz="2400">
                <a:solidFill>
                  <a:schemeClr val="tx1"/>
                </a:solidFill>
                <a:latin typeface="Arial" panose="020B0604020202020204" pitchFamily="34" charset="0"/>
              </a:defRPr>
            </a:lvl5pPr>
            <a:lvl6pPr marL="25146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6pPr>
            <a:lvl7pPr marL="29718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7pPr>
            <a:lvl8pPr marL="34290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8pPr>
            <a:lvl9pPr marL="3886200" indent="-228600" eaLnBrk="0" fontAlgn="base" hangingPunct="0">
              <a:spcBef>
                <a:spcPct val="0"/>
              </a:spcBef>
              <a:spcAft>
                <a:spcPct val="0"/>
              </a:spcAft>
              <a:tabLst>
                <a:tab pos="981075" algn="dec"/>
              </a:tabLst>
              <a:defRPr sz="2400">
                <a:solidFill>
                  <a:schemeClr val="tx1"/>
                </a:solidFill>
                <a:latin typeface="Arial" panose="020B0604020202020204" pitchFamily="34" charset="0"/>
              </a:defRPr>
            </a:lvl9pPr>
          </a:lstStyle>
          <a:p>
            <a:pPr>
              <a:lnSpc>
                <a:spcPct val="90000"/>
              </a:lnSpc>
              <a:spcBef>
                <a:spcPct val="10000"/>
              </a:spcBef>
            </a:pPr>
            <a:r>
              <a:rPr lang="en-GB" altLang="en-US" sz="1600" b="1"/>
              <a:t>CPICH to identify coverage problems:</a:t>
            </a:r>
            <a:r>
              <a:rPr lang="en-GB" altLang="en-US" sz="1600"/>
              <a:t>  </a:t>
            </a:r>
          </a:p>
        </p:txBody>
      </p:sp>
      <p:grpSp>
        <p:nvGrpSpPr>
          <p:cNvPr id="4" name="Group 15"/>
          <p:cNvGrpSpPr>
            <a:grpSpLocks/>
          </p:cNvGrpSpPr>
          <p:nvPr/>
        </p:nvGrpSpPr>
        <p:grpSpPr bwMode="auto">
          <a:xfrm>
            <a:off x="4581527" y="4702175"/>
            <a:ext cx="1079500" cy="1671638"/>
            <a:chOff x="3276" y="3043"/>
            <a:chExt cx="680" cy="1053"/>
          </a:xfrm>
        </p:grpSpPr>
        <p:sp>
          <p:nvSpPr>
            <p:cNvPr id="18445" name="Oval 16"/>
            <p:cNvSpPr>
              <a:spLocks noChangeArrowheads="1"/>
            </p:cNvSpPr>
            <p:nvPr/>
          </p:nvSpPr>
          <p:spPr bwMode="auto">
            <a:xfrm>
              <a:off x="3276" y="3043"/>
              <a:ext cx="680" cy="357"/>
            </a:xfrm>
            <a:prstGeom prst="ellipse">
              <a:avLst/>
            </a:prstGeom>
            <a:noFill/>
            <a:ln w="12700" algn="ctr">
              <a:solidFill>
                <a:schemeClr val="folHlink"/>
              </a:solidFill>
              <a:round/>
              <a:headEnd/>
              <a:tailEnd/>
            </a:ln>
            <a:effectLst/>
            <a:extLst>
              <a:ext uri="{909E8E84-426E-40DD-AFC4-6F175D3DCCD1}">
                <a14:hiddenFill xmlns:a14="http://schemas.microsoft.com/office/drawing/2010/main">
                  <a:solidFill>
                    <a:srgbClr val="F1F0E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eaLnBrk="0" fontAlgn="base" hangingPunct="0">
                <a:spcBef>
                  <a:spcPct val="0"/>
                </a:spcBef>
                <a:spcAft>
                  <a:spcPct val="0"/>
                </a:spcAft>
                <a:defRPr sz="2400">
                  <a:solidFill>
                    <a:schemeClr val="tx1"/>
                  </a:solidFill>
                  <a:latin typeface="Arial" panose="020B0604020202020204" pitchFamily="34" charset="0"/>
                </a:defRPr>
              </a:lvl6pPr>
              <a:lvl7pPr marL="2971800" indent="-228600" eaLnBrk="0" fontAlgn="base" hangingPunct="0">
                <a:spcBef>
                  <a:spcPct val="0"/>
                </a:spcBef>
                <a:spcAft>
                  <a:spcPct val="0"/>
                </a:spcAft>
                <a:defRPr sz="2400">
                  <a:solidFill>
                    <a:schemeClr val="tx1"/>
                  </a:solidFill>
                  <a:latin typeface="Arial" panose="020B0604020202020204" pitchFamily="34" charset="0"/>
                </a:defRPr>
              </a:lvl7pPr>
              <a:lvl8pPr marL="3429000" indent="-228600" eaLnBrk="0" fontAlgn="base" hangingPunct="0">
                <a:spcBef>
                  <a:spcPct val="0"/>
                </a:spcBef>
                <a:spcAft>
                  <a:spcPct val="0"/>
                </a:spcAft>
                <a:defRPr sz="2400">
                  <a:solidFill>
                    <a:schemeClr val="tx1"/>
                  </a:solidFill>
                  <a:latin typeface="Arial" panose="020B0604020202020204" pitchFamily="34" charset="0"/>
                </a:defRPr>
              </a:lvl8pPr>
              <a:lvl9pPr marL="3886200" indent="-228600" eaLnBrk="0" fontAlgn="base" hangingPunct="0">
                <a:spcBef>
                  <a:spcPct val="0"/>
                </a:spcBef>
                <a:spcAft>
                  <a:spcPct val="0"/>
                </a:spcAft>
                <a:defRPr sz="2400">
                  <a:solidFill>
                    <a:schemeClr val="tx1"/>
                  </a:solidFill>
                  <a:latin typeface="Arial" panose="020B0604020202020204" pitchFamily="34" charset="0"/>
                </a:defRPr>
              </a:lvl9pPr>
            </a:lstStyle>
            <a:p>
              <a:endParaRPr lang="en-US"/>
            </a:p>
          </p:txBody>
        </p:sp>
        <p:sp>
          <p:nvSpPr>
            <p:cNvPr id="18446" name="Line 17"/>
            <p:cNvSpPr>
              <a:spLocks noChangeShapeType="1"/>
            </p:cNvSpPr>
            <p:nvPr/>
          </p:nvSpPr>
          <p:spPr bwMode="auto">
            <a:xfrm>
              <a:off x="3320" y="3306"/>
              <a:ext cx="0" cy="435"/>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47" name="Line 18"/>
            <p:cNvSpPr>
              <a:spLocks noChangeShapeType="1"/>
            </p:cNvSpPr>
            <p:nvPr/>
          </p:nvSpPr>
          <p:spPr bwMode="auto">
            <a:xfrm>
              <a:off x="3437" y="3528"/>
              <a:ext cx="0" cy="568"/>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8448" name="Line 19"/>
            <p:cNvSpPr>
              <a:spLocks noChangeShapeType="1"/>
            </p:cNvSpPr>
            <p:nvPr/>
          </p:nvSpPr>
          <p:spPr bwMode="auto">
            <a:xfrm>
              <a:off x="3317" y="3743"/>
              <a:ext cx="118" cy="0"/>
            </a:xfrm>
            <a:prstGeom prst="line">
              <a:avLst/>
            </a:prstGeom>
            <a:noFill/>
            <a:ln w="12700">
              <a:solidFill>
                <a:schemeClr val="folHlink"/>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pic>
        <p:nvPicPr>
          <p:cNvPr id="18443" name="Picture 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963" y="1873255"/>
            <a:ext cx="3810000" cy="1871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44"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32542" y="1930400"/>
            <a:ext cx="351313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7035001"/>
      </p:ext>
    </p:extLst>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399247" y="585246"/>
            <a:ext cx="11526591" cy="5512905"/>
          </a:xfrm>
          <a:prstGeom prst="rect">
            <a:avLst/>
          </a:prstGeom>
          <a:gradFill rotWithShape="1">
            <a:gsLst>
              <a:gs pos="0">
                <a:srgbClr val="181847"/>
              </a:gs>
              <a:gs pos="100000">
                <a:srgbClr val="333399"/>
              </a:gs>
            </a:gsLst>
            <a:lin ang="0" scaled="1"/>
          </a:gradFill>
        </p:spPr>
        <p:txBody>
          <a:bodyPr vert="horz" lIns="91440" tIns="45720" rIns="45720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defRPr/>
            </a:pPr>
            <a:r>
              <a:rPr lang="sv-SE" altLang="en-US" sz="5400" b="1" dirty="0">
                <a:solidFill>
                  <a:srgbClr val="FF0000"/>
                </a:solidFill>
              </a:rPr>
              <a:t>FFAx-W</a:t>
            </a:r>
            <a:r>
              <a:rPr lang="sv-SE" altLang="en-US" sz="5400" dirty="0">
                <a:solidFill>
                  <a:srgbClr val="FF0000"/>
                </a:solidFill>
              </a:rPr>
              <a:t/>
            </a:r>
            <a:br>
              <a:rPr lang="sv-SE" altLang="en-US" sz="5400" dirty="0">
                <a:solidFill>
                  <a:srgbClr val="FF0000"/>
                </a:solidFill>
              </a:rPr>
            </a:br>
            <a:r>
              <a:rPr lang="sv-SE" altLang="en-US" sz="5400" dirty="0" smtClean="0">
                <a:solidFill>
                  <a:srgbClr val="FF0000"/>
                </a:solidFill>
              </a:rPr>
              <a:t>Find </a:t>
            </a:r>
            <a:r>
              <a:rPr lang="sv-SE" altLang="en-US" sz="5400" dirty="0">
                <a:solidFill>
                  <a:srgbClr val="FF0000"/>
                </a:solidFill>
              </a:rPr>
              <a:t>Faulty Antenna Expert </a:t>
            </a:r>
            <a:r>
              <a:rPr lang="sv-SE" altLang="en-US" sz="5400" dirty="0" smtClean="0">
                <a:solidFill>
                  <a:srgbClr val="FF0000"/>
                </a:solidFill>
              </a:rPr>
              <a:t>for </a:t>
            </a:r>
            <a:r>
              <a:rPr lang="sv-SE" altLang="en-US" sz="5400" dirty="0">
                <a:solidFill>
                  <a:srgbClr val="FF0000"/>
                </a:solidFill>
              </a:rPr>
              <a:t>WCDMA</a:t>
            </a:r>
            <a:endParaRPr lang="en-US" altLang="en-US" sz="5400" dirty="0">
              <a:solidFill>
                <a:srgbClr val="FF0000"/>
              </a:solidFill>
            </a:endParaRPr>
          </a:p>
        </p:txBody>
      </p:sp>
    </p:spTree>
    <p:custDataLst>
      <p:tags r:id="rId1"/>
    </p:custDataLst>
    <p:extLst>
      <p:ext uri="{BB962C8B-B14F-4D97-AF65-F5344CB8AC3E}">
        <p14:creationId xmlns:p14="http://schemas.microsoft.com/office/powerpoint/2010/main" val="168187313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extLst>
            <a:ext uri="{909E8E84-426E-40DD-AFC4-6F175D3DCCD1}">
              <a14:hiddenFill xmlns:a14="http://schemas.microsoft.com/office/drawing/2010/main">
                <a:solidFill>
                  <a:schemeClr val="bg1"/>
                </a:solidFill>
              </a14:hiddenFill>
            </a:ext>
          </a:extLst>
        </p:spPr>
        <p:txBody>
          <a:bodyPr/>
          <a:lstStyle/>
          <a:p>
            <a:pPr eaLnBrk="1" hangingPunct="1"/>
            <a:r>
              <a:rPr lang="sv-SE" altLang="en-US" smtClean="0"/>
              <a:t>Find Faulty Antenna Expert for WCDMA</a:t>
            </a:r>
            <a:endParaRPr lang="en-US" altLang="en-US" smtClean="0"/>
          </a:p>
        </p:txBody>
      </p:sp>
      <p:sp>
        <p:nvSpPr>
          <p:cNvPr id="4099" name="Rectangle 3"/>
          <p:cNvSpPr>
            <a:spLocks noGrp="1" noChangeArrowheads="1"/>
          </p:cNvSpPr>
          <p:nvPr>
            <p:ph idx="1"/>
          </p:nvPr>
        </p:nvSpPr>
        <p:spPr>
          <a:xfrm>
            <a:off x="531815" y="1376367"/>
            <a:ext cx="7869237" cy="4573587"/>
          </a:xfrm>
        </p:spPr>
        <p:txBody>
          <a:bodyPr/>
          <a:lstStyle/>
          <a:p>
            <a:pPr eaLnBrk="1" hangingPunct="1"/>
            <a:r>
              <a:rPr lang="en-US" altLang="en-US" smtClean="0"/>
              <a:t>This presentation contains a summary about OSS-RC feature Find Faulty Antenna Expert for WCDMA, and instructions how to start FFAX-W and a few problem identification examples.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2852" y="1268413"/>
            <a:ext cx="2759075" cy="4895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5854760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5"/>
          <p:cNvSpPr>
            <a:spLocks noGrp="1" noChangeArrowheads="1"/>
          </p:cNvSpPr>
          <p:nvPr>
            <p:ph type="title"/>
          </p:nvPr>
        </p:nvSpPr>
        <p:spPr>
          <a:extLst>
            <a:ext uri="{909E8E84-426E-40DD-AFC4-6F175D3DCCD1}">
              <a14:hiddenFill xmlns:a14="http://schemas.microsoft.com/office/drawing/2010/main">
                <a:solidFill>
                  <a:schemeClr val="bg1"/>
                </a:solidFill>
              </a14:hiddenFill>
            </a:ext>
          </a:extLst>
        </p:spPr>
        <p:txBody>
          <a:bodyPr/>
          <a:lstStyle/>
          <a:p>
            <a:pPr eaLnBrk="1" hangingPunct="1"/>
            <a:r>
              <a:rPr lang="sv-SE" altLang="en-US" smtClean="0"/>
              <a:t>Find Faulty Antenna Expert for WCDMA</a:t>
            </a:r>
            <a:endParaRPr lang="en-US" altLang="en-US" smtClean="0"/>
          </a:p>
        </p:txBody>
      </p:sp>
      <p:sp>
        <p:nvSpPr>
          <p:cNvPr id="5123" name="Rectangle 3"/>
          <p:cNvSpPr>
            <a:spLocks noGrp="1" noChangeArrowheads="1"/>
          </p:cNvSpPr>
          <p:nvPr>
            <p:ph idx="1"/>
          </p:nvPr>
        </p:nvSpPr>
        <p:spPr>
          <a:xfrm>
            <a:off x="531815" y="1376365"/>
            <a:ext cx="9164637" cy="4860925"/>
          </a:xfrm>
        </p:spPr>
        <p:txBody>
          <a:bodyPr>
            <a:normAutofit fontScale="92500" lnSpcReduction="20000"/>
          </a:bodyPr>
          <a:lstStyle/>
          <a:p>
            <a:pPr eaLnBrk="1" hangingPunct="1">
              <a:buFont typeface="Arial" charset="0"/>
              <a:buNone/>
            </a:pPr>
            <a:r>
              <a:rPr lang="en-US" altLang="en-US" smtClean="0"/>
              <a:t>Summary</a:t>
            </a:r>
          </a:p>
          <a:p>
            <a:pPr eaLnBrk="1" hangingPunct="1"/>
            <a:endParaRPr lang="en-US" altLang="en-US" smtClean="0"/>
          </a:p>
          <a:p>
            <a:pPr eaLnBrk="1" hangingPunct="1"/>
            <a:r>
              <a:rPr lang="en-US" altLang="en-US" smtClean="0"/>
              <a:t>FFAX-W can be used for remote antenna problem identification. With FFAX-W, it is possible to measure the performance of the antenna system at every sector. </a:t>
            </a:r>
          </a:p>
          <a:p>
            <a:pPr eaLnBrk="1" hangingPunct="1"/>
            <a:endParaRPr lang="en-US" altLang="en-US" smtClean="0"/>
          </a:p>
          <a:p>
            <a:pPr eaLnBrk="1" hangingPunct="1"/>
            <a:r>
              <a:rPr lang="en-US" altLang="en-US" smtClean="0"/>
              <a:t>The data is collected from the antenna receiver branches in RBS and is processed in OSS-RC, thereby enabling the system to identify poorly performing antenna installations as well as providing an indication of the type of fault.</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5124" name="Picture 6"/>
          <p:cNvPicPr>
            <a:picLocks noChangeAspect="1" noChangeArrowheads="1"/>
          </p:cNvPicPr>
          <p:nvPr/>
        </p:nvPicPr>
        <p:blipFill>
          <a:blip r:embed="rId2">
            <a:lum bright="22000" contrast="6000"/>
            <a:extLst>
              <a:ext uri="{28A0092B-C50C-407E-A947-70E740481C1C}">
                <a14:useLocalDpi xmlns:a14="http://schemas.microsoft.com/office/drawing/2010/main" val="0"/>
              </a:ext>
            </a:extLst>
          </a:blip>
          <a:srcRect/>
          <a:stretch>
            <a:fillRect/>
          </a:stretch>
        </p:blipFill>
        <p:spPr bwMode="auto">
          <a:xfrm>
            <a:off x="9840913" y="1268413"/>
            <a:ext cx="2108200" cy="525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57178359"/>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5"/>
          <p:cNvSpPr>
            <a:spLocks noGrp="1" noChangeArrowheads="1"/>
          </p:cNvSpPr>
          <p:nvPr>
            <p:ph type="title"/>
          </p:nvPr>
        </p:nvSpPr>
        <p:spPr>
          <a:xfrm>
            <a:off x="550865" y="188913"/>
            <a:ext cx="10542587" cy="487362"/>
          </a:xfrm>
          <a:extLst>
            <a:ext uri="{909E8E84-426E-40DD-AFC4-6F175D3DCCD1}">
              <a14:hiddenFill xmlns:a14="http://schemas.microsoft.com/office/drawing/2010/main">
                <a:solidFill>
                  <a:schemeClr val="bg1"/>
                </a:solidFill>
              </a14:hiddenFill>
            </a:ext>
          </a:extLst>
        </p:spPr>
        <p:txBody>
          <a:bodyPr>
            <a:normAutofit fontScale="90000"/>
          </a:bodyPr>
          <a:lstStyle/>
          <a:p>
            <a:pPr eaLnBrk="1" hangingPunct="1"/>
            <a:r>
              <a:rPr lang="sv-SE" altLang="en-US" smtClean="0"/>
              <a:t>Find Faulty Antenna Expert for WCDMA</a:t>
            </a:r>
            <a:endParaRPr lang="en-US" altLang="en-US" smtClean="0"/>
          </a:p>
        </p:txBody>
      </p:sp>
      <p:sp>
        <p:nvSpPr>
          <p:cNvPr id="209923" name="Rectangle 3"/>
          <p:cNvSpPr>
            <a:spLocks noGrp="1" noChangeArrowheads="1"/>
          </p:cNvSpPr>
          <p:nvPr>
            <p:ph idx="1"/>
          </p:nvPr>
        </p:nvSpPr>
        <p:spPr>
          <a:xfrm>
            <a:off x="479425" y="765177"/>
            <a:ext cx="11133139" cy="5948363"/>
          </a:xfrm>
        </p:spPr>
        <p:txBody>
          <a:bodyPr>
            <a:normAutofit/>
          </a:bodyPr>
          <a:lstStyle/>
          <a:p>
            <a:pPr eaLnBrk="1" hangingPunct="1">
              <a:lnSpc>
                <a:spcPct val="90000"/>
              </a:lnSpc>
              <a:buFont typeface="Arial" charset="0"/>
              <a:buNone/>
              <a:defRPr/>
            </a:pPr>
            <a:r>
              <a:rPr lang="en-US" altLang="en-US" sz="1500" b="1" dirty="0" smtClean="0">
                <a:latin typeface="Tahoma" panose="020B0604030504040204" pitchFamily="34" charset="0"/>
                <a:ea typeface="Tahoma" panose="020B0604030504040204" pitchFamily="34" charset="0"/>
                <a:cs typeface="Tahoma" panose="020B0604030504040204" pitchFamily="34" charset="0"/>
              </a:rPr>
              <a:t>Benefits</a:t>
            </a:r>
          </a:p>
          <a:p>
            <a:pPr eaLnBrk="1" hangingPunct="1">
              <a:lnSpc>
                <a:spcPct val="90000"/>
              </a:lnSpc>
              <a:defRPr/>
            </a:pPr>
            <a:endParaRPr lang="en-US" altLang="en-US" sz="1500" dirty="0" smtClean="0">
              <a:latin typeface="Tahoma" panose="020B0604030504040204" pitchFamily="34" charset="0"/>
              <a:ea typeface="Tahoma" panose="020B0604030504040204" pitchFamily="34" charset="0"/>
              <a:cs typeface="Tahoma" panose="020B0604030504040204" pitchFamily="34" charset="0"/>
            </a:endParaRPr>
          </a:p>
          <a:p>
            <a:pPr eaLnBrk="1" hangingPunct="1">
              <a:lnSpc>
                <a:spcPct val="90000"/>
              </a:lnSpc>
              <a:buFont typeface="Wingdings" panose="05000000000000000000" pitchFamily="2" charset="2"/>
              <a:buChar char="Ø"/>
              <a:defRPr/>
            </a:pPr>
            <a:r>
              <a:rPr lang="en-US" altLang="en-US" sz="1500" dirty="0" smtClean="0">
                <a:latin typeface="Tahoma" panose="020B0604030504040204" pitchFamily="34" charset="0"/>
                <a:ea typeface="Tahoma" panose="020B0604030504040204" pitchFamily="34" charset="0"/>
                <a:cs typeface="Tahoma" panose="020B0604030504040204" pitchFamily="34" charset="0"/>
              </a:rPr>
              <a:t>Antenna systems that perform below their optimum are detected</a:t>
            </a:r>
          </a:p>
          <a:p>
            <a:pPr eaLnBrk="1" hangingPunct="1">
              <a:lnSpc>
                <a:spcPct val="90000"/>
              </a:lnSpc>
              <a:buFont typeface="Wingdings" panose="05000000000000000000" pitchFamily="2" charset="2"/>
              <a:buChar char="Ø"/>
              <a:defRPr/>
            </a:pPr>
            <a:endParaRPr lang="en-US" altLang="en-US" sz="1500" dirty="0" smtClean="0">
              <a:latin typeface="Tahoma" panose="020B0604030504040204" pitchFamily="34" charset="0"/>
              <a:ea typeface="Tahoma" panose="020B0604030504040204" pitchFamily="34" charset="0"/>
              <a:cs typeface="Tahoma" panose="020B0604030504040204" pitchFamily="34" charset="0"/>
            </a:endParaRPr>
          </a:p>
          <a:p>
            <a:pPr eaLnBrk="1" hangingPunct="1">
              <a:lnSpc>
                <a:spcPct val="90000"/>
              </a:lnSpc>
              <a:buFont typeface="Wingdings" panose="05000000000000000000" pitchFamily="2" charset="2"/>
              <a:buChar char="Ø"/>
              <a:defRPr/>
            </a:pPr>
            <a:r>
              <a:rPr lang="en-US" altLang="en-US" sz="1500" dirty="0" smtClean="0">
                <a:latin typeface="Tahoma" panose="020B0604030504040204" pitchFamily="34" charset="0"/>
                <a:ea typeface="Tahoma" panose="020B0604030504040204" pitchFamily="34" charset="0"/>
                <a:cs typeface="Tahoma" panose="020B0604030504040204" pitchFamily="34" charset="0"/>
              </a:rPr>
              <a:t>Data is collected with an absolute minimum of effort as well as very quickly for an entire network avoiding costly drive tests or other type of on site investigations</a:t>
            </a:r>
          </a:p>
          <a:p>
            <a:pPr eaLnBrk="1" hangingPunct="1">
              <a:lnSpc>
                <a:spcPct val="90000"/>
              </a:lnSpc>
              <a:buFont typeface="Wingdings" panose="05000000000000000000" pitchFamily="2" charset="2"/>
              <a:buChar char="Ø"/>
              <a:defRPr/>
            </a:pPr>
            <a:endParaRPr lang="en-US" altLang="en-US" sz="1500" dirty="0" smtClean="0">
              <a:latin typeface="Tahoma" panose="020B0604030504040204" pitchFamily="34" charset="0"/>
              <a:ea typeface="Tahoma" panose="020B0604030504040204" pitchFamily="34" charset="0"/>
              <a:cs typeface="Tahoma" panose="020B0604030504040204" pitchFamily="34" charset="0"/>
            </a:endParaRPr>
          </a:p>
          <a:p>
            <a:pPr eaLnBrk="1" hangingPunct="1">
              <a:lnSpc>
                <a:spcPct val="90000"/>
              </a:lnSpc>
              <a:buFont typeface="Wingdings" panose="05000000000000000000" pitchFamily="2" charset="2"/>
              <a:buChar char="Ø"/>
              <a:defRPr/>
            </a:pPr>
            <a:r>
              <a:rPr lang="en-US" altLang="en-US" sz="1500" dirty="0" smtClean="0">
                <a:latin typeface="Tahoma" panose="020B0604030504040204" pitchFamily="34" charset="0"/>
                <a:ea typeface="Tahoma" panose="020B0604030504040204" pitchFamily="34" charset="0"/>
                <a:cs typeface="Tahoma" panose="020B0604030504040204" pitchFamily="34" charset="0"/>
              </a:rPr>
              <a:t>Cost efficient way of finding faulty antenna installations</a:t>
            </a:r>
          </a:p>
          <a:p>
            <a:pPr marL="1433513" lvl="4" indent="0" eaLnBrk="1" hangingPunct="1">
              <a:lnSpc>
                <a:spcPct val="90000"/>
              </a:lnSpc>
              <a:buFont typeface="Ericsson Capital TT" pitchFamily="2" charset="0"/>
              <a:buNone/>
              <a:defRPr/>
            </a:pPr>
            <a:endParaRPr lang="en-US" altLang="en-US" sz="1500" dirty="0" smtClean="0">
              <a:latin typeface="Tahoma" panose="020B0604030504040204" pitchFamily="34" charset="0"/>
              <a:ea typeface="Tahoma" panose="020B0604030504040204" pitchFamily="34" charset="0"/>
              <a:cs typeface="Tahoma" panose="020B0604030504040204" pitchFamily="34" charset="0"/>
            </a:endParaRPr>
          </a:p>
          <a:p>
            <a:pPr eaLnBrk="1" hangingPunct="1">
              <a:lnSpc>
                <a:spcPct val="90000"/>
              </a:lnSpc>
              <a:buFont typeface="Wingdings" panose="05000000000000000000" pitchFamily="2" charset="2"/>
              <a:buChar char="Ø"/>
              <a:defRPr/>
            </a:pPr>
            <a:r>
              <a:rPr lang="en-US" altLang="en-US" sz="1500" dirty="0" smtClean="0">
                <a:latin typeface="Tahoma" panose="020B0604030504040204" pitchFamily="34" charset="0"/>
                <a:ea typeface="Tahoma" panose="020B0604030504040204" pitchFamily="34" charset="0"/>
                <a:cs typeface="Tahoma" panose="020B0604030504040204" pitchFamily="34" charset="0"/>
              </a:rPr>
              <a:t>Reduction of the time needed between problem detection and correction. The FFAX-W enables operators to send personnel on site with knowledge of what needs to de fixed.</a:t>
            </a:r>
          </a:p>
          <a:p>
            <a:pPr lvl="4" eaLnBrk="1" hangingPunct="1">
              <a:lnSpc>
                <a:spcPct val="90000"/>
              </a:lnSpc>
              <a:defRPr/>
            </a:pPr>
            <a:endParaRPr lang="en-US" altLang="en-US" sz="1500" dirty="0" smtClean="0">
              <a:latin typeface="Tahoma" panose="020B0604030504040204" pitchFamily="34" charset="0"/>
              <a:ea typeface="Tahoma" panose="020B0604030504040204" pitchFamily="34" charset="0"/>
              <a:cs typeface="Tahoma" panose="020B0604030504040204" pitchFamily="34" charset="0"/>
            </a:endParaRPr>
          </a:p>
          <a:p>
            <a:pPr eaLnBrk="1" hangingPunct="1">
              <a:lnSpc>
                <a:spcPct val="80000"/>
              </a:lnSpc>
              <a:buFont typeface="Wingdings" panose="05000000000000000000" pitchFamily="2" charset="2"/>
              <a:buChar char="Ø"/>
              <a:defRPr/>
            </a:pPr>
            <a:r>
              <a:rPr lang="en-US" altLang="en-US" sz="1500" dirty="0" smtClean="0">
                <a:latin typeface="Tahoma" panose="020B0604030504040204" pitchFamily="34" charset="0"/>
                <a:ea typeface="Tahoma" panose="020B0604030504040204" pitchFamily="34" charset="0"/>
                <a:cs typeface="Tahoma" panose="020B0604030504040204" pitchFamily="34" charset="0"/>
              </a:rPr>
              <a:t>Antenna systems that perform below their optimum are detected</a:t>
            </a:r>
          </a:p>
          <a:p>
            <a:pPr eaLnBrk="1" hangingPunct="1">
              <a:lnSpc>
                <a:spcPct val="80000"/>
              </a:lnSpc>
              <a:buFont typeface="Wingdings" panose="05000000000000000000" pitchFamily="2" charset="2"/>
              <a:buChar char="Ø"/>
              <a:defRPr/>
            </a:pPr>
            <a:endParaRPr lang="en-US" altLang="en-US" sz="1500" dirty="0" smtClean="0">
              <a:latin typeface="Tahoma" panose="020B0604030504040204" pitchFamily="34" charset="0"/>
              <a:ea typeface="Tahoma" panose="020B0604030504040204" pitchFamily="34" charset="0"/>
              <a:cs typeface="Tahoma" panose="020B0604030504040204" pitchFamily="34" charset="0"/>
            </a:endParaRPr>
          </a:p>
          <a:p>
            <a:pPr eaLnBrk="1" hangingPunct="1">
              <a:lnSpc>
                <a:spcPct val="80000"/>
              </a:lnSpc>
              <a:buFont typeface="Wingdings" panose="05000000000000000000" pitchFamily="2" charset="2"/>
              <a:buChar char="Ø"/>
              <a:defRPr/>
            </a:pPr>
            <a:r>
              <a:rPr lang="en-US" altLang="en-US" sz="1500" dirty="0" smtClean="0">
                <a:latin typeface="Tahoma" panose="020B0604030504040204" pitchFamily="34" charset="0"/>
                <a:ea typeface="Tahoma" panose="020B0604030504040204" pitchFamily="34" charset="0"/>
                <a:cs typeface="Tahoma" panose="020B0604030504040204" pitchFamily="34" charset="0"/>
              </a:rPr>
              <a:t>The system can benefit fully from the functionalities receiver diversity, transmitter diversity and MIMO</a:t>
            </a:r>
          </a:p>
          <a:p>
            <a:pPr eaLnBrk="1" hangingPunct="1">
              <a:lnSpc>
                <a:spcPct val="80000"/>
              </a:lnSpc>
              <a:buFont typeface="Wingdings" panose="05000000000000000000" pitchFamily="2" charset="2"/>
              <a:buChar char="Ø"/>
              <a:defRPr/>
            </a:pPr>
            <a:endParaRPr lang="en-US" altLang="en-US" sz="1500" dirty="0" smtClean="0">
              <a:latin typeface="Tahoma" panose="020B0604030504040204" pitchFamily="34" charset="0"/>
              <a:ea typeface="Tahoma" panose="020B0604030504040204" pitchFamily="34" charset="0"/>
              <a:cs typeface="Tahoma" panose="020B0604030504040204" pitchFamily="34" charset="0"/>
            </a:endParaRPr>
          </a:p>
          <a:p>
            <a:pPr eaLnBrk="1" hangingPunct="1">
              <a:lnSpc>
                <a:spcPct val="80000"/>
              </a:lnSpc>
              <a:buFont typeface="Wingdings" panose="05000000000000000000" pitchFamily="2" charset="2"/>
              <a:buChar char="Ø"/>
              <a:defRPr/>
            </a:pPr>
            <a:r>
              <a:rPr lang="en-US" altLang="en-US" sz="1500" dirty="0" smtClean="0">
                <a:latin typeface="Tahoma" panose="020B0604030504040204" pitchFamily="34" charset="0"/>
                <a:ea typeface="Tahoma" panose="020B0604030504040204" pitchFamily="34" charset="0"/>
                <a:cs typeface="Tahoma" panose="020B0604030504040204" pitchFamily="34" charset="0"/>
              </a:rPr>
              <a:t>Data is collected with an absolute minimum of effort as well as very quickly for an entire network avoiding costly drive tests or other type of on site investigations</a:t>
            </a:r>
          </a:p>
          <a:p>
            <a:pPr eaLnBrk="1" hangingPunct="1">
              <a:lnSpc>
                <a:spcPct val="80000"/>
              </a:lnSpc>
              <a:buFont typeface="Wingdings" panose="05000000000000000000" pitchFamily="2" charset="2"/>
              <a:buChar char="Ø"/>
              <a:defRPr/>
            </a:pPr>
            <a:endParaRPr lang="en-US" altLang="en-US" sz="1500" dirty="0" smtClean="0">
              <a:latin typeface="Tahoma" panose="020B0604030504040204" pitchFamily="34" charset="0"/>
              <a:ea typeface="Tahoma" panose="020B0604030504040204" pitchFamily="34" charset="0"/>
              <a:cs typeface="Tahoma" panose="020B0604030504040204" pitchFamily="34" charset="0"/>
            </a:endParaRPr>
          </a:p>
          <a:p>
            <a:pPr eaLnBrk="1" hangingPunct="1">
              <a:lnSpc>
                <a:spcPct val="80000"/>
              </a:lnSpc>
              <a:buFont typeface="Wingdings" panose="05000000000000000000" pitchFamily="2" charset="2"/>
              <a:buChar char="Ø"/>
              <a:defRPr/>
            </a:pPr>
            <a:r>
              <a:rPr lang="en-US" altLang="en-US" sz="1500" dirty="0" smtClean="0">
                <a:latin typeface="Tahoma" panose="020B0604030504040204" pitchFamily="34" charset="0"/>
                <a:ea typeface="Tahoma" panose="020B0604030504040204" pitchFamily="34" charset="0"/>
                <a:cs typeface="Tahoma" panose="020B0604030504040204" pitchFamily="34" charset="0"/>
              </a:rPr>
              <a:t>Reduction of the time needed between problem detection and correction (e.g. same day depending on site location). The feature enables operators to send personnel on site with knowledge of what needs to be fixed</a:t>
            </a:r>
          </a:p>
          <a:p>
            <a:pPr eaLnBrk="1" hangingPunct="1">
              <a:lnSpc>
                <a:spcPct val="80000"/>
              </a:lnSpc>
              <a:buFont typeface="Wingdings" panose="05000000000000000000" pitchFamily="2" charset="2"/>
              <a:buChar char="Ø"/>
              <a:defRPr/>
            </a:pPr>
            <a:endParaRPr lang="en-US" altLang="en-US" sz="1500" dirty="0" smtClean="0">
              <a:latin typeface="Tahoma" panose="020B0604030504040204" pitchFamily="34" charset="0"/>
              <a:ea typeface="Tahoma" panose="020B0604030504040204" pitchFamily="34" charset="0"/>
              <a:cs typeface="Tahoma" panose="020B0604030504040204" pitchFamily="34" charset="0"/>
            </a:endParaRPr>
          </a:p>
          <a:p>
            <a:pPr eaLnBrk="1" hangingPunct="1">
              <a:lnSpc>
                <a:spcPct val="80000"/>
              </a:lnSpc>
              <a:buFont typeface="Wingdings" panose="05000000000000000000" pitchFamily="2" charset="2"/>
              <a:buChar char="Ø"/>
              <a:defRPr/>
            </a:pPr>
            <a:r>
              <a:rPr lang="en-US" altLang="en-US" sz="1500" dirty="0" smtClean="0">
                <a:latin typeface="Tahoma" panose="020B0604030504040204" pitchFamily="34" charset="0"/>
                <a:ea typeface="Tahoma" panose="020B0604030504040204" pitchFamily="34" charset="0"/>
                <a:cs typeface="Tahoma" panose="020B0604030504040204" pitchFamily="34" charset="0"/>
              </a:rPr>
              <a:t>More efficient acceptance procedure for operators if third party resources are used for e.g. installation or site maintenance</a:t>
            </a:r>
          </a:p>
          <a:p>
            <a:pPr eaLnBrk="1" hangingPunct="1">
              <a:lnSpc>
                <a:spcPct val="80000"/>
              </a:lnSpc>
              <a:buFont typeface="Wingdings" panose="05000000000000000000" pitchFamily="2" charset="2"/>
              <a:buChar char="Ø"/>
              <a:defRPr/>
            </a:pPr>
            <a:endParaRPr lang="en-US" altLang="en-US" sz="1500" dirty="0" smtClean="0">
              <a:latin typeface="Tahoma" panose="020B0604030504040204" pitchFamily="34" charset="0"/>
              <a:ea typeface="Tahoma" panose="020B0604030504040204" pitchFamily="34" charset="0"/>
              <a:cs typeface="Tahoma" panose="020B0604030504040204" pitchFamily="34" charset="0"/>
            </a:endParaRPr>
          </a:p>
          <a:p>
            <a:pPr eaLnBrk="1" hangingPunct="1">
              <a:lnSpc>
                <a:spcPct val="80000"/>
              </a:lnSpc>
              <a:buFont typeface="Wingdings" panose="05000000000000000000" pitchFamily="2" charset="2"/>
              <a:buChar char="Ø"/>
              <a:defRPr/>
            </a:pPr>
            <a:r>
              <a:rPr lang="en-US" altLang="en-US" sz="1500" dirty="0" smtClean="0">
                <a:latin typeface="Tahoma" panose="020B0604030504040204" pitchFamily="34" charset="0"/>
                <a:ea typeface="Tahoma" panose="020B0604030504040204" pitchFamily="34" charset="0"/>
                <a:cs typeface="Tahoma" panose="020B0604030504040204" pitchFamily="34" charset="0"/>
              </a:rPr>
              <a:t>Areas which suffer from e.g. storms or hurricanes can be monitored proactively</a:t>
            </a:r>
          </a:p>
          <a:p>
            <a:pPr lvl="4" eaLnBrk="1" hangingPunct="1">
              <a:lnSpc>
                <a:spcPct val="90000"/>
              </a:lnSpc>
              <a:buFont typeface="Wingdings" panose="05000000000000000000" pitchFamily="2" charset="2"/>
              <a:buChar char="Ø"/>
              <a:defRPr/>
            </a:pPr>
            <a:endParaRPr lang="en-US" altLang="en-US" sz="1500" dirty="0" smtClean="0">
              <a:latin typeface="Tahoma" panose="020B0604030504040204" pitchFamily="34" charset="0"/>
              <a:ea typeface="Tahoma" panose="020B0604030504040204" pitchFamily="34" charset="0"/>
              <a:cs typeface="Tahoma" panose="020B0604030504040204" pitchFamily="34" charset="0"/>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706242281"/>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6"/>
          <p:cNvSpPr>
            <a:spLocks noGrp="1" noChangeArrowheads="1"/>
          </p:cNvSpPr>
          <p:nvPr>
            <p:ph type="title"/>
          </p:nvPr>
        </p:nvSpPr>
        <p:spPr>
          <a:extLst>
            <a:ext uri="{909E8E84-426E-40DD-AFC4-6F175D3DCCD1}">
              <a14:hiddenFill xmlns:a14="http://schemas.microsoft.com/office/drawing/2010/main">
                <a:solidFill>
                  <a:schemeClr val="bg1"/>
                </a:solidFill>
              </a14:hiddenFill>
            </a:ext>
          </a:extLst>
        </p:spPr>
        <p:txBody>
          <a:bodyPr/>
          <a:lstStyle/>
          <a:p>
            <a:pPr eaLnBrk="1" hangingPunct="1"/>
            <a:r>
              <a:rPr lang="sv-SE" altLang="en-US" smtClean="0"/>
              <a:t>Find Faulty Antenna Expert for WCDMA</a:t>
            </a:r>
            <a:endParaRPr lang="en-US" altLang="en-US" smtClean="0"/>
          </a:p>
        </p:txBody>
      </p:sp>
      <p:sp>
        <p:nvSpPr>
          <p:cNvPr id="7171" name="Rectangle 4"/>
          <p:cNvSpPr>
            <a:spLocks noGrp="1" noChangeArrowheads="1"/>
          </p:cNvSpPr>
          <p:nvPr>
            <p:ph idx="1"/>
          </p:nvPr>
        </p:nvSpPr>
        <p:spPr>
          <a:xfrm>
            <a:off x="479425" y="1341438"/>
            <a:ext cx="11133139" cy="4284662"/>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fontScale="85000" lnSpcReduction="10000"/>
          </a:bodyPr>
          <a:lstStyle/>
          <a:p>
            <a:pPr eaLnBrk="1" hangingPunct="1">
              <a:buFont typeface="Arial" charset="0"/>
              <a:buNone/>
            </a:pPr>
            <a:r>
              <a:rPr lang="en-US" altLang="en-US" dirty="0" smtClean="0"/>
              <a:t>Short theory how FFAX-W works</a:t>
            </a:r>
          </a:p>
          <a:p>
            <a:pPr eaLnBrk="1" hangingPunct="1">
              <a:buFont typeface="Arial" charset="0"/>
              <a:buNone/>
            </a:pPr>
            <a:endParaRPr lang="en-US" altLang="en-US" dirty="0" smtClean="0"/>
          </a:p>
          <a:p>
            <a:pPr eaLnBrk="1" hangingPunct="1"/>
            <a:r>
              <a:rPr lang="en-US" altLang="en-US" dirty="0" smtClean="0"/>
              <a:t>RBS measurements: </a:t>
            </a:r>
          </a:p>
          <a:p>
            <a:pPr lvl="1" eaLnBrk="1" hangingPunct="1"/>
            <a:r>
              <a:rPr lang="en-US" altLang="en-US" dirty="0" smtClean="0"/>
              <a:t>Radio Base Station (RBS) measures the difference in SIR per receive branch as pdf counters, </a:t>
            </a:r>
            <a:r>
              <a:rPr lang="en-US" altLang="en-US" i="1" dirty="0" err="1" smtClean="0">
                <a:solidFill>
                  <a:schemeClr val="tx2"/>
                </a:solidFill>
              </a:rPr>
              <a:t>pmBranchDeltaSir</a:t>
            </a:r>
            <a:r>
              <a:rPr lang="en-US" altLang="en-US" dirty="0" smtClean="0"/>
              <a:t>.</a:t>
            </a:r>
          </a:p>
          <a:p>
            <a:pPr eaLnBrk="1" hangingPunct="1">
              <a:buFont typeface="Arial" charset="0"/>
              <a:buNone/>
            </a:pPr>
            <a:endParaRPr lang="en-US" altLang="en-US" dirty="0" smtClean="0"/>
          </a:p>
          <a:p>
            <a:pPr eaLnBrk="1" hangingPunct="1"/>
            <a:r>
              <a:rPr lang="en-US" altLang="en-US" dirty="0" smtClean="0"/>
              <a:t>Data is fed to OSS-RC for analysis:</a:t>
            </a:r>
          </a:p>
          <a:p>
            <a:pPr lvl="1" eaLnBrk="1" hangingPunct="1"/>
            <a:r>
              <a:rPr lang="en-US" altLang="en-US" dirty="0" smtClean="0"/>
              <a:t>Difference between two diversity branches should be small, but in case the difference is significant or the variation is larger than expected, this is a strong indication that at least one of the antenna branches is not performing optimally.</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43646562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extLst>
            <a:ext uri="{909E8E84-426E-40DD-AFC4-6F175D3DCCD1}">
              <a14:hiddenFill xmlns:a14="http://schemas.microsoft.com/office/drawing/2010/main">
                <a:solidFill>
                  <a:schemeClr val="bg1"/>
                </a:solidFill>
              </a14:hiddenFill>
            </a:ext>
          </a:extLst>
        </p:spPr>
        <p:txBody>
          <a:bodyPr/>
          <a:lstStyle/>
          <a:p>
            <a:pPr eaLnBrk="1" hangingPunct="1"/>
            <a:r>
              <a:rPr lang="en-US" altLang="en-US" smtClean="0"/>
              <a:t>FFAX-W: </a:t>
            </a:r>
            <a:r>
              <a:rPr lang="en-US" altLang="en-US" smtClean="0">
                <a:solidFill>
                  <a:schemeClr val="bg2"/>
                </a:solidFill>
                <a:latin typeface="Arial" charset="0"/>
              </a:rPr>
              <a:t>pmBranchDeltaSir</a:t>
            </a:r>
          </a:p>
        </p:txBody>
      </p:sp>
      <p:sp>
        <p:nvSpPr>
          <p:cNvPr id="8195" name="Rectangle 3"/>
          <p:cNvSpPr>
            <a:spLocks noGrp="1" noChangeArrowheads="1"/>
          </p:cNvSpPr>
          <p:nvPr>
            <p:ph idx="1"/>
          </p:nvPr>
        </p:nvSpPr>
        <p:spPr>
          <a:xfrm>
            <a:off x="531816" y="1376363"/>
            <a:ext cx="11133137" cy="4932362"/>
          </a:xfrm>
        </p:spPr>
        <p:txBody>
          <a:bodyPr>
            <a:normAutofit lnSpcReduction="10000"/>
          </a:bodyPr>
          <a:lstStyle/>
          <a:p>
            <a:pPr eaLnBrk="1" hangingPunct="1">
              <a:lnSpc>
                <a:spcPct val="80000"/>
              </a:lnSpc>
              <a:buClr>
                <a:schemeClr val="tx1"/>
              </a:buClr>
              <a:buFont typeface="Arial" charset="0"/>
              <a:buNone/>
            </a:pPr>
            <a:r>
              <a:rPr lang="en-US" altLang="en-US" sz="1400" b="1" i="1" dirty="0" err="1" smtClean="0">
                <a:solidFill>
                  <a:schemeClr val="tx2"/>
                </a:solidFill>
              </a:rPr>
              <a:t>pmBranchDeltaSir</a:t>
            </a:r>
            <a:endParaRPr lang="en-US" altLang="en-US" sz="1400" b="1" i="1" dirty="0" smtClean="0">
              <a:solidFill>
                <a:schemeClr val="tx2"/>
              </a:solidFill>
            </a:endParaRPr>
          </a:p>
          <a:p>
            <a:pPr eaLnBrk="1" hangingPunct="1">
              <a:lnSpc>
                <a:spcPct val="80000"/>
              </a:lnSpc>
              <a:buClr>
                <a:schemeClr val="tx1"/>
              </a:buClr>
              <a:buFont typeface="Arial" charset="0"/>
              <a:buNone/>
            </a:pPr>
            <a:endParaRPr lang="en-US" altLang="en-US" sz="1400" b="1" i="1" dirty="0" smtClean="0">
              <a:solidFill>
                <a:schemeClr val="tx2"/>
              </a:solidFill>
            </a:endParaRPr>
          </a:p>
          <a:p>
            <a:pPr eaLnBrk="1" hangingPunct="1">
              <a:lnSpc>
                <a:spcPct val="80000"/>
              </a:lnSpc>
              <a:buClr>
                <a:schemeClr val="tx1"/>
              </a:buClr>
              <a:buFont typeface="Arial" charset="0"/>
              <a:buNone/>
            </a:pPr>
            <a:r>
              <a:rPr lang="en-US" altLang="en-US" sz="1400" dirty="0" smtClean="0"/>
              <a:t>The difference in SIR per receive branch per connection (DPCCH) per cell. The purpose with the measurement is to detect faulty feeder</a:t>
            </a:r>
          </a:p>
          <a:p>
            <a:pPr eaLnBrk="1" hangingPunct="1">
              <a:lnSpc>
                <a:spcPct val="80000"/>
              </a:lnSpc>
              <a:buClr>
                <a:schemeClr val="tx1"/>
              </a:buClr>
              <a:buFont typeface="Arial" charset="0"/>
              <a:buNone/>
            </a:pPr>
            <a:r>
              <a:rPr lang="en-US" altLang="en-US" sz="1400" dirty="0" smtClean="0"/>
              <a:t>installations.</a:t>
            </a:r>
          </a:p>
          <a:p>
            <a:pPr eaLnBrk="1" hangingPunct="1">
              <a:lnSpc>
                <a:spcPct val="80000"/>
              </a:lnSpc>
              <a:buClr>
                <a:schemeClr val="tx1"/>
              </a:buClr>
              <a:buFont typeface="Arial" charset="0"/>
              <a:buNone/>
            </a:pPr>
            <a:endParaRPr lang="en-US" altLang="en-US" sz="1400" dirty="0" smtClean="0"/>
          </a:p>
          <a:p>
            <a:pPr eaLnBrk="1" hangingPunct="1">
              <a:lnSpc>
                <a:spcPct val="80000"/>
              </a:lnSpc>
              <a:buClr>
                <a:schemeClr val="tx1"/>
              </a:buClr>
              <a:buFont typeface="Arial" charset="0"/>
              <a:buNone/>
            </a:pPr>
            <a:r>
              <a:rPr lang="en-US" altLang="en-US" sz="1400" dirty="0" smtClean="0"/>
              <a:t>Counter type: PDF </a:t>
            </a:r>
          </a:p>
          <a:p>
            <a:pPr eaLnBrk="1" hangingPunct="1">
              <a:lnSpc>
                <a:spcPct val="80000"/>
              </a:lnSpc>
              <a:buClr>
                <a:schemeClr val="tx1"/>
              </a:buClr>
              <a:buFont typeface="Arial" charset="0"/>
              <a:buNone/>
            </a:pPr>
            <a:endParaRPr lang="en-US" altLang="en-US" sz="1400" dirty="0" smtClean="0"/>
          </a:p>
          <a:p>
            <a:pPr eaLnBrk="1" hangingPunct="1">
              <a:lnSpc>
                <a:spcPct val="80000"/>
              </a:lnSpc>
              <a:buClr>
                <a:schemeClr val="tx1"/>
              </a:buClr>
              <a:buFont typeface="Arial" charset="0"/>
              <a:buNone/>
            </a:pPr>
            <a:r>
              <a:rPr lang="en-US" altLang="en-US" sz="1400" dirty="0" smtClean="0"/>
              <a:t>Counter is reset after measurement interval: Yes </a:t>
            </a:r>
          </a:p>
          <a:p>
            <a:pPr eaLnBrk="1" hangingPunct="1">
              <a:lnSpc>
                <a:spcPct val="80000"/>
              </a:lnSpc>
              <a:buClr>
                <a:schemeClr val="tx1"/>
              </a:buClr>
              <a:buFont typeface="Arial" charset="0"/>
              <a:buNone/>
            </a:pPr>
            <a:endParaRPr lang="en-US" altLang="en-US" sz="1400" dirty="0" smtClean="0"/>
          </a:p>
          <a:p>
            <a:pPr eaLnBrk="1" hangingPunct="1">
              <a:lnSpc>
                <a:spcPct val="80000"/>
              </a:lnSpc>
              <a:buClr>
                <a:schemeClr val="tx1"/>
              </a:buClr>
              <a:buFont typeface="Arial" charset="0"/>
              <a:buNone/>
            </a:pPr>
            <a:r>
              <a:rPr lang="en-US" altLang="en-US" sz="1400" dirty="0" smtClean="0"/>
              <a:t>Condition: One measurement every 1000 </a:t>
            </a:r>
            <a:r>
              <a:rPr lang="en-US" altLang="en-US" sz="1400" dirty="0" err="1" smtClean="0"/>
              <a:t>ms.</a:t>
            </a:r>
            <a:r>
              <a:rPr lang="en-US" altLang="en-US" sz="1400" dirty="0" smtClean="0"/>
              <a:t> The actual measurement will start on all enabled UBCH device set. Only valid measurement</a:t>
            </a:r>
          </a:p>
          <a:p>
            <a:pPr eaLnBrk="1" hangingPunct="1">
              <a:lnSpc>
                <a:spcPct val="80000"/>
              </a:lnSpc>
              <a:buClr>
                <a:schemeClr val="tx1"/>
              </a:buClr>
              <a:buFont typeface="Arial" charset="0"/>
              <a:buNone/>
            </a:pPr>
            <a:r>
              <a:rPr lang="en-US" altLang="en-US" sz="1400" dirty="0" smtClean="0"/>
              <a:t>values will be used in the pm-counters. If there is no signal on any branch the difference in SIR is excluded.</a:t>
            </a:r>
          </a:p>
          <a:p>
            <a:pPr eaLnBrk="1" hangingPunct="1">
              <a:lnSpc>
                <a:spcPct val="80000"/>
              </a:lnSpc>
              <a:buClr>
                <a:schemeClr val="tx1"/>
              </a:buClr>
              <a:buFont typeface="Arial" charset="0"/>
              <a:buNone/>
            </a:pPr>
            <a:endParaRPr lang="en-US" altLang="en-US" sz="1400" dirty="0" smtClean="0"/>
          </a:p>
          <a:p>
            <a:pPr eaLnBrk="1" hangingPunct="1">
              <a:lnSpc>
                <a:spcPct val="80000"/>
              </a:lnSpc>
              <a:buClr>
                <a:schemeClr val="tx1"/>
              </a:buClr>
              <a:buFont typeface="Arial" charset="0"/>
              <a:buNone/>
            </a:pPr>
            <a:r>
              <a:rPr lang="en-US" altLang="en-US" sz="1400" dirty="0" smtClean="0"/>
              <a:t>PDF ranges: </a:t>
            </a:r>
            <a:br>
              <a:rPr lang="en-US" altLang="en-US" sz="1400" dirty="0" smtClean="0"/>
            </a:br>
            <a:r>
              <a:rPr lang="en-US" altLang="en-US" sz="1400" dirty="0" smtClean="0"/>
              <a:t>[0]: Value : SIR sample in range  =&lt; -29.5 dB </a:t>
            </a:r>
            <a:br>
              <a:rPr lang="en-US" altLang="en-US" sz="1400" dirty="0" smtClean="0"/>
            </a:br>
            <a:r>
              <a:rPr lang="en-US" altLang="en-US" sz="1400" dirty="0" smtClean="0"/>
              <a:t>[1]: Value : SIR sample  in range [-29.5 .. -28.5[ dB </a:t>
            </a:r>
            <a:br>
              <a:rPr lang="en-US" altLang="en-US" sz="1400" dirty="0" smtClean="0"/>
            </a:br>
            <a:r>
              <a:rPr lang="en-US" altLang="en-US" sz="1400" dirty="0" smtClean="0"/>
              <a:t>[2]: Value : SIR sample  in range [-28.5 .. -27.5[ dB </a:t>
            </a:r>
            <a:br>
              <a:rPr lang="en-US" altLang="en-US" sz="1400" dirty="0" smtClean="0"/>
            </a:br>
            <a:r>
              <a:rPr lang="en-US" altLang="en-US" sz="1400" dirty="0" smtClean="0"/>
              <a:t>... </a:t>
            </a:r>
            <a:br>
              <a:rPr lang="en-US" altLang="en-US" sz="1400" dirty="0" smtClean="0"/>
            </a:br>
            <a:r>
              <a:rPr lang="en-US" altLang="en-US" sz="1400" dirty="0" smtClean="0"/>
              <a:t>[29]: Value : SIR sample in range [-1.5 .. -0.5[ dB </a:t>
            </a:r>
            <a:br>
              <a:rPr lang="en-US" altLang="en-US" sz="1400" dirty="0" smtClean="0"/>
            </a:br>
            <a:r>
              <a:rPr lang="en-US" altLang="en-US" sz="1400" dirty="0" smtClean="0"/>
              <a:t>[30]: Value : SIR sample  in range [-0.5 .. 0.5[ dB </a:t>
            </a:r>
            <a:br>
              <a:rPr lang="en-US" altLang="en-US" sz="1400" dirty="0" smtClean="0"/>
            </a:br>
            <a:r>
              <a:rPr lang="en-US" altLang="en-US" sz="1400" dirty="0" smtClean="0"/>
              <a:t>[31]: Value : SIR sample  in range [0.5 .. 1.5[ dB </a:t>
            </a:r>
            <a:br>
              <a:rPr lang="en-US" altLang="en-US" sz="1400" dirty="0" smtClean="0"/>
            </a:br>
            <a:r>
              <a:rPr lang="en-US" altLang="en-US" sz="1400" dirty="0" smtClean="0"/>
              <a:t>... </a:t>
            </a:r>
            <a:br>
              <a:rPr lang="en-US" altLang="en-US" sz="1400" dirty="0" smtClean="0"/>
            </a:br>
            <a:r>
              <a:rPr lang="en-US" altLang="en-US" sz="1400" dirty="0" smtClean="0"/>
              <a:t>[58]: Value : SIR sample  in range [27.5 .. 28.5[ dB </a:t>
            </a:r>
            <a:br>
              <a:rPr lang="en-US" altLang="en-US" sz="1400" dirty="0" smtClean="0"/>
            </a:br>
            <a:r>
              <a:rPr lang="en-US" altLang="en-US" sz="1400" dirty="0" smtClean="0"/>
              <a:t>[59]: Value : SIR sample  in range [28.5 .. 29.5[ dB </a:t>
            </a:r>
            <a:br>
              <a:rPr lang="en-US" altLang="en-US" sz="1400" dirty="0" smtClean="0"/>
            </a:br>
            <a:r>
              <a:rPr lang="en-US" altLang="en-US" sz="1400" dirty="0" smtClean="0"/>
              <a:t>[60]: Value : SIR sample  in range &gt;= 29.5  dB </a:t>
            </a:r>
            <a:br>
              <a:rPr lang="en-US" altLang="en-US" sz="1400" dirty="0" smtClean="0"/>
            </a:br>
            <a:r>
              <a:rPr lang="en-US" altLang="en-US" sz="1400" dirty="0" smtClean="0"/>
              <a:t>Undefined value: -1 </a:t>
            </a:r>
            <a:br>
              <a:rPr lang="en-US" altLang="en-US" sz="1400" dirty="0" smtClean="0"/>
            </a:br>
            <a:r>
              <a:rPr lang="en-US" altLang="en-US" sz="1400" dirty="0" err="1" smtClean="0"/>
              <a:t>MaxLength</a:t>
            </a:r>
            <a:r>
              <a:rPr lang="en-US" altLang="en-US" sz="1400" dirty="0" smtClean="0"/>
              <a:t>=61 </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67311265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eaLnBrk="1" hangingPunct="1"/>
            <a:r>
              <a:rPr lang="sv-SE" altLang="en-US" smtClean="0"/>
              <a:t>FFAX-W problem identification</a:t>
            </a:r>
            <a:endParaRPr lang="en-US" altLang="en-US" smtClean="0"/>
          </a:p>
        </p:txBody>
      </p:sp>
      <p:sp>
        <p:nvSpPr>
          <p:cNvPr id="9219" name="Rectangle 3"/>
          <p:cNvSpPr>
            <a:spLocks noGrp="1" noChangeArrowheads="1"/>
          </p:cNvSpPr>
          <p:nvPr>
            <p:ph idx="1"/>
          </p:nvPr>
        </p:nvSpPr>
        <p:spPr>
          <a:xfrm>
            <a:off x="531815" y="1376365"/>
            <a:ext cx="9451975" cy="4860925"/>
          </a:xfrm>
        </p:spPr>
        <p:txBody>
          <a:bodyPr>
            <a:normAutofit lnSpcReduction="10000"/>
          </a:bodyPr>
          <a:lstStyle/>
          <a:p>
            <a:pPr eaLnBrk="1" hangingPunct="1">
              <a:buFont typeface="Arial" charset="0"/>
              <a:buNone/>
            </a:pPr>
            <a:endParaRPr lang="en-US" altLang="en-US" smtClean="0"/>
          </a:p>
          <a:p>
            <a:pPr eaLnBrk="1" hangingPunct="1"/>
            <a:r>
              <a:rPr lang="en-US" altLang="en-US" smtClean="0"/>
              <a:t>FFAX-W</a:t>
            </a:r>
            <a:r>
              <a:rPr lang="fi-FI" altLang="en-US" smtClean="0"/>
              <a:t> can indicate the following states based on SIR measurement:</a:t>
            </a:r>
          </a:p>
          <a:p>
            <a:pPr eaLnBrk="1" hangingPunct="1">
              <a:buFont typeface="Arial" charset="0"/>
              <a:buNone/>
            </a:pPr>
            <a:r>
              <a:rPr lang="fi-FI" altLang="en-US" smtClean="0"/>
              <a:t>	</a:t>
            </a:r>
          </a:p>
          <a:p>
            <a:pPr eaLnBrk="1" hangingPunct="1">
              <a:buFont typeface="Arial" charset="0"/>
              <a:buNone/>
            </a:pPr>
            <a:r>
              <a:rPr lang="fi-FI" altLang="en-US" smtClean="0"/>
              <a:t>	1. </a:t>
            </a:r>
            <a:r>
              <a:rPr lang="fi-FI" altLang="en-US" i="1" smtClean="0"/>
              <a:t>Normal – no failure</a:t>
            </a:r>
          </a:p>
          <a:p>
            <a:pPr eaLnBrk="1" hangingPunct="1">
              <a:buFont typeface="Arial" charset="0"/>
              <a:buNone/>
            </a:pPr>
            <a:r>
              <a:rPr lang="fi-FI" altLang="en-US" i="1" smtClean="0"/>
              <a:t>	</a:t>
            </a:r>
            <a:r>
              <a:rPr lang="fi-FI" altLang="en-US" smtClean="0"/>
              <a:t>2.</a:t>
            </a:r>
            <a:r>
              <a:rPr lang="fi-FI" altLang="en-US" i="1" smtClean="0"/>
              <a:t> Losses in RF path</a:t>
            </a:r>
          </a:p>
          <a:p>
            <a:pPr eaLnBrk="1" hangingPunct="1">
              <a:buFont typeface="Arial" charset="0"/>
              <a:buNone/>
            </a:pPr>
            <a:r>
              <a:rPr lang="fi-FI" altLang="en-US" i="1" smtClean="0"/>
              <a:t>	</a:t>
            </a:r>
            <a:r>
              <a:rPr lang="fi-FI" altLang="en-US" smtClean="0"/>
              <a:t>3.</a:t>
            </a:r>
            <a:r>
              <a:rPr lang="fi-FI" altLang="en-US" i="1" smtClean="0"/>
              <a:t> Antenna diagram mismatch</a:t>
            </a:r>
          </a:p>
          <a:p>
            <a:pPr eaLnBrk="1" hangingPunct="1">
              <a:buFont typeface="Arial" charset="0"/>
              <a:buNone/>
            </a:pPr>
            <a:r>
              <a:rPr lang="fi-FI" altLang="en-US" i="1" smtClean="0"/>
              <a:t>	</a:t>
            </a:r>
            <a:r>
              <a:rPr lang="fi-FI" altLang="en-US" smtClean="0"/>
              <a:t>4.</a:t>
            </a:r>
            <a:r>
              <a:rPr lang="fi-FI" altLang="en-US" i="1" smtClean="0"/>
              <a:t> Swapped Feeder</a:t>
            </a:r>
          </a:p>
          <a:p>
            <a:pPr eaLnBrk="1" hangingPunct="1">
              <a:buFont typeface="Arial" charset="0"/>
              <a:buNone/>
            </a:pPr>
            <a:r>
              <a:rPr lang="fi-FI" altLang="en-US" i="1" smtClean="0"/>
              <a:t>	</a:t>
            </a:r>
            <a:r>
              <a:rPr lang="fi-FI" altLang="en-US" smtClean="0"/>
              <a:t>5.</a:t>
            </a:r>
            <a:r>
              <a:rPr lang="fi-FI" altLang="en-US" i="1" smtClean="0"/>
              <a:t> Missing feeder</a:t>
            </a:r>
            <a:endParaRPr lang="fi-FI" altLang="en-US" smtClean="0"/>
          </a:p>
          <a:p>
            <a:pPr eaLnBrk="1" hangingPunct="1">
              <a:buClr>
                <a:schemeClr val="tx1"/>
              </a:buClr>
              <a:buFont typeface="Arial" charset="0"/>
              <a:buNone/>
            </a:pPr>
            <a:endParaRPr lang="en-US" altLang="en-US" smtClean="0"/>
          </a:p>
          <a:p>
            <a:pPr eaLnBrk="1" hangingPunct="1">
              <a:buFont typeface="Arial" charset="0"/>
              <a:buNone/>
            </a:pPr>
            <a:endParaRPr lang="en-US" altLang="en-US" smtClean="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922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890" y="3305179"/>
            <a:ext cx="4173537"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061110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10" name="Rectangle 2"/>
          <p:cNvSpPr>
            <a:spLocks noGrp="1" noChangeArrowheads="1"/>
          </p:cNvSpPr>
          <p:nvPr>
            <p:ph idx="1"/>
          </p:nvPr>
        </p:nvSpPr>
        <p:spPr>
          <a:xfrm>
            <a:off x="474663" y="1484313"/>
            <a:ext cx="11136312" cy="4248150"/>
          </a:xfrm>
        </p:spPr>
        <p:txBody>
          <a:bodyPr>
            <a:normAutofit/>
          </a:bodyPr>
          <a:lstStyle/>
          <a:p>
            <a:pPr marL="457200" indent="-457200" algn="justLow" eaLnBrk="1" hangingPunct="1">
              <a:lnSpc>
                <a:spcPct val="80000"/>
              </a:lnSpc>
              <a:buFont typeface="Arial" charset="0"/>
              <a:buAutoNum type="arabicPeriod" startAt="2"/>
              <a:defRPr/>
            </a:pPr>
            <a:r>
              <a:rPr lang="en-GB" altLang="zh-CN" sz="1600" b="1" dirty="0" smtClean="0">
                <a:ea typeface="SimSun" pitchFamily="2" charset="-122"/>
              </a:rPr>
              <a:t>Losses in RF path</a:t>
            </a:r>
            <a:endParaRPr lang="en-GB" altLang="zh-CN" sz="1600" dirty="0" smtClean="0">
              <a:ea typeface="SimSun" pitchFamily="2" charset="-122"/>
            </a:endParaRPr>
          </a:p>
          <a:p>
            <a:pPr marL="457200" indent="-457200" algn="justLow" eaLnBrk="1" hangingPunct="1">
              <a:lnSpc>
                <a:spcPct val="80000"/>
              </a:lnSpc>
              <a:buFont typeface="Arial" charset="0"/>
              <a:buAutoNum type="arabicPeriod" startAt="2"/>
              <a:defRPr/>
            </a:pPr>
            <a:endParaRPr lang="en-US" altLang="zh-CN" sz="1600" b="1" dirty="0" smtClean="0">
              <a:ea typeface="SimSun" pitchFamily="2" charset="-122"/>
            </a:endParaRPr>
          </a:p>
          <a:p>
            <a:pPr marL="814387" lvl="1" indent="-457200" algn="justLow" eaLnBrk="1" hangingPunct="1">
              <a:lnSpc>
                <a:spcPct val="80000"/>
              </a:lnSpc>
              <a:buFont typeface="Arial" charset="0"/>
              <a:buNone/>
              <a:defRPr/>
            </a:pPr>
            <a:r>
              <a:rPr lang="en-US" altLang="zh-CN" sz="1200" b="1" dirty="0" smtClean="0">
                <a:ea typeface="SimSun" pitchFamily="2" charset="-122"/>
              </a:rPr>
              <a:t>	  Condition:</a:t>
            </a:r>
            <a:r>
              <a:rPr lang="en-US" altLang="zh-CN" sz="1200" dirty="0" smtClean="0">
                <a:ea typeface="SimSun" pitchFamily="2" charset="-122"/>
              </a:rPr>
              <a:t> “Average SIR Difference” should be more than 3 dB and “Standard Deviation SIR Difference” should be less than </a:t>
            </a:r>
            <a:r>
              <a:rPr lang="en-US" altLang="zh-CN" sz="1200" i="1" dirty="0" smtClean="0">
                <a:ea typeface="SimSun" pitchFamily="2" charset="-122"/>
              </a:rPr>
              <a:t>(average-3) + 5 dB</a:t>
            </a:r>
            <a:r>
              <a:rPr lang="en-GB" altLang="zh-CN" sz="1200" i="1" dirty="0" smtClean="0">
                <a:ea typeface="SimSun" pitchFamily="2" charset="-122"/>
              </a:rPr>
              <a:t> </a:t>
            </a:r>
            <a:endParaRPr lang="en-GB" altLang="zh-CN" sz="1200" dirty="0" smtClean="0">
              <a:ea typeface="SimSun" pitchFamily="2" charset="-122"/>
            </a:endParaRPr>
          </a:p>
          <a:p>
            <a:pPr marL="457200" indent="-457200" algn="justLow" eaLnBrk="1" hangingPunct="1">
              <a:lnSpc>
                <a:spcPct val="80000"/>
              </a:lnSpc>
              <a:buFont typeface="Arial" charset="0"/>
              <a:buNone/>
              <a:defRPr/>
            </a:pPr>
            <a:r>
              <a:rPr lang="en-GB" altLang="zh-CN" sz="1600" dirty="0" smtClean="0">
                <a:ea typeface="SimSun" pitchFamily="2" charset="-122"/>
              </a:rPr>
              <a:t>	</a:t>
            </a:r>
            <a:endParaRPr lang="en-GB" altLang="zh-CN" sz="1600" b="1" dirty="0" smtClean="0">
              <a:ea typeface="SimSun" pitchFamily="2" charset="-122"/>
            </a:endParaRPr>
          </a:p>
          <a:p>
            <a:pPr marL="457200" indent="-457200" algn="justLow" eaLnBrk="1" hangingPunct="1">
              <a:lnSpc>
                <a:spcPct val="80000"/>
              </a:lnSpc>
              <a:buFont typeface="Arial" charset="0"/>
              <a:buAutoNum type="arabicPeriod" startAt="3"/>
              <a:defRPr/>
            </a:pPr>
            <a:r>
              <a:rPr lang="en-GB" altLang="zh-CN" sz="1600" b="1" dirty="0" smtClean="0">
                <a:ea typeface="SimSun" pitchFamily="2" charset="-122"/>
              </a:rPr>
              <a:t>Swapped feeder</a:t>
            </a:r>
          </a:p>
          <a:p>
            <a:pPr marL="457200" indent="-457200" algn="justLow" eaLnBrk="1" hangingPunct="1">
              <a:lnSpc>
                <a:spcPct val="80000"/>
              </a:lnSpc>
              <a:buFont typeface="Arial" charset="0"/>
              <a:buAutoNum type="arabicPeriod" startAt="3"/>
              <a:defRPr/>
            </a:pPr>
            <a:endParaRPr lang="en-US" altLang="zh-CN" sz="1600" b="1" dirty="0" smtClean="0">
              <a:ea typeface="SimSun" pitchFamily="2" charset="-122"/>
            </a:endParaRPr>
          </a:p>
          <a:p>
            <a:pPr marL="357187" lvl="1" indent="0" algn="justLow" eaLnBrk="1" hangingPunct="1">
              <a:lnSpc>
                <a:spcPct val="80000"/>
              </a:lnSpc>
              <a:buFont typeface="Ericsson Capital TT" pitchFamily="2" charset="0"/>
              <a:buNone/>
              <a:defRPr/>
            </a:pPr>
            <a:r>
              <a:rPr lang="en-US" altLang="zh-CN" sz="1200" b="1" dirty="0" smtClean="0">
                <a:ea typeface="SimSun" pitchFamily="2" charset="-122"/>
              </a:rPr>
              <a:t>	Condition: “</a:t>
            </a:r>
            <a:r>
              <a:rPr lang="en-US" altLang="zh-CN" sz="1200" dirty="0" smtClean="0">
                <a:ea typeface="SimSun" pitchFamily="2" charset="-122"/>
              </a:rPr>
              <a:t>Standard Deviation SIR Difference” should be more than 10 dB</a:t>
            </a:r>
            <a:endParaRPr lang="en-GB" altLang="zh-CN" sz="1200" dirty="0" smtClean="0">
              <a:ea typeface="SimSun" pitchFamily="2" charset="-122"/>
            </a:endParaRPr>
          </a:p>
          <a:p>
            <a:pPr marL="457200" indent="-457200" algn="justLow" eaLnBrk="1" hangingPunct="1">
              <a:lnSpc>
                <a:spcPct val="80000"/>
              </a:lnSpc>
              <a:buFont typeface="Arial" charset="0"/>
              <a:buNone/>
              <a:defRPr/>
            </a:pPr>
            <a:r>
              <a:rPr lang="en-GB" altLang="zh-CN" sz="1600" dirty="0" smtClean="0">
                <a:ea typeface="SimSun" pitchFamily="2" charset="-122"/>
              </a:rPr>
              <a:t>	</a:t>
            </a:r>
          </a:p>
          <a:p>
            <a:pPr marL="457200" indent="-457200" algn="justLow" eaLnBrk="1" hangingPunct="1">
              <a:lnSpc>
                <a:spcPct val="80000"/>
              </a:lnSpc>
              <a:buFont typeface="Arial" charset="0"/>
              <a:buAutoNum type="arabicPeriod" startAt="4"/>
              <a:defRPr/>
            </a:pPr>
            <a:r>
              <a:rPr lang="en-GB" altLang="zh-CN" sz="1600" b="1" dirty="0" smtClean="0">
                <a:ea typeface="SimSun" pitchFamily="2" charset="-122"/>
              </a:rPr>
              <a:t>Missing Feeder</a:t>
            </a:r>
            <a:r>
              <a:rPr lang="en-GB" altLang="zh-CN" sz="1600" dirty="0" smtClean="0">
                <a:ea typeface="SimSun" pitchFamily="2" charset="-122"/>
              </a:rPr>
              <a:t> </a:t>
            </a:r>
          </a:p>
          <a:p>
            <a:pPr marL="457200" indent="-457200" algn="justLow" eaLnBrk="1" hangingPunct="1">
              <a:lnSpc>
                <a:spcPct val="80000"/>
              </a:lnSpc>
              <a:buFont typeface="Arial" charset="0"/>
              <a:buAutoNum type="arabicPeriod" startAt="4"/>
              <a:defRPr/>
            </a:pPr>
            <a:endParaRPr lang="en-US" altLang="zh-CN" sz="1600" b="1" dirty="0" smtClean="0">
              <a:ea typeface="SimSun" pitchFamily="2" charset="-122"/>
            </a:endParaRPr>
          </a:p>
          <a:p>
            <a:pPr marL="814387" lvl="1" indent="-457200" algn="justLow" eaLnBrk="1" hangingPunct="1">
              <a:lnSpc>
                <a:spcPct val="80000"/>
              </a:lnSpc>
              <a:buFont typeface="Arial" charset="0"/>
              <a:buNone/>
              <a:defRPr/>
            </a:pPr>
            <a:r>
              <a:rPr lang="en-US" altLang="zh-CN" sz="1200" b="1" dirty="0" smtClean="0">
                <a:ea typeface="SimSun" pitchFamily="2" charset="-122"/>
              </a:rPr>
              <a:t>	  Condition: </a:t>
            </a:r>
            <a:r>
              <a:rPr lang="en-US" altLang="zh-CN" sz="1200" dirty="0" smtClean="0">
                <a:ea typeface="SimSun" pitchFamily="2" charset="-122"/>
              </a:rPr>
              <a:t>“Average SIR Difference” should be 29.5 or -29.5.</a:t>
            </a:r>
          </a:p>
          <a:p>
            <a:pPr marL="814387" lvl="1" indent="-457200" algn="justLow" eaLnBrk="1" hangingPunct="1">
              <a:lnSpc>
                <a:spcPct val="80000"/>
              </a:lnSpc>
              <a:buFont typeface="Arial" charset="0"/>
              <a:buNone/>
              <a:defRPr/>
            </a:pPr>
            <a:endParaRPr lang="en-US" altLang="zh-CN" sz="1200" dirty="0" smtClean="0">
              <a:ea typeface="SimSun" pitchFamily="2" charset="-122"/>
            </a:endParaRPr>
          </a:p>
          <a:p>
            <a:pPr marL="457200" indent="-457200" eaLnBrk="1" hangingPunct="1">
              <a:buFont typeface="Arial" charset="0"/>
              <a:buNone/>
              <a:defRPr/>
            </a:pPr>
            <a:r>
              <a:rPr lang="en-US" altLang="zh-CN" sz="1600" b="1" dirty="0" smtClean="0">
                <a:solidFill>
                  <a:srgbClr val="33BADD"/>
                </a:solidFill>
                <a:ea typeface="SimSun" pitchFamily="2" charset="-122"/>
              </a:rPr>
              <a:t>5.</a:t>
            </a:r>
            <a:r>
              <a:rPr lang="en-US" altLang="zh-CN" sz="1600" b="1" dirty="0" smtClean="0">
                <a:ea typeface="SimSun" pitchFamily="2" charset="-122"/>
              </a:rPr>
              <a:t>	Antenna Diagram Mismatch</a:t>
            </a:r>
          </a:p>
          <a:p>
            <a:pPr marL="457200" indent="-457200" eaLnBrk="1" hangingPunct="1">
              <a:buFont typeface="Arial" charset="0"/>
              <a:buNone/>
              <a:defRPr/>
            </a:pPr>
            <a:r>
              <a:rPr lang="en-US" altLang="zh-CN" sz="1600" dirty="0" smtClean="0">
                <a:ea typeface="SimSun" pitchFamily="2" charset="-122"/>
              </a:rPr>
              <a:t>	</a:t>
            </a:r>
          </a:p>
          <a:p>
            <a:pPr marL="1173162" lvl="2" indent="-457200" eaLnBrk="1" hangingPunct="1">
              <a:buFont typeface="Arial" charset="0"/>
              <a:buNone/>
              <a:defRPr/>
            </a:pPr>
            <a:r>
              <a:rPr lang="en-US" altLang="zh-CN" sz="1200" b="1" dirty="0" smtClean="0">
                <a:ea typeface="SimSun" pitchFamily="2" charset="-122"/>
              </a:rPr>
              <a:t>    Condition:</a:t>
            </a:r>
            <a:r>
              <a:rPr lang="en-US" altLang="zh-CN" sz="1200" dirty="0" smtClean="0">
                <a:ea typeface="SimSun" pitchFamily="2" charset="-122"/>
              </a:rPr>
              <a:t> “Average SIR Difference” should be greater than 3dB and “Standard Deviation SIR Difference” should be greater than or equal to </a:t>
            </a:r>
            <a:r>
              <a:rPr lang="en-US" altLang="zh-CN" sz="1200" i="1" dirty="0" smtClean="0">
                <a:ea typeface="SimSun" pitchFamily="2" charset="-122"/>
              </a:rPr>
              <a:t>(Average SIR Difference -3)/8.</a:t>
            </a:r>
            <a:endParaRPr lang="en-US" altLang="zh-CN" sz="1200" dirty="0" smtClean="0">
              <a:ea typeface="SimSun" pitchFamily="2" charset="-122"/>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0243" name="Rectangle 3"/>
          <p:cNvSpPr>
            <a:spLocks noChangeArrowheads="1"/>
          </p:cNvSpPr>
          <p:nvPr/>
        </p:nvSpPr>
        <p:spPr bwMode="auto">
          <a:xfrm>
            <a:off x="455613" y="776288"/>
            <a:ext cx="107346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b">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justLow" eaLnBrk="1" hangingPunct="1">
              <a:spcBef>
                <a:spcPct val="0"/>
              </a:spcBef>
              <a:buClrTx/>
              <a:buFontTx/>
              <a:buNone/>
            </a:pPr>
            <a:r>
              <a:rPr lang="en-GB" altLang="zh-CN" sz="2000">
                <a:latin typeface="Ericsson Capital TT" pitchFamily="2" charset="0"/>
                <a:ea typeface="SimSun" pitchFamily="2" charset="-122"/>
              </a:rPr>
              <a:t>PROCEDURE TO VERIFY FFAX-W OVERVIEW REPORTS IN RNO</a:t>
            </a:r>
            <a:endParaRPr lang="en-US" altLang="en-US" sz="2000" b="1">
              <a:latin typeface="Ericsson Capital TT" pitchFamily="2" charset="0"/>
            </a:endParaRPr>
          </a:p>
        </p:txBody>
      </p:sp>
    </p:spTree>
    <p:extLst>
      <p:ext uri="{BB962C8B-B14F-4D97-AF65-F5344CB8AC3E}">
        <p14:creationId xmlns:p14="http://schemas.microsoft.com/office/powerpoint/2010/main" val="719437529"/>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l="6825" t="3596" r="6313" b="9386"/>
          <a:stretch>
            <a:fillRect/>
          </a:stretch>
        </p:blipFill>
        <p:spPr bwMode="auto">
          <a:xfrm>
            <a:off x="8159751" y="4005267"/>
            <a:ext cx="3695700" cy="207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Rectangle 3"/>
          <p:cNvSpPr>
            <a:spLocks noGrp="1" noChangeArrowheads="1"/>
          </p:cNvSpPr>
          <p:nvPr>
            <p:ph type="title"/>
          </p:nvPr>
        </p:nvSpPr>
        <p:spPr>
          <a:xfrm>
            <a:off x="228603" y="333375"/>
            <a:ext cx="10761663" cy="800100"/>
          </a:xfrm>
        </p:spPr>
        <p:txBody>
          <a:bodyPr>
            <a:normAutofit fontScale="90000"/>
          </a:bodyPr>
          <a:lstStyle/>
          <a:p>
            <a:pPr eaLnBrk="1" hangingPunct="1"/>
            <a:r>
              <a:rPr lang="en-US" altLang="en-US" dirty="0" smtClean="0"/>
              <a:t>Problem identification</a:t>
            </a:r>
            <a:br>
              <a:rPr lang="en-US" altLang="en-US" dirty="0" smtClean="0"/>
            </a:br>
            <a:r>
              <a:rPr lang="en-US" altLang="en-US" sz="2000" dirty="0" smtClean="0"/>
              <a:t>SIR difference indicates potential problem</a:t>
            </a:r>
            <a:endParaRPr lang="en-US" altLang="en-US" sz="4000" dirty="0" smtClean="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1268" name="Line 4"/>
          <p:cNvSpPr>
            <a:spLocks noChangeShapeType="1"/>
          </p:cNvSpPr>
          <p:nvPr/>
        </p:nvSpPr>
        <p:spPr bwMode="auto">
          <a:xfrm flipV="1">
            <a:off x="2198688" y="1947867"/>
            <a:ext cx="0" cy="8905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69" name="Line 5"/>
          <p:cNvSpPr>
            <a:spLocks noChangeShapeType="1"/>
          </p:cNvSpPr>
          <p:nvPr/>
        </p:nvSpPr>
        <p:spPr bwMode="auto">
          <a:xfrm>
            <a:off x="412752" y="2844800"/>
            <a:ext cx="37131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0" name="Freeform 6"/>
          <p:cNvSpPr>
            <a:spLocks/>
          </p:cNvSpPr>
          <p:nvPr/>
        </p:nvSpPr>
        <p:spPr bwMode="auto">
          <a:xfrm>
            <a:off x="1262066" y="2082804"/>
            <a:ext cx="1893887" cy="754063"/>
          </a:xfrm>
          <a:custGeom>
            <a:avLst/>
            <a:gdLst>
              <a:gd name="T0" fmla="*/ 0 w 895"/>
              <a:gd name="T1" fmla="*/ 2147483647 h 475"/>
              <a:gd name="T2" fmla="*/ 2147483647 w 895"/>
              <a:gd name="T3" fmla="*/ 2147483647 h 475"/>
              <a:gd name="T4" fmla="*/ 2147483647 w 895"/>
              <a:gd name="T5" fmla="*/ 2147483647 h 475"/>
              <a:gd name="T6" fmla="*/ 2147483647 w 895"/>
              <a:gd name="T7" fmla="*/ 2147483647 h 475"/>
              <a:gd name="T8" fmla="*/ 2147483647 w 895"/>
              <a:gd name="T9" fmla="*/ 2147483647 h 4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5" h="475">
                <a:moveTo>
                  <a:pt x="0" y="465"/>
                </a:moveTo>
                <a:cubicBezTo>
                  <a:pt x="110" y="408"/>
                  <a:pt x="220" y="352"/>
                  <a:pt x="294" y="275"/>
                </a:cubicBezTo>
                <a:cubicBezTo>
                  <a:pt x="368" y="198"/>
                  <a:pt x="396" y="0"/>
                  <a:pt x="443" y="2"/>
                </a:cubicBezTo>
                <a:cubicBezTo>
                  <a:pt x="490" y="4"/>
                  <a:pt x="501" y="206"/>
                  <a:pt x="576" y="285"/>
                </a:cubicBezTo>
                <a:cubicBezTo>
                  <a:pt x="651" y="364"/>
                  <a:pt x="841" y="446"/>
                  <a:pt x="895" y="475"/>
                </a:cubicBezTo>
              </a:path>
            </a:pathLst>
          </a:cu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1" name="Text Box 7"/>
          <p:cNvSpPr txBox="1">
            <a:spLocks noChangeArrowheads="1"/>
          </p:cNvSpPr>
          <p:nvPr/>
        </p:nvSpPr>
        <p:spPr bwMode="auto">
          <a:xfrm>
            <a:off x="3433766" y="2600325"/>
            <a:ext cx="58862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b="1" i="1" dirty="0"/>
              <a:t>SIR diff</a:t>
            </a:r>
          </a:p>
        </p:txBody>
      </p:sp>
      <p:sp>
        <p:nvSpPr>
          <p:cNvPr id="11272" name="Text Box 8"/>
          <p:cNvSpPr txBox="1">
            <a:spLocks noChangeArrowheads="1"/>
          </p:cNvSpPr>
          <p:nvPr/>
        </p:nvSpPr>
        <p:spPr bwMode="auto">
          <a:xfrm>
            <a:off x="1279527" y="1538292"/>
            <a:ext cx="177644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a:spcBef>
                <a:spcPct val="0"/>
              </a:spcBef>
              <a:buClrTx/>
              <a:buFontTx/>
              <a:buNone/>
            </a:pPr>
            <a:r>
              <a:rPr lang="en-US" altLang="en-US" sz="1400" b="1" i="1" u="sng"/>
              <a:t>Normal (no failure)</a:t>
            </a:r>
          </a:p>
        </p:txBody>
      </p:sp>
      <p:sp>
        <p:nvSpPr>
          <p:cNvPr id="11273" name="Line 9"/>
          <p:cNvSpPr>
            <a:spLocks noChangeShapeType="1"/>
          </p:cNvSpPr>
          <p:nvPr/>
        </p:nvSpPr>
        <p:spPr bwMode="auto">
          <a:xfrm>
            <a:off x="3822702" y="2800354"/>
            <a:ext cx="11113" cy="106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4" name="Text Box 10"/>
          <p:cNvSpPr txBox="1">
            <a:spLocks noChangeArrowheads="1"/>
          </p:cNvSpPr>
          <p:nvPr/>
        </p:nvSpPr>
        <p:spPr bwMode="auto">
          <a:xfrm>
            <a:off x="3492500" y="2887664"/>
            <a:ext cx="47641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a:t>+29.5</a:t>
            </a:r>
          </a:p>
        </p:txBody>
      </p:sp>
      <p:sp>
        <p:nvSpPr>
          <p:cNvPr id="11275" name="Line 11"/>
          <p:cNvSpPr>
            <a:spLocks noChangeShapeType="1"/>
          </p:cNvSpPr>
          <p:nvPr/>
        </p:nvSpPr>
        <p:spPr bwMode="auto">
          <a:xfrm>
            <a:off x="544515" y="2792413"/>
            <a:ext cx="9525" cy="106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6" name="Text Box 12"/>
          <p:cNvSpPr txBox="1">
            <a:spLocks noChangeArrowheads="1"/>
          </p:cNvSpPr>
          <p:nvPr/>
        </p:nvSpPr>
        <p:spPr bwMode="auto">
          <a:xfrm>
            <a:off x="228601" y="2887664"/>
            <a:ext cx="4475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a:t>-29.5</a:t>
            </a:r>
          </a:p>
        </p:txBody>
      </p:sp>
      <p:sp>
        <p:nvSpPr>
          <p:cNvPr id="11277" name="Line 13"/>
          <p:cNvSpPr>
            <a:spLocks noChangeShapeType="1"/>
          </p:cNvSpPr>
          <p:nvPr/>
        </p:nvSpPr>
        <p:spPr bwMode="auto">
          <a:xfrm flipV="1">
            <a:off x="6127751" y="1936750"/>
            <a:ext cx="0" cy="890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8" name="Line 14"/>
          <p:cNvSpPr>
            <a:spLocks noChangeShapeType="1"/>
          </p:cNvSpPr>
          <p:nvPr/>
        </p:nvSpPr>
        <p:spPr bwMode="auto">
          <a:xfrm>
            <a:off x="4341815" y="2833688"/>
            <a:ext cx="37115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79" name="Freeform 15"/>
          <p:cNvSpPr>
            <a:spLocks/>
          </p:cNvSpPr>
          <p:nvPr/>
        </p:nvSpPr>
        <p:spPr bwMode="auto">
          <a:xfrm>
            <a:off x="4972052" y="2527300"/>
            <a:ext cx="2786063" cy="298450"/>
          </a:xfrm>
          <a:custGeom>
            <a:avLst/>
            <a:gdLst>
              <a:gd name="T0" fmla="*/ 0 w 895"/>
              <a:gd name="T1" fmla="*/ 2147483647 h 475"/>
              <a:gd name="T2" fmla="*/ 2147483647 w 895"/>
              <a:gd name="T3" fmla="*/ 2147483647 h 475"/>
              <a:gd name="T4" fmla="*/ 2147483647 w 895"/>
              <a:gd name="T5" fmla="*/ 2147483647 h 475"/>
              <a:gd name="T6" fmla="*/ 2147483647 w 895"/>
              <a:gd name="T7" fmla="*/ 2147483647 h 475"/>
              <a:gd name="T8" fmla="*/ 2147483647 w 895"/>
              <a:gd name="T9" fmla="*/ 2147483647 h 4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5" h="475">
                <a:moveTo>
                  <a:pt x="0" y="465"/>
                </a:moveTo>
                <a:cubicBezTo>
                  <a:pt x="110" y="408"/>
                  <a:pt x="220" y="352"/>
                  <a:pt x="294" y="275"/>
                </a:cubicBezTo>
                <a:cubicBezTo>
                  <a:pt x="368" y="198"/>
                  <a:pt x="396" y="0"/>
                  <a:pt x="443" y="2"/>
                </a:cubicBezTo>
                <a:cubicBezTo>
                  <a:pt x="490" y="4"/>
                  <a:pt x="501" y="206"/>
                  <a:pt x="576" y="285"/>
                </a:cubicBezTo>
                <a:cubicBezTo>
                  <a:pt x="651" y="364"/>
                  <a:pt x="841" y="446"/>
                  <a:pt x="895" y="475"/>
                </a:cubicBezTo>
              </a:path>
            </a:pathLst>
          </a:cu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0" name="Text Box 16"/>
          <p:cNvSpPr txBox="1">
            <a:spLocks noChangeArrowheads="1"/>
          </p:cNvSpPr>
          <p:nvPr/>
        </p:nvSpPr>
        <p:spPr bwMode="auto">
          <a:xfrm>
            <a:off x="7342190" y="2600325"/>
            <a:ext cx="588623"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b="1" i="1" dirty="0"/>
              <a:t>SIR diff</a:t>
            </a:r>
          </a:p>
        </p:txBody>
      </p:sp>
      <p:sp>
        <p:nvSpPr>
          <p:cNvPr id="11281" name="Text Box 17"/>
          <p:cNvSpPr txBox="1">
            <a:spLocks noChangeArrowheads="1"/>
          </p:cNvSpPr>
          <p:nvPr/>
        </p:nvSpPr>
        <p:spPr bwMode="auto">
          <a:xfrm>
            <a:off x="5249864" y="1520829"/>
            <a:ext cx="16065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a:spcBef>
                <a:spcPct val="0"/>
              </a:spcBef>
              <a:buClrTx/>
              <a:buFontTx/>
              <a:buNone/>
            </a:pPr>
            <a:r>
              <a:rPr lang="en-US" altLang="en-US" sz="1400" b="1" i="1" u="sng"/>
              <a:t>Swapped Feeder</a:t>
            </a:r>
          </a:p>
        </p:txBody>
      </p:sp>
      <p:sp>
        <p:nvSpPr>
          <p:cNvPr id="11282" name="Line 18"/>
          <p:cNvSpPr>
            <a:spLocks noChangeShapeType="1"/>
          </p:cNvSpPr>
          <p:nvPr/>
        </p:nvSpPr>
        <p:spPr bwMode="auto">
          <a:xfrm>
            <a:off x="7751764" y="2789238"/>
            <a:ext cx="9525" cy="106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3" name="Text Box 19"/>
          <p:cNvSpPr txBox="1">
            <a:spLocks noChangeArrowheads="1"/>
          </p:cNvSpPr>
          <p:nvPr/>
        </p:nvSpPr>
        <p:spPr bwMode="auto">
          <a:xfrm>
            <a:off x="7421563" y="2876550"/>
            <a:ext cx="47641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a:t>+29.5</a:t>
            </a:r>
          </a:p>
        </p:txBody>
      </p:sp>
      <p:sp>
        <p:nvSpPr>
          <p:cNvPr id="11284" name="Line 20"/>
          <p:cNvSpPr>
            <a:spLocks noChangeShapeType="1"/>
          </p:cNvSpPr>
          <p:nvPr/>
        </p:nvSpPr>
        <p:spPr bwMode="auto">
          <a:xfrm>
            <a:off x="4471988" y="2781304"/>
            <a:ext cx="11112" cy="106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5" name="Text Box 21"/>
          <p:cNvSpPr txBox="1">
            <a:spLocks noChangeArrowheads="1"/>
          </p:cNvSpPr>
          <p:nvPr/>
        </p:nvSpPr>
        <p:spPr bwMode="auto">
          <a:xfrm>
            <a:off x="4157664" y="2876550"/>
            <a:ext cx="4475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a:t>-29.5</a:t>
            </a:r>
          </a:p>
        </p:txBody>
      </p:sp>
      <p:sp>
        <p:nvSpPr>
          <p:cNvPr id="11286" name="Text Box 22"/>
          <p:cNvSpPr txBox="1">
            <a:spLocks noChangeArrowheads="1"/>
          </p:cNvSpPr>
          <p:nvPr/>
        </p:nvSpPr>
        <p:spPr bwMode="auto">
          <a:xfrm>
            <a:off x="863602" y="3127375"/>
            <a:ext cx="1994457" cy="400110"/>
          </a:xfrm>
          <a:prstGeom prst="rect">
            <a:avLst/>
          </a:prstGeom>
          <a:solidFill>
            <a:srgbClr val="E6F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1000" dirty="0"/>
              <a:t>* Average SIR difference &lt; 3 dB</a:t>
            </a:r>
          </a:p>
          <a:p>
            <a:pPr>
              <a:spcBef>
                <a:spcPct val="0"/>
              </a:spcBef>
              <a:buClrTx/>
              <a:buFontTx/>
              <a:buNone/>
            </a:pPr>
            <a:r>
              <a:rPr lang="en-US" altLang="en-US" sz="1000" dirty="0"/>
              <a:t>* </a:t>
            </a:r>
            <a:r>
              <a:rPr lang="en-US" altLang="en-US" sz="1000" dirty="0" err="1"/>
              <a:t>Std</a:t>
            </a:r>
            <a:r>
              <a:rPr lang="en-US" altLang="en-US" sz="1000" dirty="0"/>
              <a:t> </a:t>
            </a:r>
            <a:r>
              <a:rPr lang="en-US" altLang="en-US" sz="1000" dirty="0" err="1"/>
              <a:t>dev</a:t>
            </a:r>
            <a:r>
              <a:rPr lang="en-US" altLang="en-US" sz="1000" dirty="0"/>
              <a:t> &lt; 10 dB</a:t>
            </a:r>
          </a:p>
        </p:txBody>
      </p:sp>
      <p:sp>
        <p:nvSpPr>
          <p:cNvPr id="11287" name="Text Box 23"/>
          <p:cNvSpPr txBox="1">
            <a:spLocks noChangeArrowheads="1"/>
          </p:cNvSpPr>
          <p:nvPr/>
        </p:nvSpPr>
        <p:spPr bwMode="auto">
          <a:xfrm>
            <a:off x="5327651" y="3116266"/>
            <a:ext cx="1178528" cy="246221"/>
          </a:xfrm>
          <a:prstGeom prst="rect">
            <a:avLst/>
          </a:prstGeom>
          <a:solidFill>
            <a:srgbClr val="E6F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1000"/>
              <a:t>* Std dev &gt; 10 dB</a:t>
            </a:r>
          </a:p>
        </p:txBody>
      </p:sp>
      <p:sp>
        <p:nvSpPr>
          <p:cNvPr id="11288" name="Line 24"/>
          <p:cNvSpPr>
            <a:spLocks noChangeShapeType="1"/>
          </p:cNvSpPr>
          <p:nvPr/>
        </p:nvSpPr>
        <p:spPr bwMode="auto">
          <a:xfrm flipV="1">
            <a:off x="2122488" y="4537075"/>
            <a:ext cx="0" cy="890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89" name="Line 25"/>
          <p:cNvSpPr>
            <a:spLocks noChangeShapeType="1"/>
          </p:cNvSpPr>
          <p:nvPr/>
        </p:nvSpPr>
        <p:spPr bwMode="auto">
          <a:xfrm>
            <a:off x="336552" y="5434013"/>
            <a:ext cx="37131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0" name="Freeform 26"/>
          <p:cNvSpPr>
            <a:spLocks/>
          </p:cNvSpPr>
          <p:nvPr/>
        </p:nvSpPr>
        <p:spPr bwMode="auto">
          <a:xfrm>
            <a:off x="1598615" y="4672013"/>
            <a:ext cx="1893887" cy="754062"/>
          </a:xfrm>
          <a:custGeom>
            <a:avLst/>
            <a:gdLst>
              <a:gd name="T0" fmla="*/ 0 w 895"/>
              <a:gd name="T1" fmla="*/ 2147483647 h 475"/>
              <a:gd name="T2" fmla="*/ 2147483647 w 895"/>
              <a:gd name="T3" fmla="*/ 2147483647 h 475"/>
              <a:gd name="T4" fmla="*/ 2147483647 w 895"/>
              <a:gd name="T5" fmla="*/ 2147483647 h 475"/>
              <a:gd name="T6" fmla="*/ 2147483647 w 895"/>
              <a:gd name="T7" fmla="*/ 2147483647 h 475"/>
              <a:gd name="T8" fmla="*/ 2147483647 w 895"/>
              <a:gd name="T9" fmla="*/ 2147483647 h 4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5" h="475">
                <a:moveTo>
                  <a:pt x="0" y="465"/>
                </a:moveTo>
                <a:cubicBezTo>
                  <a:pt x="110" y="408"/>
                  <a:pt x="220" y="352"/>
                  <a:pt x="294" y="275"/>
                </a:cubicBezTo>
                <a:cubicBezTo>
                  <a:pt x="368" y="198"/>
                  <a:pt x="396" y="0"/>
                  <a:pt x="443" y="2"/>
                </a:cubicBezTo>
                <a:cubicBezTo>
                  <a:pt x="490" y="4"/>
                  <a:pt x="501" y="206"/>
                  <a:pt x="576" y="285"/>
                </a:cubicBezTo>
                <a:cubicBezTo>
                  <a:pt x="651" y="364"/>
                  <a:pt x="841" y="446"/>
                  <a:pt x="895" y="475"/>
                </a:cubicBezTo>
              </a:path>
            </a:pathLst>
          </a:cu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1" name="Text Box 27"/>
          <p:cNvSpPr txBox="1">
            <a:spLocks noChangeArrowheads="1"/>
          </p:cNvSpPr>
          <p:nvPr/>
        </p:nvSpPr>
        <p:spPr bwMode="auto">
          <a:xfrm>
            <a:off x="1257302" y="4113217"/>
            <a:ext cx="17235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a:spcBef>
                <a:spcPct val="0"/>
              </a:spcBef>
              <a:buClrTx/>
              <a:buFontTx/>
              <a:buNone/>
            </a:pPr>
            <a:r>
              <a:rPr lang="en-US" altLang="en-US" sz="1400" b="1" i="1" u="sng"/>
              <a:t>Losses in RF path</a:t>
            </a:r>
          </a:p>
        </p:txBody>
      </p:sp>
      <p:sp>
        <p:nvSpPr>
          <p:cNvPr id="11292" name="Line 28"/>
          <p:cNvSpPr>
            <a:spLocks noChangeShapeType="1"/>
          </p:cNvSpPr>
          <p:nvPr/>
        </p:nvSpPr>
        <p:spPr bwMode="auto">
          <a:xfrm>
            <a:off x="3746502" y="5389563"/>
            <a:ext cx="11113" cy="106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3" name="Text Box 29"/>
          <p:cNvSpPr txBox="1">
            <a:spLocks noChangeArrowheads="1"/>
          </p:cNvSpPr>
          <p:nvPr/>
        </p:nvSpPr>
        <p:spPr bwMode="auto">
          <a:xfrm>
            <a:off x="3416300" y="5476875"/>
            <a:ext cx="47641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a:t>+29.5</a:t>
            </a:r>
          </a:p>
        </p:txBody>
      </p:sp>
      <p:sp>
        <p:nvSpPr>
          <p:cNvPr id="11294" name="Line 30"/>
          <p:cNvSpPr>
            <a:spLocks noChangeShapeType="1"/>
          </p:cNvSpPr>
          <p:nvPr/>
        </p:nvSpPr>
        <p:spPr bwMode="auto">
          <a:xfrm>
            <a:off x="468315" y="5381629"/>
            <a:ext cx="9525" cy="106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5" name="Text Box 31"/>
          <p:cNvSpPr txBox="1">
            <a:spLocks noChangeArrowheads="1"/>
          </p:cNvSpPr>
          <p:nvPr/>
        </p:nvSpPr>
        <p:spPr bwMode="auto">
          <a:xfrm>
            <a:off x="152401" y="5476875"/>
            <a:ext cx="4475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a:t>-29.5</a:t>
            </a:r>
          </a:p>
        </p:txBody>
      </p:sp>
      <p:sp>
        <p:nvSpPr>
          <p:cNvPr id="11296" name="Text Box 32"/>
          <p:cNvSpPr txBox="1">
            <a:spLocks noChangeArrowheads="1"/>
          </p:cNvSpPr>
          <p:nvPr/>
        </p:nvSpPr>
        <p:spPr bwMode="auto">
          <a:xfrm>
            <a:off x="814391" y="5581650"/>
            <a:ext cx="1994457" cy="400110"/>
          </a:xfrm>
          <a:prstGeom prst="rect">
            <a:avLst/>
          </a:prstGeom>
          <a:solidFill>
            <a:srgbClr val="E6F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1000" dirty="0"/>
              <a:t>* Average SIR difference &gt; 3 dB</a:t>
            </a:r>
          </a:p>
          <a:p>
            <a:pPr>
              <a:spcBef>
                <a:spcPct val="0"/>
              </a:spcBef>
              <a:buClrTx/>
              <a:buFontTx/>
              <a:buNone/>
            </a:pPr>
            <a:r>
              <a:rPr lang="en-US" altLang="en-US" sz="1000" dirty="0"/>
              <a:t>* </a:t>
            </a:r>
            <a:r>
              <a:rPr lang="en-US" altLang="en-US" sz="1000" dirty="0" err="1"/>
              <a:t>Std</a:t>
            </a:r>
            <a:r>
              <a:rPr lang="en-US" altLang="en-US" sz="1000" dirty="0"/>
              <a:t> </a:t>
            </a:r>
            <a:r>
              <a:rPr lang="en-US" altLang="en-US" sz="1000" dirty="0" err="1"/>
              <a:t>dev</a:t>
            </a:r>
            <a:r>
              <a:rPr lang="en-US" altLang="en-US" sz="1000" dirty="0"/>
              <a:t> &lt; (average-3) + 5 dB</a:t>
            </a:r>
          </a:p>
        </p:txBody>
      </p:sp>
      <p:sp>
        <p:nvSpPr>
          <p:cNvPr id="11297" name="Line 33"/>
          <p:cNvSpPr>
            <a:spLocks noChangeShapeType="1"/>
          </p:cNvSpPr>
          <p:nvPr/>
        </p:nvSpPr>
        <p:spPr bwMode="auto">
          <a:xfrm flipV="1">
            <a:off x="6094413" y="4537075"/>
            <a:ext cx="0" cy="890588"/>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8" name="Line 34"/>
          <p:cNvSpPr>
            <a:spLocks noChangeShapeType="1"/>
          </p:cNvSpPr>
          <p:nvPr/>
        </p:nvSpPr>
        <p:spPr bwMode="auto">
          <a:xfrm>
            <a:off x="4306889" y="5434013"/>
            <a:ext cx="3713163"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299" name="Freeform 35"/>
          <p:cNvSpPr>
            <a:spLocks/>
          </p:cNvSpPr>
          <p:nvPr/>
        </p:nvSpPr>
        <p:spPr bwMode="auto">
          <a:xfrm>
            <a:off x="5156201" y="5100642"/>
            <a:ext cx="2570163" cy="325437"/>
          </a:xfrm>
          <a:custGeom>
            <a:avLst/>
            <a:gdLst>
              <a:gd name="T0" fmla="*/ 0 w 895"/>
              <a:gd name="T1" fmla="*/ 2147483647 h 475"/>
              <a:gd name="T2" fmla="*/ 2147483647 w 895"/>
              <a:gd name="T3" fmla="*/ 2147483647 h 475"/>
              <a:gd name="T4" fmla="*/ 2147483647 w 895"/>
              <a:gd name="T5" fmla="*/ 2147483647 h 475"/>
              <a:gd name="T6" fmla="*/ 2147483647 w 895"/>
              <a:gd name="T7" fmla="*/ 2147483647 h 475"/>
              <a:gd name="T8" fmla="*/ 2147483647 w 895"/>
              <a:gd name="T9" fmla="*/ 2147483647 h 4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5" h="475">
                <a:moveTo>
                  <a:pt x="0" y="465"/>
                </a:moveTo>
                <a:cubicBezTo>
                  <a:pt x="110" y="408"/>
                  <a:pt x="220" y="352"/>
                  <a:pt x="294" y="275"/>
                </a:cubicBezTo>
                <a:cubicBezTo>
                  <a:pt x="368" y="198"/>
                  <a:pt x="396" y="0"/>
                  <a:pt x="443" y="2"/>
                </a:cubicBezTo>
                <a:cubicBezTo>
                  <a:pt x="490" y="4"/>
                  <a:pt x="501" y="206"/>
                  <a:pt x="576" y="285"/>
                </a:cubicBezTo>
                <a:cubicBezTo>
                  <a:pt x="651" y="364"/>
                  <a:pt x="841" y="446"/>
                  <a:pt x="895" y="475"/>
                </a:cubicBezTo>
              </a:path>
            </a:pathLst>
          </a:cu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00" name="Text Box 36"/>
          <p:cNvSpPr txBox="1">
            <a:spLocks noChangeArrowheads="1"/>
          </p:cNvSpPr>
          <p:nvPr/>
        </p:nvSpPr>
        <p:spPr bwMode="auto">
          <a:xfrm>
            <a:off x="4775200" y="4113217"/>
            <a:ext cx="253306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a:spcBef>
                <a:spcPct val="0"/>
              </a:spcBef>
              <a:buClrTx/>
              <a:buFontTx/>
              <a:buNone/>
            </a:pPr>
            <a:r>
              <a:rPr lang="en-US" altLang="en-US" sz="1400" b="1" i="1" u="sng"/>
              <a:t>Antenna diagram mismatch</a:t>
            </a:r>
          </a:p>
        </p:txBody>
      </p:sp>
      <p:sp>
        <p:nvSpPr>
          <p:cNvPr id="11301" name="Line 37"/>
          <p:cNvSpPr>
            <a:spLocks noChangeShapeType="1"/>
          </p:cNvSpPr>
          <p:nvPr/>
        </p:nvSpPr>
        <p:spPr bwMode="auto">
          <a:xfrm>
            <a:off x="7716839" y="5389563"/>
            <a:ext cx="11112" cy="106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02" name="Text Box 38"/>
          <p:cNvSpPr txBox="1">
            <a:spLocks noChangeArrowheads="1"/>
          </p:cNvSpPr>
          <p:nvPr/>
        </p:nvSpPr>
        <p:spPr bwMode="auto">
          <a:xfrm>
            <a:off x="7386637" y="5476875"/>
            <a:ext cx="47641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a:t>+29.5</a:t>
            </a:r>
          </a:p>
        </p:txBody>
      </p:sp>
      <p:sp>
        <p:nvSpPr>
          <p:cNvPr id="11303" name="Line 39"/>
          <p:cNvSpPr>
            <a:spLocks noChangeShapeType="1"/>
          </p:cNvSpPr>
          <p:nvPr/>
        </p:nvSpPr>
        <p:spPr bwMode="auto">
          <a:xfrm>
            <a:off x="4438653" y="5381629"/>
            <a:ext cx="11113" cy="106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04" name="Text Box 40"/>
          <p:cNvSpPr txBox="1">
            <a:spLocks noChangeArrowheads="1"/>
          </p:cNvSpPr>
          <p:nvPr/>
        </p:nvSpPr>
        <p:spPr bwMode="auto">
          <a:xfrm>
            <a:off x="4122739" y="5476875"/>
            <a:ext cx="4475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a:t>-29.5</a:t>
            </a:r>
          </a:p>
        </p:txBody>
      </p:sp>
      <p:sp>
        <p:nvSpPr>
          <p:cNvPr id="11305" name="Text Box 41"/>
          <p:cNvSpPr txBox="1">
            <a:spLocks noChangeArrowheads="1"/>
          </p:cNvSpPr>
          <p:nvPr/>
        </p:nvSpPr>
        <p:spPr bwMode="auto">
          <a:xfrm>
            <a:off x="4751391" y="5581650"/>
            <a:ext cx="1994457" cy="400110"/>
          </a:xfrm>
          <a:prstGeom prst="rect">
            <a:avLst/>
          </a:prstGeom>
          <a:solidFill>
            <a:srgbClr val="E6F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1000" dirty="0"/>
              <a:t>* Average SIR difference &gt; 3 dB</a:t>
            </a:r>
          </a:p>
          <a:p>
            <a:pPr>
              <a:spcBef>
                <a:spcPct val="0"/>
              </a:spcBef>
              <a:buClrTx/>
              <a:buFontTx/>
              <a:buNone/>
            </a:pPr>
            <a:r>
              <a:rPr lang="en-US" altLang="en-US" sz="1000" dirty="0"/>
              <a:t>* </a:t>
            </a:r>
            <a:r>
              <a:rPr lang="en-US" altLang="en-US" sz="1000" dirty="0" err="1"/>
              <a:t>Std</a:t>
            </a:r>
            <a:r>
              <a:rPr lang="en-US" altLang="en-US" sz="1000" dirty="0"/>
              <a:t> </a:t>
            </a:r>
            <a:r>
              <a:rPr lang="en-US" altLang="en-US" sz="1000" dirty="0" err="1"/>
              <a:t>dev</a:t>
            </a:r>
            <a:r>
              <a:rPr lang="en-US" altLang="en-US" sz="1000" dirty="0"/>
              <a:t> &gt; (average-3)+5 dB</a:t>
            </a:r>
          </a:p>
        </p:txBody>
      </p:sp>
      <p:sp>
        <p:nvSpPr>
          <p:cNvPr id="11306" name="Line 42"/>
          <p:cNvSpPr>
            <a:spLocks noChangeShapeType="1"/>
          </p:cNvSpPr>
          <p:nvPr/>
        </p:nvSpPr>
        <p:spPr bwMode="auto">
          <a:xfrm flipV="1">
            <a:off x="10115551" y="1919292"/>
            <a:ext cx="0" cy="890587"/>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07" name="Line 43"/>
          <p:cNvSpPr>
            <a:spLocks noChangeShapeType="1"/>
          </p:cNvSpPr>
          <p:nvPr/>
        </p:nvSpPr>
        <p:spPr bwMode="auto">
          <a:xfrm>
            <a:off x="8329615" y="2816225"/>
            <a:ext cx="3711575"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08" name="Freeform 44"/>
          <p:cNvSpPr>
            <a:spLocks/>
          </p:cNvSpPr>
          <p:nvPr/>
        </p:nvSpPr>
        <p:spPr bwMode="auto">
          <a:xfrm>
            <a:off x="8470900" y="1719267"/>
            <a:ext cx="141288" cy="1089025"/>
          </a:xfrm>
          <a:custGeom>
            <a:avLst/>
            <a:gdLst>
              <a:gd name="T0" fmla="*/ 0 w 895"/>
              <a:gd name="T1" fmla="*/ 2147483647 h 475"/>
              <a:gd name="T2" fmla="*/ 2147483647 w 895"/>
              <a:gd name="T3" fmla="*/ 2147483647 h 475"/>
              <a:gd name="T4" fmla="*/ 2147483647 w 895"/>
              <a:gd name="T5" fmla="*/ 2147483647 h 475"/>
              <a:gd name="T6" fmla="*/ 2147483647 w 895"/>
              <a:gd name="T7" fmla="*/ 2147483647 h 475"/>
              <a:gd name="T8" fmla="*/ 2147483647 w 895"/>
              <a:gd name="T9" fmla="*/ 2147483647 h 47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895" h="475">
                <a:moveTo>
                  <a:pt x="0" y="465"/>
                </a:moveTo>
                <a:cubicBezTo>
                  <a:pt x="110" y="408"/>
                  <a:pt x="220" y="352"/>
                  <a:pt x="294" y="275"/>
                </a:cubicBezTo>
                <a:cubicBezTo>
                  <a:pt x="368" y="198"/>
                  <a:pt x="396" y="0"/>
                  <a:pt x="443" y="2"/>
                </a:cubicBezTo>
                <a:cubicBezTo>
                  <a:pt x="490" y="4"/>
                  <a:pt x="501" y="206"/>
                  <a:pt x="576" y="285"/>
                </a:cubicBezTo>
                <a:cubicBezTo>
                  <a:pt x="651" y="364"/>
                  <a:pt x="841" y="446"/>
                  <a:pt x="895" y="475"/>
                </a:cubicBezTo>
              </a:path>
            </a:pathLst>
          </a:custGeom>
          <a:noFill/>
          <a:ln w="158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09" name="Text Box 45"/>
          <p:cNvSpPr txBox="1">
            <a:spLocks noChangeArrowheads="1"/>
          </p:cNvSpPr>
          <p:nvPr/>
        </p:nvSpPr>
        <p:spPr bwMode="auto">
          <a:xfrm>
            <a:off x="9255125" y="1495429"/>
            <a:ext cx="14366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lgn="ctr">
              <a:spcBef>
                <a:spcPct val="0"/>
              </a:spcBef>
              <a:buClrTx/>
              <a:buFontTx/>
              <a:buNone/>
            </a:pPr>
            <a:r>
              <a:rPr lang="en-US" altLang="en-US" sz="1400" b="1" i="1" u="sng"/>
              <a:t>Missing feeder</a:t>
            </a:r>
          </a:p>
        </p:txBody>
      </p:sp>
      <p:sp>
        <p:nvSpPr>
          <p:cNvPr id="11310" name="Line 46"/>
          <p:cNvSpPr>
            <a:spLocks noChangeShapeType="1"/>
          </p:cNvSpPr>
          <p:nvPr/>
        </p:nvSpPr>
        <p:spPr bwMode="auto">
          <a:xfrm>
            <a:off x="11739564" y="2771779"/>
            <a:ext cx="9525" cy="106363"/>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11" name="Text Box 47"/>
          <p:cNvSpPr txBox="1">
            <a:spLocks noChangeArrowheads="1"/>
          </p:cNvSpPr>
          <p:nvPr/>
        </p:nvSpPr>
        <p:spPr bwMode="auto">
          <a:xfrm>
            <a:off x="11409363" y="2859089"/>
            <a:ext cx="47641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a:t>+29.5</a:t>
            </a:r>
          </a:p>
        </p:txBody>
      </p:sp>
      <p:sp>
        <p:nvSpPr>
          <p:cNvPr id="11312" name="Line 48"/>
          <p:cNvSpPr>
            <a:spLocks noChangeShapeType="1"/>
          </p:cNvSpPr>
          <p:nvPr/>
        </p:nvSpPr>
        <p:spPr bwMode="auto">
          <a:xfrm>
            <a:off x="8459788" y="2763838"/>
            <a:ext cx="11112" cy="106362"/>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1313" name="Text Box 49"/>
          <p:cNvSpPr txBox="1">
            <a:spLocks noChangeArrowheads="1"/>
          </p:cNvSpPr>
          <p:nvPr/>
        </p:nvSpPr>
        <p:spPr bwMode="auto">
          <a:xfrm>
            <a:off x="8186739" y="2859089"/>
            <a:ext cx="447558"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900"/>
              <a:t>-29.5</a:t>
            </a:r>
          </a:p>
        </p:txBody>
      </p:sp>
      <p:sp>
        <p:nvSpPr>
          <p:cNvPr id="11314" name="Text Box 50"/>
          <p:cNvSpPr txBox="1">
            <a:spLocks noChangeArrowheads="1"/>
          </p:cNvSpPr>
          <p:nvPr/>
        </p:nvSpPr>
        <p:spPr bwMode="auto">
          <a:xfrm>
            <a:off x="8591551" y="3105154"/>
            <a:ext cx="2454518" cy="246221"/>
          </a:xfrm>
          <a:prstGeom prst="rect">
            <a:avLst/>
          </a:prstGeom>
          <a:solidFill>
            <a:srgbClr val="E6F0F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a:spcBef>
                <a:spcPct val="0"/>
              </a:spcBef>
              <a:buClrTx/>
              <a:buFontTx/>
              <a:buNone/>
            </a:pPr>
            <a:r>
              <a:rPr lang="en-US" altLang="en-US" sz="1000" dirty="0"/>
              <a:t>* Average SIR difference = 29.5 or -29.5</a:t>
            </a:r>
          </a:p>
        </p:txBody>
      </p:sp>
    </p:spTree>
    <p:extLst>
      <p:ext uri="{BB962C8B-B14F-4D97-AF65-F5344CB8AC3E}">
        <p14:creationId xmlns:p14="http://schemas.microsoft.com/office/powerpoint/2010/main" val="350559987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0" y="3048000"/>
            <a:ext cx="9144000" cy="1143000"/>
          </a:xfrm>
          <a:gradFill rotWithShape="1">
            <a:gsLst>
              <a:gs pos="0">
                <a:srgbClr val="181847"/>
              </a:gs>
              <a:gs pos="100000">
                <a:srgbClr val="333399"/>
              </a:gs>
            </a:gsLst>
            <a:lin ang="0" scaled="1"/>
          </a:gradFill>
        </p:spPr>
        <p:txBody>
          <a:bodyPr vert="horz" lIns="91440" tIns="45720" rIns="457200" bIns="45720" rtlCol="0" anchor="ctr">
            <a:normAutofit/>
          </a:bodyPr>
          <a:lstStyle/>
          <a:p>
            <a:pPr eaLnBrk="1" hangingPunct="1"/>
            <a:r>
              <a:rPr lang="en-US" sz="4000" b="1" dirty="0" smtClean="0">
                <a:solidFill>
                  <a:srgbClr val="FF0000"/>
                </a:solidFill>
              </a:rPr>
              <a:t>Feature</a:t>
            </a:r>
            <a:endParaRPr lang="en-US" sz="40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104425776"/>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altLang="en-US" smtClean="0"/>
              <a:t>FFAX-W recording</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122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2176" y="1341442"/>
            <a:ext cx="8289925" cy="4643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292" name="Text Box 5"/>
          <p:cNvSpPr txBox="1">
            <a:spLocks noChangeArrowheads="1"/>
          </p:cNvSpPr>
          <p:nvPr/>
        </p:nvSpPr>
        <p:spPr bwMode="auto">
          <a:xfrm>
            <a:off x="263528" y="1557340"/>
            <a:ext cx="3095625"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marL="342900" indent="-342900" eaLnBrk="0" hangingPunct="0">
              <a:spcBef>
                <a:spcPct val="20000"/>
              </a:spcBef>
              <a:buClr>
                <a:srgbClr val="00A9D4"/>
              </a:buClr>
              <a:buFont typeface="Arial" charset="0"/>
              <a:buChar char="›"/>
              <a:defRPr sz="2400">
                <a:solidFill>
                  <a:schemeClr val="tx1"/>
                </a:solidFill>
                <a:latin typeface="Arial" charset="0"/>
              </a:defRPr>
            </a:lvl1pPr>
            <a:lvl2pPr marL="800100" indent="-342900" eaLnBrk="0" hangingPunct="0">
              <a:spcBef>
                <a:spcPct val="20000"/>
              </a:spcBef>
              <a:buClr>
                <a:schemeClr val="tx1"/>
              </a:buClr>
              <a:buFont typeface="Ericsson Capital TT" pitchFamily="2" charset="0"/>
              <a:buChar char="–"/>
              <a:defRPr sz="2000">
                <a:solidFill>
                  <a:schemeClr val="tx1"/>
                </a:solidFill>
                <a:latin typeface="Arial" charset="0"/>
              </a:defRPr>
            </a:lvl2pPr>
            <a:lvl3pPr marL="1257300" indent="-342900" eaLnBrk="0" hangingPunct="0">
              <a:spcBef>
                <a:spcPct val="20000"/>
              </a:spcBef>
              <a:buClr>
                <a:srgbClr val="92CCE5"/>
              </a:buClr>
              <a:buFont typeface="Ericsson Capital TT" pitchFamily="2" charset="0"/>
              <a:buChar char="›"/>
              <a:defRPr sz="2000">
                <a:solidFill>
                  <a:schemeClr val="tx1"/>
                </a:solidFill>
                <a:latin typeface="Arial" charset="0"/>
              </a:defRPr>
            </a:lvl3pPr>
            <a:lvl4pPr marL="1714500" indent="-342900" eaLnBrk="0" hangingPunct="0">
              <a:spcBef>
                <a:spcPct val="20000"/>
              </a:spcBef>
              <a:buClr>
                <a:schemeClr val="tx1"/>
              </a:buClr>
              <a:buFont typeface="Ericsson Capital TT" pitchFamily="2" charset="0"/>
              <a:buChar char="-"/>
              <a:defRPr sz="2000">
                <a:solidFill>
                  <a:schemeClr val="tx1"/>
                </a:solidFill>
                <a:latin typeface="Arial" charset="0"/>
              </a:defRPr>
            </a:lvl4pPr>
            <a:lvl5pPr marL="2171700" indent="-342900" eaLnBrk="0" hangingPunct="0">
              <a:spcBef>
                <a:spcPct val="20000"/>
              </a:spcBef>
              <a:buClr>
                <a:schemeClr val="tx1"/>
              </a:buClr>
              <a:buFont typeface="Ericsson Capital TT" pitchFamily="2" charset="0"/>
              <a:buChar char="›"/>
              <a:defRPr sz="2000">
                <a:solidFill>
                  <a:schemeClr val="tx1"/>
                </a:solidFill>
                <a:latin typeface="Arial" charset="0"/>
              </a:defRPr>
            </a:lvl5pPr>
            <a:lvl6pPr marL="2628900" indent="-3429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3086100" indent="-3429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543300" indent="-3429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4000500" indent="-3429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AutoNum type="arabicPeriod"/>
            </a:pPr>
            <a:r>
              <a:rPr lang="en-US" altLang="en-US" sz="2000"/>
              <a:t>Open Radio Network Optimization (RNO)</a:t>
            </a:r>
          </a:p>
        </p:txBody>
      </p:sp>
      <p:sp>
        <p:nvSpPr>
          <p:cNvPr id="12293" name="Oval 6"/>
          <p:cNvSpPr>
            <a:spLocks noChangeArrowheads="1"/>
          </p:cNvSpPr>
          <p:nvPr/>
        </p:nvSpPr>
        <p:spPr bwMode="auto">
          <a:xfrm>
            <a:off x="4943478" y="2997200"/>
            <a:ext cx="1800225" cy="287338"/>
          </a:xfrm>
          <a:prstGeom prst="ellipse">
            <a:avLst/>
          </a:prstGeom>
          <a:noFill/>
          <a:ln w="19050" algn="ctr">
            <a:solidFill>
              <a:srgbClr val="AF2C03"/>
            </a:solidFill>
            <a:round/>
            <a:headEnd/>
            <a:tailEnd/>
          </a:ln>
          <a:effectLst/>
          <a:extLst>
            <a:ext uri="{909E8E84-426E-40DD-AFC4-6F175D3DCCD1}">
              <a14:hiddenFill xmlns:a14="http://schemas.microsoft.com/office/drawing/2010/main">
                <a:solidFill>
                  <a:srgbClr val="9099AE"/>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endParaRPr lang="en-US" altLang="en-US" sz="2000"/>
          </a:p>
        </p:txBody>
      </p:sp>
      <p:sp>
        <p:nvSpPr>
          <p:cNvPr id="12294" name="Line 7"/>
          <p:cNvSpPr>
            <a:spLocks noChangeShapeType="1"/>
          </p:cNvSpPr>
          <p:nvPr/>
        </p:nvSpPr>
        <p:spPr bwMode="auto">
          <a:xfrm>
            <a:off x="1703388" y="2205038"/>
            <a:ext cx="3313112" cy="792162"/>
          </a:xfrm>
          <a:prstGeom prst="line">
            <a:avLst/>
          </a:prstGeom>
          <a:noFill/>
          <a:ln w="19050">
            <a:solidFill>
              <a:srgbClr val="AF2C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Tree>
    <p:extLst>
      <p:ext uri="{BB962C8B-B14F-4D97-AF65-F5344CB8AC3E}">
        <p14:creationId xmlns:p14="http://schemas.microsoft.com/office/powerpoint/2010/main" val="4054674414"/>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pPr eaLnBrk="1" hangingPunct="1"/>
            <a:r>
              <a:rPr lang="en-US" altLang="en-US" smtClean="0"/>
              <a:t>FFAX-W recording</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1331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5413" y="2636838"/>
            <a:ext cx="7127875" cy="349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316" name="Oval 5"/>
          <p:cNvSpPr>
            <a:spLocks noChangeArrowheads="1"/>
          </p:cNvSpPr>
          <p:nvPr/>
        </p:nvSpPr>
        <p:spPr bwMode="auto">
          <a:xfrm>
            <a:off x="6959602" y="3357563"/>
            <a:ext cx="936625" cy="431800"/>
          </a:xfrm>
          <a:prstGeom prst="ellipse">
            <a:avLst/>
          </a:prstGeom>
          <a:noFill/>
          <a:ln w="19050" algn="ctr">
            <a:solidFill>
              <a:srgbClr val="AF2C0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endParaRPr lang="en-US" altLang="en-US" sz="2000"/>
          </a:p>
        </p:txBody>
      </p:sp>
      <p:sp>
        <p:nvSpPr>
          <p:cNvPr id="13317" name="Text Box 6"/>
          <p:cNvSpPr txBox="1">
            <a:spLocks noChangeArrowheads="1"/>
          </p:cNvSpPr>
          <p:nvPr/>
        </p:nvSpPr>
        <p:spPr bwMode="auto">
          <a:xfrm>
            <a:off x="550863" y="1622426"/>
            <a:ext cx="557069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r>
              <a:rPr lang="en-US" altLang="en-US" sz="2000"/>
              <a:t>2. In RNO select New Recording and FFAX-W… </a:t>
            </a:r>
          </a:p>
        </p:txBody>
      </p:sp>
      <p:sp>
        <p:nvSpPr>
          <p:cNvPr id="13318" name="Line 7"/>
          <p:cNvSpPr>
            <a:spLocks noChangeShapeType="1"/>
          </p:cNvSpPr>
          <p:nvPr/>
        </p:nvSpPr>
        <p:spPr bwMode="auto">
          <a:xfrm>
            <a:off x="2711453" y="1989142"/>
            <a:ext cx="4321175" cy="1368425"/>
          </a:xfrm>
          <a:prstGeom prst="line">
            <a:avLst/>
          </a:prstGeom>
          <a:noFill/>
          <a:ln w="19050">
            <a:solidFill>
              <a:srgbClr val="AF2C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Tree>
    <p:extLst>
      <p:ext uri="{BB962C8B-B14F-4D97-AF65-F5344CB8AC3E}">
        <p14:creationId xmlns:p14="http://schemas.microsoft.com/office/powerpoint/2010/main" val="1211158118"/>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r>
              <a:rPr lang="en-US" altLang="en-US" smtClean="0"/>
              <a:t>FFAX-W recording</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14339"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341442"/>
            <a:ext cx="5029200" cy="5095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340" name="Text Box 5"/>
          <p:cNvSpPr txBox="1">
            <a:spLocks noChangeArrowheads="1"/>
          </p:cNvSpPr>
          <p:nvPr/>
        </p:nvSpPr>
        <p:spPr bwMode="auto">
          <a:xfrm>
            <a:off x="479427" y="1406527"/>
            <a:ext cx="5256213"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r>
              <a:rPr lang="en-US" altLang="en-US" sz="2000"/>
              <a:t>3. Give a Recording name.</a:t>
            </a:r>
          </a:p>
          <a:p>
            <a:pPr eaLnBrk="1" hangingPunct="1">
              <a:spcBef>
                <a:spcPct val="50000"/>
              </a:spcBef>
              <a:buClrTx/>
              <a:buFontTx/>
              <a:buNone/>
            </a:pPr>
            <a:endParaRPr lang="en-US" altLang="en-US" sz="2000"/>
          </a:p>
          <a:p>
            <a:pPr eaLnBrk="1" hangingPunct="1">
              <a:spcBef>
                <a:spcPct val="50000"/>
              </a:spcBef>
              <a:buClrTx/>
              <a:buFontTx/>
              <a:buNone/>
            </a:pPr>
            <a:r>
              <a:rPr lang="en-US" altLang="en-US" sz="2000"/>
              <a:t>4. Select recording periods and start date.</a:t>
            </a:r>
          </a:p>
          <a:p>
            <a:pPr eaLnBrk="1" hangingPunct="1">
              <a:spcBef>
                <a:spcPct val="50000"/>
              </a:spcBef>
              <a:buClrTx/>
              <a:buFontTx/>
              <a:buNone/>
            </a:pPr>
            <a:endParaRPr lang="en-US" altLang="en-US" sz="2000"/>
          </a:p>
          <a:p>
            <a:pPr eaLnBrk="1" hangingPunct="1">
              <a:spcBef>
                <a:spcPct val="50000"/>
              </a:spcBef>
              <a:buClrTx/>
              <a:buFontTx/>
              <a:buNone/>
            </a:pPr>
            <a:r>
              <a:rPr lang="en-US" altLang="en-US" sz="2000"/>
              <a:t>5. Select how many times recording will be repeated. </a:t>
            </a:r>
          </a:p>
        </p:txBody>
      </p:sp>
      <p:sp>
        <p:nvSpPr>
          <p:cNvPr id="14341" name="Line 6"/>
          <p:cNvSpPr>
            <a:spLocks noChangeShapeType="1"/>
          </p:cNvSpPr>
          <p:nvPr/>
        </p:nvSpPr>
        <p:spPr bwMode="auto">
          <a:xfrm>
            <a:off x="3719515" y="1628779"/>
            <a:ext cx="2520951" cy="144463"/>
          </a:xfrm>
          <a:prstGeom prst="line">
            <a:avLst/>
          </a:prstGeom>
          <a:noFill/>
          <a:ln w="19050">
            <a:solidFill>
              <a:srgbClr val="AF2C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
        <p:nvSpPr>
          <p:cNvPr id="14342" name="Line 7"/>
          <p:cNvSpPr>
            <a:spLocks noChangeShapeType="1"/>
          </p:cNvSpPr>
          <p:nvPr/>
        </p:nvSpPr>
        <p:spPr bwMode="auto">
          <a:xfrm>
            <a:off x="5303839" y="2565400"/>
            <a:ext cx="1008063" cy="71438"/>
          </a:xfrm>
          <a:prstGeom prst="line">
            <a:avLst/>
          </a:prstGeom>
          <a:noFill/>
          <a:ln w="19050">
            <a:solidFill>
              <a:srgbClr val="AF2C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
        <p:nvSpPr>
          <p:cNvPr id="14343" name="Line 8"/>
          <p:cNvSpPr>
            <a:spLocks noChangeShapeType="1"/>
          </p:cNvSpPr>
          <p:nvPr/>
        </p:nvSpPr>
        <p:spPr bwMode="auto">
          <a:xfrm flipV="1">
            <a:off x="5448303" y="3068638"/>
            <a:ext cx="2735263" cy="431800"/>
          </a:xfrm>
          <a:prstGeom prst="line">
            <a:avLst/>
          </a:prstGeom>
          <a:noFill/>
          <a:ln w="19050">
            <a:solidFill>
              <a:srgbClr val="AF2C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Tree>
    <p:extLst>
      <p:ext uri="{BB962C8B-B14F-4D97-AF65-F5344CB8AC3E}">
        <p14:creationId xmlns:p14="http://schemas.microsoft.com/office/powerpoint/2010/main" val="171627947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altLang="en-US" smtClean="0"/>
              <a:t>FFAX-W recording</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153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0376" y="1341438"/>
            <a:ext cx="8934451" cy="448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364" name="Text Box 5"/>
          <p:cNvSpPr txBox="1">
            <a:spLocks noChangeArrowheads="1"/>
          </p:cNvSpPr>
          <p:nvPr/>
        </p:nvSpPr>
        <p:spPr bwMode="auto">
          <a:xfrm>
            <a:off x="334965" y="1263653"/>
            <a:ext cx="25209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r>
              <a:rPr lang="en-US" altLang="en-US" sz="2000"/>
              <a:t>6. Select Cells or </a:t>
            </a:r>
            <a:br>
              <a:rPr lang="en-US" altLang="en-US" sz="2000"/>
            </a:br>
            <a:r>
              <a:rPr lang="en-US" altLang="en-US" sz="2000"/>
              <a:t>Cell Sets, and press OK.</a:t>
            </a:r>
          </a:p>
        </p:txBody>
      </p:sp>
      <p:sp>
        <p:nvSpPr>
          <p:cNvPr id="15365" name="Line 6"/>
          <p:cNvSpPr>
            <a:spLocks noChangeShapeType="1"/>
          </p:cNvSpPr>
          <p:nvPr/>
        </p:nvSpPr>
        <p:spPr bwMode="auto">
          <a:xfrm>
            <a:off x="2424115" y="2276479"/>
            <a:ext cx="1871663" cy="1223963"/>
          </a:xfrm>
          <a:prstGeom prst="line">
            <a:avLst/>
          </a:prstGeom>
          <a:noFill/>
          <a:ln w="19050">
            <a:solidFill>
              <a:srgbClr val="AF2C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
        <p:nvSpPr>
          <p:cNvPr id="15366" name="Line 7"/>
          <p:cNvSpPr>
            <a:spLocks noChangeShapeType="1"/>
          </p:cNvSpPr>
          <p:nvPr/>
        </p:nvSpPr>
        <p:spPr bwMode="auto">
          <a:xfrm>
            <a:off x="2424115" y="2276475"/>
            <a:ext cx="6480175" cy="1081088"/>
          </a:xfrm>
          <a:prstGeom prst="line">
            <a:avLst/>
          </a:prstGeom>
          <a:noFill/>
          <a:ln w="19050">
            <a:solidFill>
              <a:srgbClr val="AF2C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
        <p:nvSpPr>
          <p:cNvPr id="15367" name="Line 8"/>
          <p:cNvSpPr>
            <a:spLocks noChangeShapeType="1"/>
          </p:cNvSpPr>
          <p:nvPr/>
        </p:nvSpPr>
        <p:spPr bwMode="auto">
          <a:xfrm>
            <a:off x="2424115" y="2276479"/>
            <a:ext cx="5688012" cy="3097213"/>
          </a:xfrm>
          <a:prstGeom prst="line">
            <a:avLst/>
          </a:prstGeom>
          <a:noFill/>
          <a:ln w="19050">
            <a:solidFill>
              <a:srgbClr val="AF2C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Tree>
    <p:extLst>
      <p:ext uri="{BB962C8B-B14F-4D97-AF65-F5344CB8AC3E}">
        <p14:creationId xmlns:p14="http://schemas.microsoft.com/office/powerpoint/2010/main" val="273237687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altLang="en-US" smtClean="0"/>
              <a:t>FFAX-W recording</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1638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639" y="1268413"/>
            <a:ext cx="5695951" cy="523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388" name="Text Box 5"/>
          <p:cNvSpPr txBox="1">
            <a:spLocks noChangeArrowheads="1"/>
          </p:cNvSpPr>
          <p:nvPr/>
        </p:nvSpPr>
        <p:spPr bwMode="auto">
          <a:xfrm>
            <a:off x="623890" y="1550989"/>
            <a:ext cx="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endParaRPr lang="en-US" altLang="en-US" sz="2000"/>
          </a:p>
        </p:txBody>
      </p:sp>
      <p:sp>
        <p:nvSpPr>
          <p:cNvPr id="16389" name="Text Box 6"/>
          <p:cNvSpPr txBox="1">
            <a:spLocks noChangeArrowheads="1"/>
          </p:cNvSpPr>
          <p:nvPr/>
        </p:nvSpPr>
        <p:spPr bwMode="auto">
          <a:xfrm>
            <a:off x="550865" y="1406526"/>
            <a:ext cx="5097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r>
              <a:rPr lang="en-US" altLang="en-US" sz="2000"/>
              <a:t>7. Start recording, press Save and Schedule.</a:t>
            </a:r>
          </a:p>
        </p:txBody>
      </p:sp>
      <p:sp>
        <p:nvSpPr>
          <p:cNvPr id="16390" name="Line 7"/>
          <p:cNvSpPr>
            <a:spLocks noChangeShapeType="1"/>
          </p:cNvSpPr>
          <p:nvPr/>
        </p:nvSpPr>
        <p:spPr bwMode="auto">
          <a:xfrm>
            <a:off x="2782890" y="1844679"/>
            <a:ext cx="3817937" cy="4105275"/>
          </a:xfrm>
          <a:prstGeom prst="line">
            <a:avLst/>
          </a:prstGeom>
          <a:noFill/>
          <a:ln w="19050">
            <a:solidFill>
              <a:srgbClr val="AF2C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Tree>
    <p:extLst>
      <p:ext uri="{BB962C8B-B14F-4D97-AF65-F5344CB8AC3E}">
        <p14:creationId xmlns:p14="http://schemas.microsoft.com/office/powerpoint/2010/main" val="3353307647"/>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sv-SE" altLang="en-US" smtClean="0"/>
              <a:t>FFAX-W problem identification</a:t>
            </a:r>
            <a:endParaRPr lang="en-US" altLang="en-US" smtClean="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1741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864" y="1196979"/>
            <a:ext cx="8123237" cy="4024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412" name="Text Box 5"/>
          <p:cNvSpPr txBox="1">
            <a:spLocks noChangeArrowheads="1"/>
          </p:cNvSpPr>
          <p:nvPr/>
        </p:nvSpPr>
        <p:spPr bwMode="auto">
          <a:xfrm>
            <a:off x="550865" y="5516567"/>
            <a:ext cx="1087278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r>
              <a:rPr lang="en-US" altLang="en-US" sz="2000"/>
              <a:t>When recording is completed in RNO, double click it and FFAX-W Overview Report window will open. </a:t>
            </a:r>
          </a:p>
        </p:txBody>
      </p:sp>
    </p:spTree>
    <p:extLst>
      <p:ext uri="{BB962C8B-B14F-4D97-AF65-F5344CB8AC3E}">
        <p14:creationId xmlns:p14="http://schemas.microsoft.com/office/powerpoint/2010/main" val="1839508513"/>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525465" y="77792"/>
            <a:ext cx="10542587" cy="974725"/>
          </a:xfrm>
        </p:spPr>
        <p:txBody>
          <a:bodyPr>
            <a:normAutofit fontScale="90000"/>
          </a:bodyPr>
          <a:lstStyle/>
          <a:p>
            <a:pPr eaLnBrk="1" hangingPunct="1"/>
            <a:r>
              <a:rPr lang="sv-SE" altLang="en-US" smtClean="0"/>
              <a:t>problem identification </a:t>
            </a:r>
            <a:br>
              <a:rPr lang="sv-SE" altLang="en-US" smtClean="0"/>
            </a:br>
            <a:r>
              <a:rPr lang="sv-SE" altLang="en-US" smtClean="0">
                <a:solidFill>
                  <a:srgbClr val="05AD2D"/>
                </a:solidFill>
              </a:rPr>
              <a:t>No fault</a:t>
            </a:r>
            <a:endParaRPr lang="en-US" altLang="en-US" smtClean="0">
              <a:solidFill>
                <a:srgbClr val="05AD2D"/>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83113" y="1196979"/>
            <a:ext cx="7291387" cy="5237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6" name="Rectangle 5"/>
          <p:cNvSpPr>
            <a:spLocks noChangeArrowheads="1"/>
          </p:cNvSpPr>
          <p:nvPr/>
        </p:nvSpPr>
        <p:spPr bwMode="auto">
          <a:xfrm>
            <a:off x="192090" y="1341441"/>
            <a:ext cx="4248151"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r>
              <a:rPr lang="en-US" altLang="en-US" sz="2000"/>
              <a:t>By double clicking Cell Name in Report, FAXX-W Cell Histogram window will open.</a:t>
            </a:r>
          </a:p>
        </p:txBody>
      </p:sp>
      <p:sp>
        <p:nvSpPr>
          <p:cNvPr id="18437" name="Line 6"/>
          <p:cNvSpPr>
            <a:spLocks noChangeShapeType="1"/>
          </p:cNvSpPr>
          <p:nvPr/>
        </p:nvSpPr>
        <p:spPr bwMode="auto">
          <a:xfrm>
            <a:off x="2927352" y="2133600"/>
            <a:ext cx="2016125" cy="287338"/>
          </a:xfrm>
          <a:prstGeom prst="line">
            <a:avLst/>
          </a:prstGeom>
          <a:noFill/>
          <a:ln w="19050">
            <a:solidFill>
              <a:srgbClr val="AF2C0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p>
            <a:endParaRPr lang="en-US"/>
          </a:p>
        </p:txBody>
      </p:sp>
      <p:sp>
        <p:nvSpPr>
          <p:cNvPr id="18438" name="Text Box 7"/>
          <p:cNvSpPr txBox="1">
            <a:spLocks noChangeArrowheads="1"/>
          </p:cNvSpPr>
          <p:nvPr/>
        </p:nvSpPr>
        <p:spPr bwMode="auto">
          <a:xfrm>
            <a:off x="407988" y="3063876"/>
            <a:ext cx="3188502"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r>
              <a:rPr lang="en-US" altLang="en-US" sz="2000" b="1" dirty="0"/>
              <a:t>Average difference &lt; B dB</a:t>
            </a:r>
            <a:br>
              <a:rPr lang="en-US" altLang="en-US" sz="2000" b="1" dirty="0"/>
            </a:br>
            <a:r>
              <a:rPr lang="en-US" altLang="en-US" sz="2000" b="1" dirty="0" err="1"/>
              <a:t>Std</a:t>
            </a:r>
            <a:r>
              <a:rPr lang="en-US" altLang="en-US" sz="2000" b="1" dirty="0"/>
              <a:t> deviation &lt; A dB</a:t>
            </a:r>
          </a:p>
          <a:p>
            <a:pPr eaLnBrk="1" hangingPunct="1">
              <a:spcBef>
                <a:spcPct val="50000"/>
              </a:spcBef>
              <a:buClrTx/>
              <a:buFontTx/>
              <a:buNone/>
            </a:pPr>
            <a:r>
              <a:rPr lang="en-US" altLang="en-US" sz="2000" b="1" dirty="0"/>
              <a:t>1.08 &lt; 3</a:t>
            </a:r>
            <a:br>
              <a:rPr lang="en-US" altLang="en-US" sz="2000" b="1" dirty="0"/>
            </a:br>
            <a:r>
              <a:rPr lang="en-US" altLang="en-US" sz="2000" b="1" dirty="0"/>
              <a:t>6.15 &lt; 10</a:t>
            </a:r>
          </a:p>
          <a:p>
            <a:pPr eaLnBrk="1" hangingPunct="1">
              <a:spcBef>
                <a:spcPct val="50000"/>
              </a:spcBef>
              <a:buClrTx/>
              <a:buFontTx/>
              <a:buNone/>
            </a:pPr>
            <a:endParaRPr lang="en-US" altLang="en-US" sz="2000" dirty="0"/>
          </a:p>
        </p:txBody>
      </p:sp>
      <p:sp>
        <p:nvSpPr>
          <p:cNvPr id="18439" name="Oval 9"/>
          <p:cNvSpPr>
            <a:spLocks noChangeArrowheads="1"/>
          </p:cNvSpPr>
          <p:nvPr/>
        </p:nvSpPr>
        <p:spPr bwMode="auto">
          <a:xfrm>
            <a:off x="8472488" y="2276479"/>
            <a:ext cx="3311525" cy="288925"/>
          </a:xfrm>
          <a:prstGeom prst="ellipse">
            <a:avLst/>
          </a:prstGeom>
          <a:noFill/>
          <a:ln w="19050" algn="ctr">
            <a:solidFill>
              <a:srgbClr val="AF2C0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endParaRPr lang="en-US" altLang="en-US" sz="2000"/>
          </a:p>
        </p:txBody>
      </p:sp>
    </p:spTree>
    <p:extLst>
      <p:ext uri="{BB962C8B-B14F-4D97-AF65-F5344CB8AC3E}">
        <p14:creationId xmlns:p14="http://schemas.microsoft.com/office/powerpoint/2010/main" val="234038127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525465" y="77792"/>
            <a:ext cx="10542587" cy="974725"/>
          </a:xfrm>
        </p:spPr>
        <p:txBody>
          <a:bodyPr>
            <a:normAutofit fontScale="90000"/>
          </a:bodyPr>
          <a:lstStyle/>
          <a:p>
            <a:pPr eaLnBrk="1" hangingPunct="1"/>
            <a:r>
              <a:rPr lang="sv-SE" altLang="en-US" smtClean="0"/>
              <a:t>problem identification</a:t>
            </a:r>
            <a:br>
              <a:rPr lang="sv-SE" altLang="en-US" smtClean="0"/>
            </a:br>
            <a:r>
              <a:rPr lang="sv-SE" altLang="en-US" smtClean="0">
                <a:solidFill>
                  <a:srgbClr val="B01302"/>
                </a:solidFill>
              </a:rPr>
              <a:t>losses in rf path</a:t>
            </a:r>
            <a:endParaRPr lang="en-US" altLang="en-US" smtClean="0">
              <a:solidFill>
                <a:srgbClr val="B01302"/>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19459" name="Rectangle 4"/>
          <p:cNvSpPr>
            <a:spLocks noChangeArrowheads="1"/>
          </p:cNvSpPr>
          <p:nvPr/>
        </p:nvSpPr>
        <p:spPr bwMode="auto">
          <a:xfrm>
            <a:off x="479427" y="3716342"/>
            <a:ext cx="4679951" cy="146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r>
              <a:rPr lang="en-US" altLang="en-US" sz="2000" b="1" dirty="0"/>
              <a:t>Average difference &gt; B dB </a:t>
            </a:r>
            <a:br>
              <a:rPr lang="en-US" altLang="en-US" sz="2000" b="1" dirty="0"/>
            </a:br>
            <a:r>
              <a:rPr lang="en-US" altLang="en-US" sz="2000" b="1" dirty="0" err="1"/>
              <a:t>Std</a:t>
            </a:r>
            <a:r>
              <a:rPr lang="en-US" altLang="en-US" sz="2000" b="1" dirty="0"/>
              <a:t> &lt; ((average-B)/C + D)</a:t>
            </a:r>
          </a:p>
          <a:p>
            <a:pPr eaLnBrk="1" hangingPunct="1">
              <a:spcBef>
                <a:spcPct val="50000"/>
              </a:spcBef>
              <a:buClrTx/>
              <a:buFontTx/>
              <a:buNone/>
            </a:pPr>
            <a:r>
              <a:rPr lang="en-US" altLang="en-US" sz="2000" b="1" dirty="0"/>
              <a:t>13.01 &gt; 3</a:t>
            </a:r>
            <a:br>
              <a:rPr lang="en-US" altLang="en-US" sz="2000" b="1" dirty="0"/>
            </a:br>
            <a:r>
              <a:rPr lang="en-US" altLang="en-US" sz="2000" b="1" dirty="0"/>
              <a:t>6.66 &lt; ((13.01 – 3)/3 + 5)</a:t>
            </a:r>
          </a:p>
        </p:txBody>
      </p:sp>
      <p:pic>
        <p:nvPicPr>
          <p:cNvPr id="19460"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990" y="1125538"/>
            <a:ext cx="9201151" cy="1962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840" y="3155954"/>
            <a:ext cx="6192837" cy="3514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2" name="Oval 12"/>
          <p:cNvSpPr>
            <a:spLocks noChangeArrowheads="1"/>
          </p:cNvSpPr>
          <p:nvPr/>
        </p:nvSpPr>
        <p:spPr bwMode="auto">
          <a:xfrm>
            <a:off x="5232400" y="2781300"/>
            <a:ext cx="4392613" cy="287338"/>
          </a:xfrm>
          <a:prstGeom prst="ellipse">
            <a:avLst/>
          </a:prstGeom>
          <a:noFill/>
          <a:ln w="19050" algn="ctr">
            <a:solidFill>
              <a:srgbClr val="AF2C0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endParaRPr lang="en-US" altLang="en-US" sz="2000"/>
          </a:p>
        </p:txBody>
      </p:sp>
    </p:spTree>
    <p:extLst>
      <p:ext uri="{BB962C8B-B14F-4D97-AF65-F5344CB8AC3E}">
        <p14:creationId xmlns:p14="http://schemas.microsoft.com/office/powerpoint/2010/main" val="495780182"/>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525465" y="68263"/>
            <a:ext cx="10542587" cy="984250"/>
          </a:xfrm>
        </p:spPr>
        <p:txBody>
          <a:bodyPr>
            <a:normAutofit fontScale="90000"/>
          </a:bodyPr>
          <a:lstStyle/>
          <a:p>
            <a:pPr eaLnBrk="1" hangingPunct="1"/>
            <a:r>
              <a:rPr lang="sv-SE" altLang="en-US" smtClean="0"/>
              <a:t>problem identification</a:t>
            </a:r>
            <a:br>
              <a:rPr lang="sv-SE" altLang="en-US" smtClean="0"/>
            </a:br>
            <a:r>
              <a:rPr lang="sv-SE" altLang="en-US" smtClean="0">
                <a:solidFill>
                  <a:srgbClr val="B01302"/>
                </a:solidFill>
              </a:rPr>
              <a:t>missing feeder</a:t>
            </a:r>
            <a:endParaRPr lang="en-US" altLang="en-US" smtClean="0">
              <a:solidFill>
                <a:srgbClr val="B01302"/>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20483" name="Rectangle 4"/>
          <p:cNvSpPr>
            <a:spLocks noChangeArrowheads="1"/>
          </p:cNvSpPr>
          <p:nvPr/>
        </p:nvSpPr>
        <p:spPr bwMode="auto">
          <a:xfrm>
            <a:off x="493715" y="4886325"/>
            <a:ext cx="4679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r>
              <a:rPr lang="en-US" altLang="en-US" sz="2000" dirty="0"/>
              <a:t>* Average SIR difference = 26.28</a:t>
            </a:r>
            <a:endParaRPr lang="en-US" altLang="en-US" sz="2000" b="1" dirty="0"/>
          </a:p>
        </p:txBody>
      </p:sp>
      <p:pic>
        <p:nvPicPr>
          <p:cNvPr id="2048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339" y="3333754"/>
            <a:ext cx="5597525" cy="3503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pic>
      <p:pic>
        <p:nvPicPr>
          <p:cNvPr id="2048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102" y="1341442"/>
            <a:ext cx="9164639" cy="1800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pic>
    </p:spTree>
    <p:extLst>
      <p:ext uri="{BB962C8B-B14F-4D97-AF65-F5344CB8AC3E}">
        <p14:creationId xmlns:p14="http://schemas.microsoft.com/office/powerpoint/2010/main" val="204935790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525465" y="77792"/>
            <a:ext cx="10542587" cy="974725"/>
          </a:xfrm>
        </p:spPr>
        <p:txBody>
          <a:bodyPr>
            <a:normAutofit fontScale="90000"/>
          </a:bodyPr>
          <a:lstStyle/>
          <a:p>
            <a:pPr eaLnBrk="1" hangingPunct="1"/>
            <a:r>
              <a:rPr lang="sv-SE" altLang="en-US" smtClean="0"/>
              <a:t>problem identification</a:t>
            </a:r>
            <a:br>
              <a:rPr lang="sv-SE" altLang="en-US" smtClean="0"/>
            </a:br>
            <a:r>
              <a:rPr lang="sv-SE" altLang="en-US" smtClean="0">
                <a:solidFill>
                  <a:srgbClr val="B01302"/>
                </a:solidFill>
              </a:rPr>
              <a:t>antenna diagram mismatch</a:t>
            </a:r>
            <a:endParaRPr lang="en-US" altLang="en-US" smtClean="0">
              <a:solidFill>
                <a:srgbClr val="B01302"/>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
        <p:nvSpPr>
          <p:cNvPr id="21507" name="Rectangle 7"/>
          <p:cNvSpPr>
            <a:spLocks noChangeArrowheads="1"/>
          </p:cNvSpPr>
          <p:nvPr/>
        </p:nvSpPr>
        <p:spPr bwMode="auto">
          <a:xfrm>
            <a:off x="695327" y="3500442"/>
            <a:ext cx="4361771"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r>
              <a:rPr lang="en-US" altLang="en-US" sz="2000" b="1" dirty="0"/>
              <a:t>Antenna diagram mismatch:</a:t>
            </a:r>
            <a:br>
              <a:rPr lang="en-US" altLang="en-US" sz="2000" b="1" dirty="0"/>
            </a:br>
            <a:r>
              <a:rPr lang="en-US" altLang="en-US" sz="2000" b="1" dirty="0"/>
              <a:t>Average difference &gt; B dB</a:t>
            </a:r>
            <a:br>
              <a:rPr lang="en-US" altLang="en-US" sz="2000" b="1" dirty="0"/>
            </a:br>
            <a:r>
              <a:rPr lang="en-US" altLang="en-US" sz="2000" b="1" dirty="0" err="1"/>
              <a:t>Std</a:t>
            </a:r>
            <a:r>
              <a:rPr lang="en-US" altLang="en-US" sz="2000" b="1" dirty="0"/>
              <a:t> deviation &gt;= ((average-B)/C + D)</a:t>
            </a:r>
          </a:p>
          <a:p>
            <a:pPr eaLnBrk="1" hangingPunct="1">
              <a:spcBef>
                <a:spcPct val="50000"/>
              </a:spcBef>
              <a:buClrTx/>
              <a:buFontTx/>
              <a:buNone/>
            </a:pPr>
            <a:r>
              <a:rPr lang="en-US" altLang="en-US" sz="2000" b="1" dirty="0"/>
              <a:t>4.06 &gt; 3</a:t>
            </a:r>
            <a:br>
              <a:rPr lang="en-US" altLang="en-US" sz="2000" b="1" dirty="0"/>
            </a:br>
            <a:r>
              <a:rPr lang="en-US" altLang="en-US" sz="2000" b="1" dirty="0"/>
              <a:t>6.64 &gt;= ((4.06 – 3)/3 + 5)</a:t>
            </a:r>
          </a:p>
          <a:p>
            <a:pPr eaLnBrk="1" hangingPunct="1">
              <a:spcBef>
                <a:spcPct val="50000"/>
              </a:spcBef>
              <a:buClrTx/>
              <a:buFontTx/>
              <a:buNone/>
            </a:pPr>
            <a:endParaRPr lang="en-US" altLang="en-US" sz="2000" b="1" dirty="0"/>
          </a:p>
        </p:txBody>
      </p:sp>
      <p:pic>
        <p:nvPicPr>
          <p:cNvPr id="2150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427" y="1196975"/>
            <a:ext cx="9334500" cy="163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0825" y="2781304"/>
            <a:ext cx="5246688" cy="3878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10" name="Oval 10"/>
          <p:cNvSpPr>
            <a:spLocks noChangeArrowheads="1"/>
          </p:cNvSpPr>
          <p:nvPr/>
        </p:nvSpPr>
        <p:spPr bwMode="auto">
          <a:xfrm>
            <a:off x="5232400" y="2492379"/>
            <a:ext cx="4392613" cy="288925"/>
          </a:xfrm>
          <a:prstGeom prst="ellipse">
            <a:avLst/>
          </a:prstGeom>
          <a:noFill/>
          <a:ln w="19050" algn="ctr">
            <a:solidFill>
              <a:srgbClr val="AF2C0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endParaRPr lang="en-US" altLang="en-US" sz="2000"/>
          </a:p>
        </p:txBody>
      </p:sp>
    </p:spTree>
    <p:extLst>
      <p:ext uri="{BB962C8B-B14F-4D97-AF65-F5344CB8AC3E}">
        <p14:creationId xmlns:p14="http://schemas.microsoft.com/office/powerpoint/2010/main" val="382535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sp>
        <p:nvSpPr>
          <p:cNvPr id="3" name="Content Placeholder 2"/>
          <p:cNvSpPr>
            <a:spLocks noGrp="1"/>
          </p:cNvSpPr>
          <p:nvPr>
            <p:ph idx="1"/>
          </p:nvPr>
        </p:nvSpPr>
        <p:spPr>
          <a:xfrm>
            <a:off x="5183188" y="231824"/>
            <a:ext cx="6172200" cy="6091707"/>
          </a:xfrm>
        </p:spPr>
        <p:txBody>
          <a:bodyPr>
            <a:noAutofit/>
          </a:bodyPr>
          <a:lstStyle/>
          <a:p>
            <a:r>
              <a:rPr lang="en-US" sz="1050" dirty="0" err="1"/>
              <a:t>confb</a:t>
            </a:r>
            <a:r>
              <a:rPr lang="en-US" sz="1050" dirty="0"/>
              <a:t>+</a:t>
            </a:r>
            <a:br>
              <a:rPr lang="en-US" sz="1050" dirty="0"/>
            </a:br>
            <a:r>
              <a:rPr lang="en-US" sz="1050" dirty="0" err="1"/>
              <a:t>gs</a:t>
            </a:r>
            <a:r>
              <a:rPr lang="en-US" sz="1050" dirty="0"/>
              <a:t>+</a:t>
            </a:r>
            <a:br>
              <a:rPr lang="en-US" sz="1050" dirty="0"/>
            </a:br>
            <a:r>
              <a:rPr lang="en-US" sz="1050" dirty="0" err="1"/>
              <a:t>lset</a:t>
            </a:r>
            <a:r>
              <a:rPr lang="en-US" sz="1050" dirty="0"/>
              <a:t> . </a:t>
            </a:r>
            <a:r>
              <a:rPr lang="en-US" sz="1050" dirty="0" err="1"/>
              <a:t>featureStateHsdpaMc</a:t>
            </a:r>
            <a:r>
              <a:rPr lang="en-US" sz="1050" dirty="0"/>
              <a:t> 1</a:t>
            </a:r>
            <a:br>
              <a:rPr lang="en-US" sz="1050" dirty="0"/>
            </a:br>
            <a:r>
              <a:rPr lang="en-US" sz="1050" dirty="0" err="1"/>
              <a:t>lset</a:t>
            </a:r>
            <a:r>
              <a:rPr lang="en-US" sz="1050" dirty="0"/>
              <a:t> . featureState16Qam 1</a:t>
            </a:r>
            <a:br>
              <a:rPr lang="en-US" sz="1050" dirty="0"/>
            </a:br>
            <a:r>
              <a:rPr lang="en-US" sz="1050" dirty="0" err="1"/>
              <a:t>lset</a:t>
            </a:r>
            <a:r>
              <a:rPr lang="en-US" sz="1050" dirty="0"/>
              <a:t> . featureState64QAM 1</a:t>
            </a:r>
            <a:br>
              <a:rPr lang="en-US" sz="1050" dirty="0"/>
            </a:br>
            <a:r>
              <a:rPr lang="en-US" sz="1050" dirty="0" err="1"/>
              <a:t>lset</a:t>
            </a:r>
            <a:r>
              <a:rPr lang="en-US" sz="1050" dirty="0"/>
              <a:t> . featureStateEnhancedLayer2 1</a:t>
            </a:r>
            <a:br>
              <a:rPr lang="en-US" sz="1050" dirty="0"/>
            </a:br>
            <a:r>
              <a:rPr lang="en-US" sz="1050" dirty="0" err="1"/>
              <a:t>lset</a:t>
            </a:r>
            <a:r>
              <a:rPr lang="en-US" sz="1050" dirty="0"/>
              <a:t> . </a:t>
            </a:r>
            <a:r>
              <a:rPr lang="en-US" sz="1050" dirty="0" err="1"/>
              <a:t>featureStateHsdpaDynamicCodeAllocation</a:t>
            </a:r>
            <a:r>
              <a:rPr lang="en-US" sz="1050" dirty="0"/>
              <a:t> 1</a:t>
            </a:r>
            <a:br>
              <a:rPr lang="en-US" sz="1050" dirty="0"/>
            </a:br>
            <a:r>
              <a:rPr lang="en-US" sz="1050" dirty="0" err="1"/>
              <a:t>lset</a:t>
            </a:r>
            <a:r>
              <a:rPr lang="en-US" sz="1050" dirty="0"/>
              <a:t> . </a:t>
            </a:r>
            <a:r>
              <a:rPr lang="en-US" sz="1050" dirty="0" err="1"/>
              <a:t>featureStateHsdpaFlexibleScheduler</a:t>
            </a:r>
            <a:r>
              <a:rPr lang="en-US" sz="1050" dirty="0"/>
              <a:t> 1</a:t>
            </a:r>
            <a:br>
              <a:rPr lang="en-US" sz="1050" dirty="0"/>
            </a:br>
            <a:r>
              <a:rPr lang="en-US" sz="1050" dirty="0" err="1"/>
              <a:t>lset</a:t>
            </a:r>
            <a:r>
              <a:rPr lang="en-US" sz="1050" dirty="0"/>
              <a:t> . </a:t>
            </a:r>
            <a:r>
              <a:rPr lang="en-US" sz="1050" dirty="0" err="1"/>
              <a:t>featureStateHsdpaIncrementalRedundancy</a:t>
            </a:r>
            <a:r>
              <a:rPr lang="en-US" sz="1050" dirty="0"/>
              <a:t> 1</a:t>
            </a:r>
            <a:br>
              <a:rPr lang="en-US" sz="1050" dirty="0"/>
            </a:br>
            <a:r>
              <a:rPr lang="en-US" sz="1050" dirty="0" err="1"/>
              <a:t>lset</a:t>
            </a:r>
            <a:r>
              <a:rPr lang="en-US" sz="1050" dirty="0"/>
              <a:t> . </a:t>
            </a:r>
            <a:r>
              <a:rPr lang="en-US" sz="1050" dirty="0" err="1"/>
              <a:t>FeatureStateHsdpaImprovedLinkAdaptation</a:t>
            </a:r>
            <a:r>
              <a:rPr lang="en-US" sz="1050" dirty="0"/>
              <a:t> 1</a:t>
            </a:r>
            <a:br>
              <a:rPr lang="en-US" sz="1050" dirty="0"/>
            </a:br>
            <a:r>
              <a:rPr lang="en-US" sz="1050" dirty="0" err="1"/>
              <a:t>lset</a:t>
            </a:r>
            <a:r>
              <a:rPr lang="en-US" sz="1050" dirty="0"/>
              <a:t> . featureStateEul2msTti 1</a:t>
            </a:r>
            <a:br>
              <a:rPr lang="en-US" sz="1050" dirty="0"/>
            </a:br>
            <a:r>
              <a:rPr lang="en-US" sz="1050" dirty="0" err="1"/>
              <a:t>lset</a:t>
            </a:r>
            <a:r>
              <a:rPr lang="en-US" sz="1050" dirty="0"/>
              <a:t> . </a:t>
            </a:r>
            <a:r>
              <a:rPr lang="en-US" sz="1050" dirty="0" err="1"/>
              <a:t>featureStateGrake</a:t>
            </a:r>
            <a:r>
              <a:rPr lang="en-US" sz="1050" dirty="0"/>
              <a:t> 1</a:t>
            </a:r>
            <a:br>
              <a:rPr lang="en-US" sz="1050" dirty="0"/>
            </a:br>
            <a:r>
              <a:rPr lang="en-US" sz="1050" dirty="0" err="1"/>
              <a:t>lset</a:t>
            </a:r>
            <a:r>
              <a:rPr lang="en-US" sz="1050" dirty="0"/>
              <a:t> . </a:t>
            </a:r>
            <a:r>
              <a:rPr lang="en-US" sz="1050" dirty="0" err="1"/>
              <a:t>featureStateHsdpaMcInactCtrl</a:t>
            </a:r>
            <a:r>
              <a:rPr lang="en-US" sz="1050" dirty="0"/>
              <a:t> 1</a:t>
            </a:r>
            <a:br>
              <a:rPr lang="en-US" sz="1050" dirty="0"/>
            </a:br>
            <a:r>
              <a:rPr lang="en-US" sz="1050" dirty="0" err="1"/>
              <a:t>lset</a:t>
            </a:r>
            <a:r>
              <a:rPr lang="en-US" sz="1050" dirty="0"/>
              <a:t> . </a:t>
            </a:r>
            <a:r>
              <a:rPr lang="en-US" sz="1050" dirty="0" err="1"/>
              <a:t>featureStateDlPowerControlEul</a:t>
            </a:r>
            <a:r>
              <a:rPr lang="en-US" sz="1050" dirty="0"/>
              <a:t> 1</a:t>
            </a:r>
            <a:br>
              <a:rPr lang="en-US" sz="1050" dirty="0"/>
            </a:br>
            <a:r>
              <a:rPr lang="en-US" sz="1050" dirty="0" err="1"/>
              <a:t>lset</a:t>
            </a:r>
            <a:r>
              <a:rPr lang="en-US" sz="1050" dirty="0"/>
              <a:t> . </a:t>
            </a:r>
            <a:r>
              <a:rPr lang="en-US" sz="1050" dirty="0" err="1"/>
              <a:t>steeredHsAllocation</a:t>
            </a:r>
            <a:r>
              <a:rPr lang="en-US" sz="1050" dirty="0"/>
              <a:t> false</a:t>
            </a:r>
            <a:br>
              <a:rPr lang="en-US" sz="1050" dirty="0"/>
            </a:br>
            <a:r>
              <a:rPr lang="en-US" sz="1050" dirty="0" err="1"/>
              <a:t>lset</a:t>
            </a:r>
            <a:r>
              <a:rPr lang="en-US" sz="1050" dirty="0"/>
              <a:t> . </a:t>
            </a:r>
            <a:r>
              <a:rPr lang="en-US" sz="1050" dirty="0" err="1"/>
              <a:t>featureStatePerHarqProcessGrant</a:t>
            </a:r>
            <a:r>
              <a:rPr lang="en-US" sz="1050" dirty="0"/>
              <a:t> 1</a:t>
            </a:r>
            <a:br>
              <a:rPr lang="en-US" sz="1050" dirty="0"/>
            </a:br>
            <a:r>
              <a:rPr lang="en-US" sz="1050" dirty="0" err="1"/>
              <a:t>lset</a:t>
            </a:r>
            <a:r>
              <a:rPr lang="en-US" sz="1050" dirty="0"/>
              <a:t> . </a:t>
            </a:r>
            <a:r>
              <a:rPr lang="en-US" sz="1050" dirty="0" err="1"/>
              <a:t>featureStateIncrNumHsCodes</a:t>
            </a:r>
            <a:r>
              <a:rPr lang="en-US" sz="1050" dirty="0"/>
              <a:t> 1</a:t>
            </a:r>
            <a:br>
              <a:rPr lang="en-US" sz="1050" dirty="0"/>
            </a:br>
            <a:r>
              <a:rPr lang="en-US" sz="1050" dirty="0" err="1"/>
              <a:t>lset</a:t>
            </a:r>
            <a:r>
              <a:rPr lang="en-US" sz="1050" dirty="0"/>
              <a:t> . </a:t>
            </a:r>
            <a:r>
              <a:rPr lang="en-US" sz="1050" dirty="0" err="1"/>
              <a:t>maxNumHsdpaUsers</a:t>
            </a:r>
            <a:r>
              <a:rPr lang="en-US" sz="1050" dirty="0"/>
              <a:t> 64</a:t>
            </a:r>
            <a:br>
              <a:rPr lang="en-US" sz="1050" dirty="0"/>
            </a:br>
            <a:r>
              <a:rPr lang="en-US" sz="1050" dirty="0" err="1"/>
              <a:t>lset</a:t>
            </a:r>
            <a:r>
              <a:rPr lang="en-US" sz="1050" dirty="0"/>
              <a:t> . </a:t>
            </a:r>
            <a:r>
              <a:rPr lang="en-US" sz="1050" dirty="0" err="1"/>
              <a:t>maxNumAdchReservation</a:t>
            </a:r>
            <a:r>
              <a:rPr lang="en-US" sz="1050" dirty="0"/>
              <a:t> 128</a:t>
            </a:r>
            <a:br>
              <a:rPr lang="en-US" sz="1050" dirty="0"/>
            </a:br>
            <a:r>
              <a:rPr lang="en-US" sz="1050" dirty="0" err="1"/>
              <a:t>lset</a:t>
            </a:r>
            <a:r>
              <a:rPr lang="en-US" sz="1050" dirty="0"/>
              <a:t> . </a:t>
            </a:r>
            <a:r>
              <a:rPr lang="en-US" sz="1050" dirty="0" err="1"/>
              <a:t>maxNumHsPdschCodes</a:t>
            </a:r>
            <a:r>
              <a:rPr lang="en-US" sz="1050" dirty="0"/>
              <a:t> 15</a:t>
            </a:r>
            <a:br>
              <a:rPr lang="en-US" sz="1050" dirty="0"/>
            </a:br>
            <a:r>
              <a:rPr lang="en-US" sz="1050" dirty="0" err="1"/>
              <a:t>lset</a:t>
            </a:r>
            <a:r>
              <a:rPr lang="en-US" sz="1050" dirty="0"/>
              <a:t> . </a:t>
            </a:r>
            <a:r>
              <a:rPr lang="en-US" sz="1050" dirty="0" err="1"/>
              <a:t>hsPowerMargin</a:t>
            </a:r>
            <a:r>
              <a:rPr lang="en-US" sz="1050" dirty="0"/>
              <a:t> 2</a:t>
            </a:r>
            <a:br>
              <a:rPr lang="en-US" sz="1050" dirty="0"/>
            </a:br>
            <a:r>
              <a:rPr lang="en-US" sz="1050" dirty="0" err="1"/>
              <a:t>lset</a:t>
            </a:r>
            <a:r>
              <a:rPr lang="en-US" sz="1050" dirty="0"/>
              <a:t> . </a:t>
            </a:r>
            <a:r>
              <a:rPr lang="en-US" sz="1050" dirty="0" err="1"/>
              <a:t>cqiAdjustmentOn</a:t>
            </a:r>
            <a:r>
              <a:rPr lang="en-US" sz="1050" dirty="0"/>
              <a:t> true </a:t>
            </a:r>
            <a:br>
              <a:rPr lang="en-US" sz="1050" dirty="0"/>
            </a:br>
            <a:r>
              <a:rPr lang="en-US" sz="1050" dirty="0" err="1"/>
              <a:t>lset</a:t>
            </a:r>
            <a:r>
              <a:rPr lang="en-US" sz="1050" dirty="0"/>
              <a:t> . </a:t>
            </a:r>
            <a:r>
              <a:rPr lang="en-US" sz="1050" dirty="0" err="1"/>
              <a:t>queueSelectAlgorithm</a:t>
            </a:r>
            <a:r>
              <a:rPr lang="en-US" sz="1050" dirty="0"/>
              <a:t> 1</a:t>
            </a:r>
            <a:br>
              <a:rPr lang="en-US" sz="1050" dirty="0"/>
            </a:br>
            <a:r>
              <a:rPr lang="en-US" sz="1050" dirty="0" err="1"/>
              <a:t>lset</a:t>
            </a:r>
            <a:r>
              <a:rPr lang="en-US" sz="1050" dirty="0"/>
              <a:t> . </a:t>
            </a:r>
            <a:r>
              <a:rPr lang="en-US" sz="1050" dirty="0" err="1"/>
              <a:t>airRateTypeSelector</a:t>
            </a:r>
            <a:r>
              <a:rPr lang="en-US" sz="1050" dirty="0"/>
              <a:t> 1</a:t>
            </a:r>
            <a:br>
              <a:rPr lang="en-US" sz="1050" dirty="0"/>
            </a:br>
            <a:r>
              <a:rPr lang="en-US" sz="1050" dirty="0" err="1"/>
              <a:t>lset</a:t>
            </a:r>
            <a:r>
              <a:rPr lang="en-US" sz="1050" dirty="0"/>
              <a:t> . </a:t>
            </a:r>
            <a:r>
              <a:rPr lang="en-US" sz="1050" dirty="0" err="1"/>
              <a:t>schPrioForAbsResSharing</a:t>
            </a:r>
            <a:r>
              <a:rPr lang="en-US" sz="1050" dirty="0"/>
              <a:t> 15</a:t>
            </a:r>
            <a:br>
              <a:rPr lang="en-US" sz="1050" dirty="0"/>
            </a:br>
            <a:r>
              <a:rPr lang="en-US" sz="1050" dirty="0" err="1"/>
              <a:t>lset</a:t>
            </a:r>
            <a:r>
              <a:rPr lang="en-US" sz="1050" dirty="0"/>
              <a:t> . </a:t>
            </a:r>
            <a:r>
              <a:rPr lang="en-US" sz="1050" dirty="0" err="1"/>
              <a:t>schMaxDelay</a:t>
            </a:r>
            <a:r>
              <a:rPr lang="en-US" sz="1050" dirty="0"/>
              <a:t> -1 -1 -1 -1 -1 100 10 -1 -1 -1 -1 -1 -1 -1 -1 -1 </a:t>
            </a:r>
            <a:br>
              <a:rPr lang="en-US" sz="1050" dirty="0"/>
            </a:br>
            <a:r>
              <a:rPr lang="en-US" sz="1050" dirty="0" err="1"/>
              <a:t>lset</a:t>
            </a:r>
            <a:r>
              <a:rPr lang="en-US" sz="1050" dirty="0"/>
              <a:t> . </a:t>
            </a:r>
            <a:r>
              <a:rPr lang="en-US" sz="1050" dirty="0" err="1"/>
              <a:t>schWeight</a:t>
            </a:r>
            <a:r>
              <a:rPr lang="en-US" sz="1050" dirty="0"/>
              <a:t> i[16] = 1 10 200 300 450 900 1000 4000 1 1 1 1 1 1 1 10000 </a:t>
            </a:r>
            <a:br>
              <a:rPr lang="en-US" sz="1050" dirty="0"/>
            </a:br>
            <a:r>
              <a:rPr lang="en-US" sz="1050" dirty="0" err="1"/>
              <a:t>lset</a:t>
            </a:r>
            <a:r>
              <a:rPr lang="en-US" sz="1050" dirty="0"/>
              <a:t> . </a:t>
            </a:r>
            <a:r>
              <a:rPr lang="en-US" sz="1050" dirty="0" err="1"/>
              <a:t>hsScchMaxCodePower</a:t>
            </a:r>
            <a:r>
              <a:rPr lang="en-US" sz="1050" dirty="0"/>
              <a:t> -20</a:t>
            </a:r>
            <a:br>
              <a:rPr lang="en-US" sz="1050" dirty="0"/>
            </a:br>
            <a:r>
              <a:rPr lang="en-US" sz="1050" dirty="0" err="1"/>
              <a:t>lset</a:t>
            </a:r>
            <a:r>
              <a:rPr lang="en-US" sz="1050" dirty="0"/>
              <a:t> . </a:t>
            </a:r>
            <a:r>
              <a:rPr lang="en-US" sz="1050" dirty="0" err="1"/>
              <a:t>hsScchMinCodePower</a:t>
            </a:r>
            <a:r>
              <a:rPr lang="en-US" sz="1050" dirty="0"/>
              <a:t> -150</a:t>
            </a:r>
            <a:br>
              <a:rPr lang="en-US" sz="1050" dirty="0"/>
            </a:br>
            <a:r>
              <a:rPr lang="en-US" sz="1050" dirty="0" err="1"/>
              <a:t>lset</a:t>
            </a:r>
            <a:r>
              <a:rPr lang="en-US" sz="1050" dirty="0"/>
              <a:t> . </a:t>
            </a:r>
            <a:r>
              <a:rPr lang="en-US" sz="1050" dirty="0" err="1"/>
              <a:t>eulSlidingWindowTime</a:t>
            </a:r>
            <a:r>
              <a:rPr lang="en-US" sz="1050" dirty="0"/>
              <a:t> 72000</a:t>
            </a:r>
            <a:br>
              <a:rPr lang="en-US" sz="1050" dirty="0"/>
            </a:br>
            <a:r>
              <a:rPr lang="en-US" sz="1050" dirty="0" err="1"/>
              <a:t>lset</a:t>
            </a:r>
            <a:r>
              <a:rPr lang="en-US" sz="1050" dirty="0"/>
              <a:t> . </a:t>
            </a:r>
            <a:r>
              <a:rPr lang="en-US" sz="1050" dirty="0" err="1"/>
              <a:t>eulThermalLevelPrior</a:t>
            </a:r>
            <a:r>
              <a:rPr lang="en-US" sz="1050" dirty="0"/>
              <a:t> -1040</a:t>
            </a:r>
            <a:br>
              <a:rPr lang="en-US" sz="1050" dirty="0"/>
            </a:br>
            <a:r>
              <a:rPr lang="en-US" sz="1050" dirty="0" err="1"/>
              <a:t>lset</a:t>
            </a:r>
            <a:r>
              <a:rPr lang="en-US" sz="1050" dirty="0"/>
              <a:t> . </a:t>
            </a:r>
            <a:r>
              <a:rPr lang="en-US" sz="1050" dirty="0" err="1"/>
              <a:t>maxNumEulUsers</a:t>
            </a:r>
            <a:r>
              <a:rPr lang="en-US" sz="1050" dirty="0"/>
              <a:t> 32</a:t>
            </a:r>
            <a:br>
              <a:rPr lang="en-US" sz="1050" dirty="0"/>
            </a:br>
            <a:r>
              <a:rPr lang="en-US" sz="1050" dirty="0" err="1"/>
              <a:t>lset</a:t>
            </a:r>
            <a:r>
              <a:rPr lang="en-US" sz="1050" dirty="0"/>
              <a:t> . </a:t>
            </a:r>
            <a:r>
              <a:rPr lang="en-US" sz="1050" dirty="0" err="1"/>
              <a:t>eulMaxNoSchEDch</a:t>
            </a:r>
            <a:r>
              <a:rPr lang="en-US" sz="1050" dirty="0"/>
              <a:t> 100</a:t>
            </a:r>
            <a:br>
              <a:rPr lang="en-US" sz="1050" dirty="0"/>
            </a:br>
            <a:r>
              <a:rPr lang="en-US" sz="1050" dirty="0" err="1"/>
              <a:t>lset</a:t>
            </a:r>
            <a:r>
              <a:rPr lang="en-US" sz="1050" dirty="0"/>
              <a:t> </a:t>
            </a:r>
            <a:r>
              <a:rPr lang="en-US" sz="1050" dirty="0" err="1"/>
              <a:t>RbsLocalCell</a:t>
            </a:r>
            <a:r>
              <a:rPr lang="en-US" sz="1050" dirty="0"/>
              <a:t>=S.C1 </a:t>
            </a:r>
            <a:r>
              <a:rPr lang="en-US" sz="1050" dirty="0" err="1"/>
              <a:t>eulMaxOwnUuLoad</a:t>
            </a:r>
            <a:r>
              <a:rPr lang="en-US" sz="1050" dirty="0"/>
              <a:t> 80</a:t>
            </a:r>
            <a:br>
              <a:rPr lang="en-US" sz="1050" dirty="0"/>
            </a:br>
            <a:r>
              <a:rPr lang="en-US" sz="1050" dirty="0" err="1"/>
              <a:t>lset</a:t>
            </a:r>
            <a:r>
              <a:rPr lang="en-US" sz="1050" dirty="0"/>
              <a:t> </a:t>
            </a:r>
            <a:r>
              <a:rPr lang="en-US" sz="1050" dirty="0" err="1"/>
              <a:t>RbsLocalCell</a:t>
            </a:r>
            <a:r>
              <a:rPr lang="en-US" sz="1050" dirty="0"/>
              <a:t>=S.C2 </a:t>
            </a:r>
            <a:r>
              <a:rPr lang="en-US" sz="1050" dirty="0" err="1"/>
              <a:t>eulMaxOwnUuLoad</a:t>
            </a:r>
            <a:r>
              <a:rPr lang="en-US" sz="1050" dirty="0"/>
              <a:t> 80</a:t>
            </a:r>
            <a:br>
              <a:rPr lang="en-US" sz="1050" dirty="0"/>
            </a:br>
            <a:r>
              <a:rPr lang="en-US" sz="1050" dirty="0" err="1"/>
              <a:t>lset</a:t>
            </a:r>
            <a:r>
              <a:rPr lang="en-US" sz="1050" dirty="0"/>
              <a:t> . </a:t>
            </a:r>
            <a:r>
              <a:rPr lang="en-US" sz="1050" dirty="0" err="1"/>
              <a:t>maxEAgchPowerDl</a:t>
            </a:r>
            <a:r>
              <a:rPr lang="en-US" sz="1050" dirty="0"/>
              <a:t> -140</a:t>
            </a:r>
            <a:br>
              <a:rPr lang="en-US" sz="1050" dirty="0"/>
            </a:br>
            <a:r>
              <a:rPr lang="en-US" sz="1050" dirty="0" err="1"/>
              <a:t>lset</a:t>
            </a:r>
            <a:r>
              <a:rPr lang="en-US" sz="1050" dirty="0"/>
              <a:t> . </a:t>
            </a:r>
            <a:r>
              <a:rPr lang="en-US" sz="1050" dirty="0" err="1"/>
              <a:t>maxUserEHichERgchPowerDl</a:t>
            </a:r>
            <a:r>
              <a:rPr lang="en-US" sz="1050" dirty="0"/>
              <a:t> -140</a:t>
            </a:r>
            <a:br>
              <a:rPr lang="en-US" sz="1050" dirty="0"/>
            </a:br>
            <a:r>
              <a:rPr lang="en-US" sz="1050" dirty="0" err="1"/>
              <a:t>lset</a:t>
            </a:r>
            <a:r>
              <a:rPr lang="en-US" sz="1050" dirty="0"/>
              <a:t> . </a:t>
            </a:r>
            <a:r>
              <a:rPr lang="en-US" sz="1050" dirty="0" err="1"/>
              <a:t>eulMaxRotCoverage</a:t>
            </a:r>
            <a:r>
              <a:rPr lang="en-US" sz="1050" dirty="0"/>
              <a:t> 100</a:t>
            </a:r>
            <a:br>
              <a:rPr lang="en-US" sz="1050" dirty="0"/>
            </a:br>
            <a:r>
              <a:rPr lang="en-US" sz="1050" dirty="0" err="1"/>
              <a:t>lset</a:t>
            </a:r>
            <a:r>
              <a:rPr lang="en-US" sz="1050" dirty="0"/>
              <a:t> . </a:t>
            </a:r>
            <a:r>
              <a:rPr lang="en-US" sz="1050" dirty="0" err="1"/>
              <a:t>eulMinMarginCoverage</a:t>
            </a:r>
            <a:r>
              <a:rPr lang="en-US" sz="1050" dirty="0"/>
              <a:t> 10</a:t>
            </a:r>
            <a:br>
              <a:rPr lang="en-US" sz="1050" dirty="0"/>
            </a:br>
            <a:r>
              <a:rPr lang="en-US" sz="1050" dirty="0" err="1"/>
              <a:t>lset</a:t>
            </a:r>
            <a:r>
              <a:rPr lang="en-US" sz="1050" dirty="0"/>
              <a:t> . </a:t>
            </a:r>
            <a:r>
              <a:rPr lang="en-US" sz="1050" dirty="0" err="1"/>
              <a:t>eulNoERgchGroups</a:t>
            </a:r>
            <a:r>
              <a:rPr lang="en-US" sz="1050" dirty="0"/>
              <a:t> 16</a:t>
            </a:r>
            <a:br>
              <a:rPr lang="en-US" sz="1050" dirty="0"/>
            </a:br>
            <a:r>
              <a:rPr lang="en-US" sz="1050" dirty="0" err="1"/>
              <a:t>lset</a:t>
            </a:r>
            <a:r>
              <a:rPr lang="en-US" sz="1050" dirty="0"/>
              <a:t> . </a:t>
            </a:r>
            <a:r>
              <a:rPr lang="en-US" sz="1050" dirty="0" err="1"/>
              <a:t>eulOptimalNoiseFloorLock</a:t>
            </a:r>
            <a:r>
              <a:rPr lang="en-US" sz="1050" dirty="0"/>
              <a:t> </a:t>
            </a:r>
            <a:r>
              <a:rPr lang="en-US" sz="1050" dirty="0" err="1"/>
              <a:t>eulNoiseFloorLock</a:t>
            </a:r>
            <a:r>
              <a:rPr lang="en-US" sz="1050" dirty="0"/>
              <a:t>=</a:t>
            </a:r>
            <a:r>
              <a:rPr lang="en-US" sz="1050" dirty="0" err="1"/>
              <a:t>false,eulOptimalNoiseFloorEsti</a:t>
            </a:r>
            <a:r>
              <a:rPr lang="en-US" sz="1050" dirty="0"/>
              <a:t/>
            </a:r>
            <a:br>
              <a:rPr lang="en-US" sz="1050" dirty="0"/>
            </a:br>
            <a:r>
              <a:rPr lang="en-US" sz="1050" dirty="0"/>
              <a:t>mate=-1040 </a:t>
            </a:r>
            <a:br>
              <a:rPr lang="en-US" sz="1050" dirty="0"/>
            </a:br>
            <a:r>
              <a:rPr lang="en-US" sz="1050" dirty="0" err="1"/>
              <a:t>lset</a:t>
            </a:r>
            <a:r>
              <a:rPr lang="en-US" sz="1050" dirty="0"/>
              <a:t> . </a:t>
            </a:r>
            <a:r>
              <a:rPr lang="en-US" sz="1050" dirty="0" err="1"/>
              <a:t>eulMaxAllowedSchRate</a:t>
            </a:r>
            <a:r>
              <a:rPr lang="en-US" sz="1050" dirty="0"/>
              <a:t> 4480 </a:t>
            </a:r>
            <a:br>
              <a:rPr lang="en-US" sz="1050" dirty="0"/>
            </a:br>
            <a:r>
              <a:rPr lang="en-US" sz="1050" dirty="0" err="1"/>
              <a:t>lset</a:t>
            </a:r>
            <a:r>
              <a:rPr lang="en-US" sz="1050" dirty="0"/>
              <a:t> . </a:t>
            </a:r>
            <a:r>
              <a:rPr lang="en-US" sz="1050" dirty="0" err="1"/>
              <a:t>eulMaxShoRate</a:t>
            </a:r>
            <a:r>
              <a:rPr lang="en-US" sz="1050" dirty="0"/>
              <a:t> 5760 </a:t>
            </a:r>
            <a:br>
              <a:rPr lang="en-US" sz="1050" dirty="0"/>
            </a:br>
            <a:r>
              <a:rPr lang="en-US" sz="1050" dirty="0" err="1"/>
              <a:t>lset</a:t>
            </a:r>
            <a:r>
              <a:rPr lang="en-US" sz="1050" dirty="0"/>
              <a:t> . </a:t>
            </a:r>
            <a:r>
              <a:rPr lang="en-US" sz="1050" dirty="0" err="1"/>
              <a:t>eulNonServHwRate</a:t>
            </a:r>
            <a:r>
              <a:rPr lang="en-US" sz="1050" dirty="0"/>
              <a:t> 128</a:t>
            </a:r>
          </a:p>
        </p:txBody>
      </p:sp>
      <p:sp>
        <p:nvSpPr>
          <p:cNvPr id="4" name="Text Placeholder 3"/>
          <p:cNvSpPr>
            <a:spLocks noGrp="1"/>
          </p:cNvSpPr>
          <p:nvPr>
            <p:ph type="body" sz="half" idx="2"/>
          </p:nvPr>
        </p:nvSpPr>
        <p:spPr/>
        <p:txBody>
          <a:bodyPr/>
          <a:lstStyle/>
          <a:p>
            <a:endParaRPr lang="en-US"/>
          </a:p>
        </p:txBody>
      </p:sp>
      <p:sp>
        <p:nvSpPr>
          <p:cNvPr id="5" name="Footer Placeholder 4"/>
          <p:cNvSpPr>
            <a:spLocks noGrp="1"/>
          </p:cNvSpPr>
          <p:nvPr>
            <p:ph type="ftr" sz="quarter" idx="11"/>
          </p:nvPr>
        </p:nvSpPr>
        <p:spPr>
          <a:xfrm>
            <a:off x="862807" y="6300849"/>
            <a:ext cx="4114800" cy="365125"/>
          </a:xfrm>
        </p:spPr>
        <p:txBody>
          <a:bodyPr/>
          <a:lstStyle/>
          <a:p>
            <a:r>
              <a:rPr lang="en-US" smtClean="0"/>
              <a:t>Mohammad Rasoul Tanhatalab (m_r_tanha@yahoo.com)    2016</a:t>
            </a:r>
            <a:endParaRPr lang="en-US" dirty="0"/>
          </a:p>
        </p:txBody>
      </p:sp>
    </p:spTree>
    <p:extLst>
      <p:ext uri="{BB962C8B-B14F-4D97-AF65-F5344CB8AC3E}">
        <p14:creationId xmlns:p14="http://schemas.microsoft.com/office/powerpoint/2010/main" val="741556599"/>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525465" y="77792"/>
            <a:ext cx="10542587" cy="974725"/>
          </a:xfrm>
        </p:spPr>
        <p:txBody>
          <a:bodyPr>
            <a:normAutofit fontScale="90000"/>
          </a:bodyPr>
          <a:lstStyle/>
          <a:p>
            <a:pPr eaLnBrk="1" hangingPunct="1"/>
            <a:r>
              <a:rPr lang="sv-SE" altLang="en-US" smtClean="0"/>
              <a:t>problem identification</a:t>
            </a:r>
            <a:br>
              <a:rPr lang="sv-SE" altLang="en-US" smtClean="0"/>
            </a:br>
            <a:r>
              <a:rPr lang="sv-SE" altLang="en-US" smtClean="0">
                <a:solidFill>
                  <a:srgbClr val="B01302"/>
                </a:solidFill>
              </a:rPr>
              <a:t>SWAPPED feeder</a:t>
            </a:r>
            <a:endParaRPr lang="en-US" altLang="en-US" smtClean="0">
              <a:solidFill>
                <a:srgbClr val="B01302"/>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2253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1268414"/>
            <a:ext cx="9266237" cy="981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4565" y="2276475"/>
            <a:ext cx="5310187"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3" name="Text Box 6"/>
          <p:cNvSpPr txBox="1">
            <a:spLocks noChangeArrowheads="1"/>
          </p:cNvSpPr>
          <p:nvPr/>
        </p:nvSpPr>
        <p:spPr bwMode="auto">
          <a:xfrm>
            <a:off x="695327" y="3141664"/>
            <a:ext cx="4031553"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spAutoFit/>
          </a:bodyP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r>
              <a:rPr lang="en-US" altLang="en-US" sz="2000" b="1"/>
              <a:t>Example from Swapped Feeders:</a:t>
            </a:r>
          </a:p>
          <a:p>
            <a:pPr eaLnBrk="1" hangingPunct="1">
              <a:spcBef>
                <a:spcPct val="50000"/>
              </a:spcBef>
              <a:buClrTx/>
              <a:buFontTx/>
              <a:buNone/>
            </a:pPr>
            <a:r>
              <a:rPr lang="en-US" altLang="en-US" sz="2000" b="1"/>
              <a:t>Standard deviation &gt; A dB</a:t>
            </a:r>
            <a:br>
              <a:rPr lang="en-US" altLang="en-US" sz="2000" b="1"/>
            </a:br>
            <a:r>
              <a:rPr lang="en-US" altLang="en-US" sz="2000" b="1"/>
              <a:t>16.63 &gt; 10</a:t>
            </a:r>
            <a:r>
              <a:rPr lang="en-US" altLang="en-US" sz="2000"/>
              <a:t> </a:t>
            </a:r>
          </a:p>
          <a:p>
            <a:pPr eaLnBrk="1" hangingPunct="1">
              <a:spcBef>
                <a:spcPct val="50000"/>
              </a:spcBef>
              <a:buClrTx/>
              <a:buFontTx/>
              <a:buNone/>
            </a:pPr>
            <a:endParaRPr lang="en-US" altLang="en-US" sz="2000"/>
          </a:p>
        </p:txBody>
      </p:sp>
      <p:sp>
        <p:nvSpPr>
          <p:cNvPr id="22534" name="Oval 7"/>
          <p:cNvSpPr>
            <a:spLocks noChangeArrowheads="1"/>
          </p:cNvSpPr>
          <p:nvPr/>
        </p:nvSpPr>
        <p:spPr bwMode="auto">
          <a:xfrm>
            <a:off x="6383339" y="1844675"/>
            <a:ext cx="4176712" cy="360363"/>
          </a:xfrm>
          <a:prstGeom prst="ellipse">
            <a:avLst/>
          </a:prstGeom>
          <a:noFill/>
          <a:ln w="19050" algn="ctr">
            <a:solidFill>
              <a:srgbClr val="AF2C0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rIns="0" anchor="ctr"/>
          <a:lstStyle>
            <a:lvl1pPr eaLnBrk="0" hangingPunct="0">
              <a:spcBef>
                <a:spcPct val="20000"/>
              </a:spcBef>
              <a:buClr>
                <a:srgbClr val="00A9D4"/>
              </a:buClr>
              <a:buFont typeface="Arial" charset="0"/>
              <a:buChar char="›"/>
              <a:defRPr sz="2400">
                <a:solidFill>
                  <a:schemeClr val="tx1"/>
                </a:solidFill>
                <a:latin typeface="Arial" charset="0"/>
              </a:defRPr>
            </a:lvl1pPr>
            <a:lvl2pPr marL="742950" indent="-285750" eaLnBrk="0" hangingPunct="0">
              <a:spcBef>
                <a:spcPct val="20000"/>
              </a:spcBef>
              <a:buClr>
                <a:schemeClr val="tx1"/>
              </a:buClr>
              <a:buFont typeface="Ericsson Capital TT" pitchFamily="2" charset="0"/>
              <a:buChar char="–"/>
              <a:defRPr sz="2000">
                <a:solidFill>
                  <a:schemeClr val="tx1"/>
                </a:solidFill>
                <a:latin typeface="Arial" charset="0"/>
              </a:defRPr>
            </a:lvl2pPr>
            <a:lvl3pPr marL="1143000" indent="-228600" eaLnBrk="0" hangingPunct="0">
              <a:spcBef>
                <a:spcPct val="20000"/>
              </a:spcBef>
              <a:buClr>
                <a:srgbClr val="92CCE5"/>
              </a:buClr>
              <a:buFont typeface="Ericsson Capital TT" pitchFamily="2" charset="0"/>
              <a:buChar char="›"/>
              <a:defRPr sz="2000">
                <a:solidFill>
                  <a:schemeClr val="tx1"/>
                </a:solidFill>
                <a:latin typeface="Arial" charset="0"/>
              </a:defRPr>
            </a:lvl3pPr>
            <a:lvl4pPr marL="1600200" indent="-228600" eaLnBrk="0" hangingPunct="0">
              <a:spcBef>
                <a:spcPct val="20000"/>
              </a:spcBef>
              <a:buClr>
                <a:schemeClr val="tx1"/>
              </a:buClr>
              <a:buFont typeface="Ericsson Capital TT" pitchFamily="2" charset="0"/>
              <a:buChar char="-"/>
              <a:defRPr sz="2000">
                <a:solidFill>
                  <a:schemeClr val="tx1"/>
                </a:solidFill>
                <a:latin typeface="Arial" charset="0"/>
              </a:defRPr>
            </a:lvl4pPr>
            <a:lvl5pPr marL="2057400" indent="-228600" eaLnBrk="0" hangingPunct="0">
              <a:spcBef>
                <a:spcPct val="20000"/>
              </a:spcBef>
              <a:buClr>
                <a:schemeClr val="tx1"/>
              </a:buClr>
              <a:buFont typeface="Ericsson Capital TT" pitchFamily="2" charset="0"/>
              <a:buChar char="›"/>
              <a:defRPr sz="2000">
                <a:solidFill>
                  <a:schemeClr val="tx1"/>
                </a:solidFill>
                <a:latin typeface="Arial" charset="0"/>
              </a:defRPr>
            </a:lvl5pPr>
            <a:lvl6pPr marL="25146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6pPr>
            <a:lvl7pPr marL="29718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7pPr>
            <a:lvl8pPr marL="34290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8pPr>
            <a:lvl9pPr marL="3886200" indent="-228600" eaLnBrk="0" fontAlgn="base" hangingPunct="0">
              <a:spcBef>
                <a:spcPct val="20000"/>
              </a:spcBef>
              <a:spcAft>
                <a:spcPct val="0"/>
              </a:spcAft>
              <a:buClr>
                <a:schemeClr val="tx1"/>
              </a:buClr>
              <a:buFont typeface="Ericsson Capital TT" pitchFamily="2" charset="0"/>
              <a:buChar char="›"/>
              <a:defRPr sz="2000">
                <a:solidFill>
                  <a:schemeClr val="tx1"/>
                </a:solidFill>
                <a:latin typeface="Arial" charset="0"/>
              </a:defRPr>
            </a:lvl9pPr>
          </a:lstStyle>
          <a:p>
            <a:pPr eaLnBrk="1" hangingPunct="1">
              <a:spcBef>
                <a:spcPct val="50000"/>
              </a:spcBef>
              <a:buClrTx/>
              <a:buFontTx/>
              <a:buNone/>
            </a:pPr>
            <a:endParaRPr lang="en-US" altLang="en-US" sz="2000"/>
          </a:p>
        </p:txBody>
      </p:sp>
    </p:spTree>
    <p:extLst>
      <p:ext uri="{BB962C8B-B14F-4D97-AF65-F5344CB8AC3E}">
        <p14:creationId xmlns:p14="http://schemas.microsoft.com/office/powerpoint/2010/main" val="3159287458"/>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xfrm>
            <a:off x="525465" y="560392"/>
            <a:ext cx="10542587" cy="492125"/>
          </a:xfrm>
        </p:spPr>
        <p:txBody>
          <a:bodyPr>
            <a:normAutofit fontScale="90000"/>
          </a:bodyPr>
          <a:lstStyle/>
          <a:p>
            <a:pPr eaLnBrk="1" hangingPunct="1"/>
            <a:r>
              <a:rPr lang="sv-SE" altLang="en-US" smtClean="0"/>
              <a:t>USING Bussiness objects for result analysis</a:t>
            </a:r>
            <a:endParaRPr lang="en-US" altLang="en-US" smtClean="0">
              <a:solidFill>
                <a:srgbClr val="B01302"/>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2355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4827" y="1989138"/>
            <a:ext cx="8104188"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lgn="ctr">
                <a:solidFill>
                  <a:schemeClr val="tx1"/>
                </a:solidFill>
                <a:miter lim="800000"/>
                <a:headEnd/>
                <a:tailEnd/>
              </a14:hiddenLine>
            </a:ext>
          </a:extLst>
        </p:spPr>
      </p:pic>
    </p:spTree>
    <p:extLst>
      <p:ext uri="{BB962C8B-B14F-4D97-AF65-F5344CB8AC3E}">
        <p14:creationId xmlns:p14="http://schemas.microsoft.com/office/powerpoint/2010/main" val="132997289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550865" y="333379"/>
            <a:ext cx="10542587" cy="492125"/>
          </a:xfrm>
        </p:spPr>
        <p:txBody>
          <a:bodyPr>
            <a:normAutofit fontScale="90000"/>
          </a:bodyPr>
          <a:lstStyle/>
          <a:p>
            <a:pPr eaLnBrk="1" hangingPunct="1"/>
            <a:r>
              <a:rPr lang="en-US" altLang="en-US" smtClean="0"/>
              <a:t>CONCLUSIONS</a:t>
            </a:r>
          </a:p>
        </p:txBody>
      </p:sp>
      <p:sp>
        <p:nvSpPr>
          <p:cNvPr id="24579" name="Rectangle 3"/>
          <p:cNvSpPr>
            <a:spLocks noGrp="1" noChangeArrowheads="1"/>
          </p:cNvSpPr>
          <p:nvPr>
            <p:ph idx="1"/>
          </p:nvPr>
        </p:nvSpPr>
        <p:spPr>
          <a:xfrm>
            <a:off x="623888" y="1773242"/>
            <a:ext cx="11134725" cy="3959225"/>
          </a:xfrm>
        </p:spPr>
        <p:txBody>
          <a:bodyPr>
            <a:normAutofit/>
          </a:bodyPr>
          <a:lstStyle/>
          <a:p>
            <a:pPr eaLnBrk="1" hangingPunct="1">
              <a:lnSpc>
                <a:spcPct val="90000"/>
              </a:lnSpc>
            </a:pPr>
            <a:r>
              <a:rPr lang="en-GB" altLang="en-US" sz="2000" smtClean="0"/>
              <a:t>The required number of samples in a cell is </a:t>
            </a:r>
            <a:r>
              <a:rPr lang="en-GB" altLang="en-US" sz="2000" smtClean="0">
                <a:solidFill>
                  <a:srgbClr val="92D050"/>
                </a:solidFill>
              </a:rPr>
              <a:t>minimum 3000</a:t>
            </a:r>
            <a:r>
              <a:rPr lang="en-GB" altLang="en-US" sz="2000" smtClean="0"/>
              <a:t>, cells with lower number of samples should be taken out of the analysis.</a:t>
            </a:r>
          </a:p>
          <a:p>
            <a:pPr eaLnBrk="1" hangingPunct="1">
              <a:lnSpc>
                <a:spcPct val="90000"/>
              </a:lnSpc>
            </a:pPr>
            <a:r>
              <a:rPr lang="en-GB" altLang="en-US" sz="2000" smtClean="0"/>
              <a:t>Due to the relatively low traffic, at least </a:t>
            </a:r>
            <a:r>
              <a:rPr lang="en-GB" altLang="en-US" sz="2000" smtClean="0">
                <a:solidFill>
                  <a:srgbClr val="92D050"/>
                </a:solidFill>
              </a:rPr>
              <a:t>four-five hour recording </a:t>
            </a:r>
            <a:r>
              <a:rPr lang="en-GB" altLang="en-US" sz="2000" smtClean="0"/>
              <a:t>time was needed to obtain adequate data. </a:t>
            </a:r>
          </a:p>
          <a:p>
            <a:pPr eaLnBrk="1" hangingPunct="1">
              <a:lnSpc>
                <a:spcPct val="90000"/>
              </a:lnSpc>
            </a:pPr>
            <a:r>
              <a:rPr lang="en-GB" altLang="en-US" sz="2000" smtClean="0"/>
              <a:t>It is recommended to make </a:t>
            </a:r>
            <a:r>
              <a:rPr lang="en-GB" altLang="en-US" sz="2000" smtClean="0">
                <a:solidFill>
                  <a:srgbClr val="92D050"/>
                </a:solidFill>
              </a:rPr>
              <a:t>two-three consecutive recordings</a:t>
            </a:r>
            <a:r>
              <a:rPr lang="en-GB" altLang="en-US" sz="2000" smtClean="0"/>
              <a:t> in order to securely identify a faulty cell.</a:t>
            </a:r>
          </a:p>
          <a:p>
            <a:pPr eaLnBrk="1" hangingPunct="1">
              <a:lnSpc>
                <a:spcPct val="90000"/>
              </a:lnSpc>
            </a:pPr>
            <a:r>
              <a:rPr lang="en-US" altLang="en-US" sz="2000" smtClean="0"/>
              <a:t>Periodic evaluation of the performance is needed. </a:t>
            </a:r>
            <a:r>
              <a:rPr lang="en-US" altLang="en-US" sz="2000" smtClean="0">
                <a:solidFill>
                  <a:srgbClr val="92D050"/>
                </a:solidFill>
              </a:rPr>
              <a:t>Each month</a:t>
            </a:r>
            <a:r>
              <a:rPr lang="en-US" altLang="en-US" sz="2000" smtClean="0"/>
              <a:t>, </a:t>
            </a:r>
            <a:r>
              <a:rPr lang="tr-TR" altLang="en-US" sz="2000" smtClean="0"/>
              <a:t>Operator</a:t>
            </a:r>
            <a:r>
              <a:rPr lang="en-US" altLang="en-US" sz="2000" smtClean="0"/>
              <a:t> should repeat FFAX measurement. </a:t>
            </a:r>
          </a:p>
          <a:p>
            <a:pPr eaLnBrk="1" hangingPunct="1">
              <a:lnSpc>
                <a:spcPct val="90000"/>
              </a:lnSpc>
            </a:pPr>
            <a:r>
              <a:rPr lang="en-US" altLang="en-US" sz="2000" smtClean="0">
                <a:solidFill>
                  <a:srgbClr val="92D050"/>
                </a:solidFill>
              </a:rPr>
              <a:t>After natural events</a:t>
            </a:r>
            <a:r>
              <a:rPr lang="en-US" altLang="en-US" sz="2000" smtClean="0"/>
              <a:t> FFAX should be scheduled. For example;</a:t>
            </a:r>
          </a:p>
          <a:p>
            <a:pPr lvl="1" eaLnBrk="1" hangingPunct="1">
              <a:lnSpc>
                <a:spcPct val="90000"/>
              </a:lnSpc>
            </a:pPr>
            <a:r>
              <a:rPr lang="en-US" altLang="en-US" sz="1600" smtClean="0"/>
              <a:t>Rain</a:t>
            </a:r>
          </a:p>
          <a:p>
            <a:pPr lvl="1" eaLnBrk="1" hangingPunct="1">
              <a:lnSpc>
                <a:spcPct val="90000"/>
              </a:lnSpc>
            </a:pPr>
            <a:r>
              <a:rPr lang="en-US" altLang="en-US" sz="1600" smtClean="0"/>
              <a:t>Wind</a:t>
            </a:r>
          </a:p>
          <a:p>
            <a:pPr lvl="1" eaLnBrk="1" hangingPunct="1">
              <a:lnSpc>
                <a:spcPct val="90000"/>
              </a:lnSpc>
            </a:pPr>
            <a:r>
              <a:rPr lang="en-US" altLang="en-US" sz="1600" smtClean="0"/>
              <a:t>Earthquake</a:t>
            </a:r>
          </a:p>
          <a:p>
            <a:pPr lvl="1" eaLnBrk="1" hangingPunct="1">
              <a:lnSpc>
                <a:spcPct val="90000"/>
              </a:lnSpc>
            </a:pPr>
            <a:r>
              <a:rPr lang="en-US" altLang="en-US" sz="1600" smtClean="0"/>
              <a:t>Sand</a:t>
            </a:r>
          </a:p>
          <a:p>
            <a:pPr eaLnBrk="1" hangingPunct="1">
              <a:lnSpc>
                <a:spcPct val="90000"/>
              </a:lnSpc>
            </a:pPr>
            <a:endParaRPr lang="en-US" altLang="en-US" sz="2000" smtClean="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957762677"/>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000" dirty="0" smtClean="0"/>
              <a:t>RNC&gt;get site </a:t>
            </a:r>
            <a:r>
              <a:rPr lang="en-US" sz="2000" dirty="0" err="1" smtClean="0"/>
              <a:t>servicearea</a:t>
            </a:r>
            <a:r>
              <a:rPr lang="en-US" sz="2000" dirty="0" smtClean="0"/>
              <a:t> (to see LAC and CI)</a:t>
            </a:r>
          </a:p>
          <a:p>
            <a:r>
              <a:rPr lang="en-US" sz="2000" dirty="0"/>
              <a:t>RNC&gt;get site </a:t>
            </a:r>
            <a:r>
              <a:rPr lang="en-US" sz="2000" dirty="0" err="1" smtClean="0"/>
              <a:t>routingarea</a:t>
            </a:r>
            <a:r>
              <a:rPr lang="en-US" sz="2000" dirty="0" smtClean="0"/>
              <a:t> </a:t>
            </a:r>
            <a:r>
              <a:rPr lang="en-US" sz="2000" dirty="0"/>
              <a:t>(to see </a:t>
            </a:r>
            <a:r>
              <a:rPr lang="en-US" sz="2000" dirty="0" smtClean="0"/>
              <a:t>RAC)</a:t>
            </a:r>
          </a:p>
          <a:p>
            <a:r>
              <a:rPr lang="en-US" sz="2000" dirty="0" smtClean="0"/>
              <a:t>Site&gt;</a:t>
            </a:r>
            <a:r>
              <a:rPr lang="en-US" sz="2000" dirty="0" err="1" smtClean="0"/>
              <a:t>st</a:t>
            </a:r>
            <a:r>
              <a:rPr lang="en-US" sz="2000" dirty="0" smtClean="0"/>
              <a:t> </a:t>
            </a:r>
            <a:r>
              <a:rPr lang="en-US" sz="2000" dirty="0" err="1" smtClean="0"/>
              <a:t>nba</a:t>
            </a:r>
            <a:r>
              <a:rPr lang="en-US" sz="2000" dirty="0" smtClean="0"/>
              <a:t> (NBAP must be enable for getting traffic</a:t>
            </a:r>
          </a:p>
          <a:p>
            <a:r>
              <a:rPr lang="en-US" sz="2000" dirty="0" smtClean="0"/>
              <a:t>Site&gt;get sync</a:t>
            </a:r>
          </a:p>
          <a:p>
            <a:r>
              <a:rPr lang="en-US" sz="2000" dirty="0" smtClean="0"/>
              <a:t>Site&gt;get .</a:t>
            </a:r>
            <a:r>
              <a:rPr lang="en-US" sz="2000" dirty="0" err="1" smtClean="0"/>
              <a:t>hsdpacap</a:t>
            </a:r>
            <a:endParaRPr lang="en-US" sz="2000" dirty="0" smtClean="0"/>
          </a:p>
          <a:p>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2"/>
          <a:stretch>
            <a:fillRect/>
          </a:stretch>
        </p:blipFill>
        <p:spPr>
          <a:xfrm>
            <a:off x="5760596" y="2657899"/>
            <a:ext cx="5371429" cy="1838095"/>
          </a:xfrm>
          <a:prstGeom prst="rect">
            <a:avLst/>
          </a:prstGeom>
        </p:spPr>
      </p:pic>
      <p:pic>
        <p:nvPicPr>
          <p:cNvPr id="7" name="Picture 6"/>
          <p:cNvPicPr>
            <a:picLocks noChangeAspect="1"/>
          </p:cNvPicPr>
          <p:nvPr/>
        </p:nvPicPr>
        <p:blipFill>
          <a:blip r:embed="rId3"/>
          <a:stretch>
            <a:fillRect/>
          </a:stretch>
        </p:blipFill>
        <p:spPr>
          <a:xfrm>
            <a:off x="609602" y="4208947"/>
            <a:ext cx="6746604" cy="1871581"/>
          </a:xfrm>
          <a:prstGeom prst="rect">
            <a:avLst/>
          </a:prstGeom>
        </p:spPr>
      </p:pic>
    </p:spTree>
    <p:extLst>
      <p:ext uri="{BB962C8B-B14F-4D97-AF65-F5344CB8AC3E}">
        <p14:creationId xmlns:p14="http://schemas.microsoft.com/office/powerpoint/2010/main" val="4259321449"/>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a:solidFill>
                  <a:srgbClr val="FF0000"/>
                </a:solidFill>
              </a:rPr>
              <a:t>Inter-Technology Parameters </a:t>
            </a:r>
          </a:p>
        </p:txBody>
      </p:sp>
      <p:pic>
        <p:nvPicPr>
          <p:cNvPr id="6" name="Content Placeholder 5"/>
          <p:cNvPicPr>
            <a:picLocks noGrp="1" noChangeAspect="1"/>
          </p:cNvPicPr>
          <p:nvPr>
            <p:ph idx="1"/>
          </p:nvPr>
        </p:nvPicPr>
        <p:blipFill>
          <a:blip r:embed="rId2"/>
          <a:stretch>
            <a:fillRect/>
          </a:stretch>
        </p:blipFill>
        <p:spPr>
          <a:xfrm>
            <a:off x="2924933" y="1690688"/>
            <a:ext cx="6342133" cy="4648496"/>
          </a:xfrm>
          <a:prstGeom prst="rect">
            <a:avLst/>
          </a:prstGeom>
        </p:spPr>
      </p:pic>
    </p:spTree>
    <p:extLst>
      <p:ext uri="{BB962C8B-B14F-4D97-AF65-F5344CB8AC3E}">
        <p14:creationId xmlns:p14="http://schemas.microsoft.com/office/powerpoint/2010/main" val="33062135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524000" y="3048000"/>
            <a:ext cx="9144000" cy="1143000"/>
          </a:xfrm>
          <a:gradFill rotWithShape="1">
            <a:gsLst>
              <a:gs pos="0">
                <a:srgbClr val="181847"/>
              </a:gs>
              <a:gs pos="100000">
                <a:srgbClr val="333399"/>
              </a:gs>
            </a:gsLst>
            <a:lin ang="0" scaled="1"/>
          </a:gradFill>
        </p:spPr>
        <p:txBody>
          <a:bodyPr vert="horz" lIns="91440" tIns="45720" rIns="457200" bIns="45720" rtlCol="0" anchor="ctr">
            <a:normAutofit/>
          </a:bodyPr>
          <a:lstStyle/>
          <a:p>
            <a:pPr eaLnBrk="1" hangingPunct="1"/>
            <a:r>
              <a:rPr lang="en-US" sz="4000" b="1" dirty="0" smtClean="0">
                <a:solidFill>
                  <a:srgbClr val="FF0000"/>
                </a:solidFill>
              </a:rPr>
              <a:t>IUB</a:t>
            </a:r>
            <a:endParaRPr lang="en-US" sz="40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7996599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4"/>
            <a:ext cx="3932237" cy="714777"/>
          </a:xfrm>
        </p:spPr>
        <p:txBody>
          <a:bodyPr/>
          <a:lstStyle/>
          <a:p>
            <a:r>
              <a:rPr lang="en-US" b="1" dirty="0">
                <a:solidFill>
                  <a:srgbClr val="FF0000"/>
                </a:solidFill>
              </a:rPr>
              <a:t>HSDPA Features</a:t>
            </a:r>
            <a:endParaRPr lang="en-US"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129204448"/>
              </p:ext>
            </p:extLst>
          </p:nvPr>
        </p:nvGraphicFramePr>
        <p:xfrm>
          <a:off x="5370491" y="457216"/>
          <a:ext cx="5795493" cy="5827675"/>
        </p:xfrm>
        <a:graphic>
          <a:graphicData uri="http://schemas.openxmlformats.org/drawingml/2006/table">
            <a:tbl>
              <a:tblPr>
                <a:tableStyleId>{5C22544A-7EE6-4342-B048-85BDC9FD1C3A}</a:tableStyleId>
              </a:tblPr>
              <a:tblGrid>
                <a:gridCol w="5795493">
                  <a:extLst>
                    <a:ext uri="{9D8B030D-6E8A-4147-A177-3AD203B41FA5}">
                      <a16:colId xmlns:a16="http://schemas.microsoft.com/office/drawing/2014/main" val="20000"/>
                    </a:ext>
                  </a:extLst>
                </a:gridCol>
              </a:tblGrid>
              <a:tr h="233107">
                <a:tc>
                  <a:txBody>
                    <a:bodyPr/>
                    <a:lstStyle/>
                    <a:p>
                      <a:pPr algn="l" fontAlgn="b"/>
                      <a:r>
                        <a:rPr lang="en-US" sz="1100" u="none" strike="noStrike" dirty="0">
                          <a:effectLst/>
                        </a:rPr>
                        <a:t>QAM and MIMO Combination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233107">
                <a:tc>
                  <a:txBody>
                    <a:bodyPr/>
                    <a:lstStyle/>
                    <a:p>
                      <a:pPr algn="l" fontAlgn="b"/>
                      <a:r>
                        <a:rPr lang="en-US" sz="1100" u="none" strike="noStrike" dirty="0">
                          <a:effectLst/>
                        </a:rPr>
                        <a:t>HSDPA Incremental Redundancy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33107">
                <a:tc>
                  <a:txBody>
                    <a:bodyPr/>
                    <a:lstStyle/>
                    <a:p>
                      <a:pPr algn="l" fontAlgn="b"/>
                      <a:r>
                        <a:rPr lang="en-US" sz="1100" u="none" strike="noStrike">
                          <a:effectLst/>
                        </a:rPr>
                        <a:t>Enhanced Layer 2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33107">
                <a:tc>
                  <a:txBody>
                    <a:bodyPr/>
                    <a:lstStyle/>
                    <a:p>
                      <a:pPr algn="l" fontAlgn="b"/>
                      <a:r>
                        <a:rPr lang="en-US" sz="1100" u="none" strike="noStrike" dirty="0">
                          <a:effectLst/>
                        </a:rPr>
                        <a:t>Enhanced UE DRX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33107">
                <a:tc>
                  <a:txBody>
                    <a:bodyPr/>
                    <a:lstStyle/>
                    <a:p>
                      <a:pPr algn="l" fontAlgn="b"/>
                      <a:r>
                        <a:rPr lang="en-US" sz="1100" u="none" strike="noStrike">
                          <a:effectLst/>
                        </a:rPr>
                        <a:t>High Speed Downlink for FACH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233107">
                <a:tc>
                  <a:txBody>
                    <a:bodyPr/>
                    <a:lstStyle/>
                    <a:p>
                      <a:pPr algn="l" fontAlgn="b"/>
                      <a:r>
                        <a:rPr lang="en-US" sz="1100" u="none" strike="noStrike" dirty="0">
                          <a:effectLst/>
                        </a:rPr>
                        <a:t>HSDPA Flexible Scheduler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233107">
                <a:tc>
                  <a:txBody>
                    <a:bodyPr/>
                    <a:lstStyle/>
                    <a:p>
                      <a:pPr algn="l" fontAlgn="b"/>
                      <a:r>
                        <a:rPr lang="en-US" sz="1100" u="none" strike="noStrike" dirty="0">
                          <a:effectLst/>
                        </a:rPr>
                        <a:t>HSDPA 16 QAM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233107">
                <a:tc>
                  <a:txBody>
                    <a:bodyPr/>
                    <a:lstStyle/>
                    <a:p>
                      <a:pPr algn="l" fontAlgn="b"/>
                      <a:r>
                        <a:rPr lang="en-US" sz="1100" u="none" strike="noStrike" dirty="0">
                          <a:effectLst/>
                        </a:rPr>
                        <a:t>HSDPA 64 QAM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233107">
                <a:tc>
                  <a:txBody>
                    <a:bodyPr/>
                    <a:lstStyle/>
                    <a:p>
                      <a:pPr algn="l" fontAlgn="b"/>
                      <a:r>
                        <a:rPr lang="en-US" sz="1100" u="none" strike="noStrike" dirty="0">
                          <a:effectLst/>
                        </a:rPr>
                        <a:t>HSDPA Multi Carrier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33107">
                <a:tc>
                  <a:txBody>
                    <a:bodyPr/>
                    <a:lstStyle/>
                    <a:p>
                      <a:pPr algn="l" fontAlgn="b"/>
                      <a:r>
                        <a:rPr lang="it-IT" sz="1100" u="none" strike="noStrike" dirty="0">
                          <a:effectLst/>
                        </a:rPr>
                        <a:t>HSDPA Multi Carrier Inactivity Control </a:t>
                      </a:r>
                      <a:endParaRPr lang="it-IT"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233107">
                <a:tc>
                  <a:txBody>
                    <a:bodyPr/>
                    <a:lstStyle/>
                    <a:p>
                      <a:pPr algn="l" fontAlgn="b"/>
                      <a:r>
                        <a:rPr lang="en-US" sz="1100" u="none" strike="noStrike" dirty="0">
                          <a:effectLst/>
                        </a:rPr>
                        <a:t>HSDPA Multi Carrier with MIMO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233107">
                <a:tc>
                  <a:txBody>
                    <a:bodyPr/>
                    <a:lstStyle/>
                    <a:p>
                      <a:pPr algn="l" fontAlgn="b"/>
                      <a:r>
                        <a:rPr lang="en-US" sz="1100" u="none" strike="noStrike" dirty="0">
                          <a:effectLst/>
                        </a:rPr>
                        <a:t>HSDPA RBR QoS Profiling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233107">
                <a:tc>
                  <a:txBody>
                    <a:bodyPr/>
                    <a:lstStyle/>
                    <a:p>
                      <a:pPr algn="l" fontAlgn="b"/>
                      <a:r>
                        <a:rPr lang="en-US" sz="1100" u="none" strike="noStrike" dirty="0">
                          <a:effectLst/>
                        </a:rPr>
                        <a:t>Improved HSDPA Link Adaptation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233107">
                <a:tc>
                  <a:txBody>
                    <a:bodyPr/>
                    <a:lstStyle/>
                    <a:p>
                      <a:pPr algn="l" fontAlgn="b"/>
                      <a:r>
                        <a:rPr lang="en-US" sz="1100" u="none" strike="noStrike" dirty="0">
                          <a:effectLst/>
                        </a:rPr>
                        <a:t>Increased Number of HSDPA Codes for Single-Carrier Users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233107">
                <a:tc>
                  <a:txBody>
                    <a:bodyPr/>
                    <a:lstStyle/>
                    <a:p>
                      <a:pPr algn="l" fontAlgn="b"/>
                      <a:r>
                        <a:rPr lang="en-US" sz="1100" u="none" strike="noStrike">
                          <a:effectLst/>
                        </a:rPr>
                        <a:t>MIMO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233107">
                <a:tc>
                  <a:txBody>
                    <a:bodyPr/>
                    <a:lstStyle/>
                    <a:p>
                      <a:pPr algn="l" fontAlgn="b"/>
                      <a:r>
                        <a:rPr lang="en-US" sz="1100" u="none" strike="noStrike" dirty="0">
                          <a:effectLst/>
                        </a:rPr>
                        <a:t>Minimum Bit Rate HSDPA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r h="233107">
                <a:tc>
                  <a:txBody>
                    <a:bodyPr/>
                    <a:lstStyle/>
                    <a:p>
                      <a:pPr algn="l" fontAlgn="b"/>
                      <a:r>
                        <a:rPr lang="en-US" sz="1100" u="none" strike="noStrike" dirty="0">
                          <a:effectLst/>
                        </a:rPr>
                        <a:t>F-DPCH and SRB on HSDPA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6"/>
                  </a:ext>
                </a:extLst>
              </a:tr>
              <a:tr h="233107">
                <a:tc>
                  <a:txBody>
                    <a:bodyPr/>
                    <a:lstStyle/>
                    <a:p>
                      <a:pPr algn="l" fontAlgn="b"/>
                      <a:r>
                        <a:rPr lang="en-US" sz="1100" u="none" strike="noStrike">
                          <a:effectLst/>
                        </a:rPr>
                        <a:t>Enhanced Downlink Reception, CPC </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7"/>
                  </a:ext>
                </a:extLst>
              </a:tr>
              <a:tr h="233107">
                <a:tc>
                  <a:txBody>
                    <a:bodyPr/>
                    <a:lstStyle/>
                    <a:p>
                      <a:pPr algn="l" fontAlgn="b"/>
                      <a:r>
                        <a:rPr lang="en-US" sz="1100" u="none" strike="noStrike" dirty="0">
                          <a:effectLst/>
                        </a:rPr>
                        <a:t>AQM based Congestion Control for HSDPA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8"/>
                  </a:ext>
                </a:extLst>
              </a:tr>
              <a:tr h="233107">
                <a:tc>
                  <a:txBody>
                    <a:bodyPr/>
                    <a:lstStyle/>
                    <a:p>
                      <a:pPr algn="l" fontAlgn="b"/>
                      <a:r>
                        <a:rPr lang="en-US" sz="1100" u="none" strike="noStrike" dirty="0">
                          <a:effectLst/>
                        </a:rPr>
                        <a:t>Channel Element Capacity for HSDPA Smartphones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9"/>
                  </a:ext>
                </a:extLst>
              </a:tr>
              <a:tr h="233107">
                <a:tc>
                  <a:txBody>
                    <a:bodyPr/>
                    <a:lstStyle/>
                    <a:p>
                      <a:pPr algn="l" fontAlgn="b"/>
                      <a:r>
                        <a:rPr lang="en-US" sz="1100" u="none" strike="noStrike" dirty="0">
                          <a:effectLst/>
                        </a:rPr>
                        <a:t>Increased HSDPA Code Capacity on DUW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0"/>
                  </a:ext>
                </a:extLst>
              </a:tr>
              <a:tr h="233107">
                <a:tc>
                  <a:txBody>
                    <a:bodyPr/>
                    <a:lstStyle/>
                    <a:p>
                      <a:pPr algn="l" fontAlgn="b"/>
                      <a:r>
                        <a:rPr lang="en-US" sz="1100" u="none" strike="noStrike" dirty="0">
                          <a:effectLst/>
                        </a:rPr>
                        <a:t>HSDPA MC Inter DU Joint Scheduling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1"/>
                  </a:ext>
                </a:extLst>
              </a:tr>
              <a:tr h="233107">
                <a:tc>
                  <a:txBody>
                    <a:bodyPr/>
                    <a:lstStyle/>
                    <a:p>
                      <a:pPr algn="l" fontAlgn="b"/>
                      <a:r>
                        <a:rPr lang="en-US" sz="1100" u="none" strike="noStrike" dirty="0">
                          <a:effectLst/>
                        </a:rPr>
                        <a:t>HSDPA Dynamic Power Sharing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2"/>
                  </a:ext>
                </a:extLst>
              </a:tr>
              <a:tr h="233107">
                <a:tc>
                  <a:txBody>
                    <a:bodyPr/>
                    <a:lstStyle/>
                    <a:p>
                      <a:pPr algn="l" fontAlgn="b"/>
                      <a:r>
                        <a:rPr lang="en-US" sz="1100" u="none" strike="noStrike" dirty="0">
                          <a:effectLst/>
                        </a:rPr>
                        <a:t>HSDPA Multi-Carrier 3 Carriers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3"/>
                  </a:ext>
                </a:extLst>
              </a:tr>
              <a:tr h="233107">
                <a:tc>
                  <a:txBody>
                    <a:bodyPr/>
                    <a:lstStyle/>
                    <a:p>
                      <a:pPr algn="l" fontAlgn="b"/>
                      <a:r>
                        <a:rPr lang="en-US" sz="1100" u="none" strike="noStrike" dirty="0">
                          <a:effectLst/>
                        </a:rPr>
                        <a:t>Dual-Band HSDPA Multi-Carrier 3 Carriers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24"/>
                  </a:ext>
                </a:extLst>
              </a:tr>
            </a:tbl>
          </a:graphicData>
        </a:graphic>
      </p:graphicFrame>
      <p:sp>
        <p:nvSpPr>
          <p:cNvPr id="4" name="Text Placeholder 3"/>
          <p:cNvSpPr>
            <a:spLocks noGrp="1"/>
          </p:cNvSpPr>
          <p:nvPr>
            <p:ph type="body" sz="half" idx="2"/>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62768854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521" y="450763"/>
            <a:ext cx="4932609" cy="949817"/>
          </a:xfrm>
        </p:spPr>
        <p:txBody>
          <a:bodyPr>
            <a:normAutofit/>
          </a:bodyPr>
          <a:lstStyle/>
          <a:p>
            <a:pPr algn="ctr"/>
            <a:r>
              <a:rPr lang="en-US" b="1" dirty="0">
                <a:solidFill>
                  <a:srgbClr val="FF0000"/>
                </a:solidFill>
              </a:rPr>
              <a:t>useful 3G optional features which exist and not exist</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008966576"/>
              </p:ext>
            </p:extLst>
          </p:nvPr>
        </p:nvGraphicFramePr>
        <p:xfrm>
          <a:off x="6142038" y="450764"/>
          <a:ext cx="5719406" cy="6233370"/>
        </p:xfrm>
        <a:graphic>
          <a:graphicData uri="http://schemas.openxmlformats.org/drawingml/2006/table">
            <a:tbl>
              <a:tblPr firstRow="1" firstCol="1" bandRow="1">
                <a:tableStyleId>{5C22544A-7EE6-4342-B048-85BDC9FD1C3A}</a:tableStyleId>
              </a:tblPr>
              <a:tblGrid>
                <a:gridCol w="4712107">
                  <a:extLst>
                    <a:ext uri="{9D8B030D-6E8A-4147-A177-3AD203B41FA5}">
                      <a16:colId xmlns:a16="http://schemas.microsoft.com/office/drawing/2014/main" val="20000"/>
                    </a:ext>
                  </a:extLst>
                </a:gridCol>
                <a:gridCol w="1007299">
                  <a:extLst>
                    <a:ext uri="{9D8B030D-6E8A-4147-A177-3AD203B41FA5}">
                      <a16:colId xmlns:a16="http://schemas.microsoft.com/office/drawing/2014/main" val="20001"/>
                    </a:ext>
                  </a:extLst>
                </a:gridCol>
              </a:tblGrid>
              <a:tr h="207779">
                <a:tc>
                  <a:txBody>
                    <a:bodyPr/>
                    <a:lstStyle/>
                    <a:p>
                      <a:pPr marL="0" marR="0">
                        <a:spcBef>
                          <a:spcPts val="0"/>
                        </a:spcBef>
                        <a:spcAft>
                          <a:spcPts val="0"/>
                        </a:spcAft>
                      </a:pPr>
                      <a:r>
                        <a:rPr lang="en-US" sz="1000" dirty="0">
                          <a:effectLst/>
                        </a:rPr>
                        <a:t>Quality Based Handover</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0"/>
                  </a:ext>
                </a:extLst>
              </a:tr>
              <a:tr h="207779">
                <a:tc>
                  <a:txBody>
                    <a:bodyPr/>
                    <a:lstStyle/>
                    <a:p>
                      <a:pPr marL="0" marR="0">
                        <a:spcBef>
                          <a:spcPts val="0"/>
                        </a:spcBef>
                        <a:spcAft>
                          <a:spcPts val="0"/>
                        </a:spcAft>
                      </a:pPr>
                      <a:r>
                        <a:rPr lang="en-US" sz="1000">
                          <a:effectLst/>
                        </a:rPr>
                        <a:t>Common Channel power optimization</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1"/>
                  </a:ext>
                </a:extLst>
              </a:tr>
              <a:tr h="207779">
                <a:tc>
                  <a:txBody>
                    <a:bodyPr/>
                    <a:lstStyle/>
                    <a:p>
                      <a:pPr marL="0" marR="0">
                        <a:spcBef>
                          <a:spcPts val="0"/>
                        </a:spcBef>
                        <a:spcAft>
                          <a:spcPts val="0"/>
                        </a:spcAft>
                      </a:pPr>
                      <a:r>
                        <a:rPr lang="en-US" sz="1000" dirty="0">
                          <a:effectLst/>
                        </a:rPr>
                        <a:t>Multi-Carrier Dynamic Power Sharing</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2"/>
                  </a:ext>
                </a:extLst>
              </a:tr>
              <a:tr h="207779">
                <a:tc>
                  <a:txBody>
                    <a:bodyPr/>
                    <a:lstStyle/>
                    <a:p>
                      <a:pPr marL="0" marR="0">
                        <a:spcBef>
                          <a:spcPts val="0"/>
                        </a:spcBef>
                        <a:spcAft>
                          <a:spcPts val="0"/>
                        </a:spcAft>
                      </a:pPr>
                      <a:r>
                        <a:rPr lang="en-US" sz="1000">
                          <a:effectLst/>
                        </a:rPr>
                        <a:t>Uplink Interference Cancellation</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3"/>
                  </a:ext>
                </a:extLst>
              </a:tr>
              <a:tr h="207779">
                <a:tc>
                  <a:txBody>
                    <a:bodyPr/>
                    <a:lstStyle/>
                    <a:p>
                      <a:pPr marL="0" marR="0">
                        <a:spcBef>
                          <a:spcPts val="0"/>
                        </a:spcBef>
                        <a:spcAft>
                          <a:spcPts val="0"/>
                        </a:spcAft>
                      </a:pPr>
                      <a:r>
                        <a:rPr lang="en-US" sz="1000" dirty="0">
                          <a:effectLst/>
                        </a:rPr>
                        <a:t>HSDPA UE Category Support</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4"/>
                  </a:ext>
                </a:extLst>
              </a:tr>
              <a:tr h="207779">
                <a:tc>
                  <a:txBody>
                    <a:bodyPr/>
                    <a:lstStyle/>
                    <a:p>
                      <a:pPr marL="0" marR="0">
                        <a:spcBef>
                          <a:spcPts val="0"/>
                        </a:spcBef>
                        <a:spcAft>
                          <a:spcPts val="0"/>
                        </a:spcAft>
                      </a:pPr>
                      <a:r>
                        <a:rPr lang="en-US" sz="1000" dirty="0">
                          <a:effectLst/>
                        </a:rPr>
                        <a:t>HSUPA UE Category Support</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5"/>
                  </a:ext>
                </a:extLst>
              </a:tr>
              <a:tr h="207779">
                <a:tc>
                  <a:txBody>
                    <a:bodyPr/>
                    <a:lstStyle/>
                    <a:p>
                      <a:pPr marL="0" marR="0">
                        <a:spcBef>
                          <a:spcPts val="0"/>
                        </a:spcBef>
                        <a:spcAft>
                          <a:spcPts val="0"/>
                        </a:spcAft>
                      </a:pPr>
                      <a:r>
                        <a:rPr lang="en-US" sz="1000" dirty="0">
                          <a:effectLst/>
                        </a:rPr>
                        <a:t>HSDPA Adaptive Modulation and Coding</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6"/>
                  </a:ext>
                </a:extLst>
              </a:tr>
              <a:tr h="207779">
                <a:tc>
                  <a:txBody>
                    <a:bodyPr/>
                    <a:lstStyle/>
                    <a:p>
                      <a:pPr marL="0" marR="0">
                        <a:spcBef>
                          <a:spcPts val="0"/>
                        </a:spcBef>
                        <a:spcAft>
                          <a:spcPts val="0"/>
                        </a:spcAft>
                      </a:pPr>
                      <a:r>
                        <a:rPr lang="en-US" sz="1000" dirty="0">
                          <a:effectLst/>
                        </a:rPr>
                        <a:t>HSDPA Multiplex</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7"/>
                  </a:ext>
                </a:extLst>
              </a:tr>
              <a:tr h="207779">
                <a:tc>
                  <a:txBody>
                    <a:bodyPr/>
                    <a:lstStyle/>
                    <a:p>
                      <a:pPr marL="0" marR="0">
                        <a:spcBef>
                          <a:spcPts val="0"/>
                        </a:spcBef>
                        <a:spcAft>
                          <a:spcPts val="0"/>
                        </a:spcAft>
                      </a:pPr>
                      <a:r>
                        <a:rPr lang="en-US" sz="1000" dirty="0">
                          <a:effectLst/>
                        </a:rPr>
                        <a:t>HSDPA Fast Scheduling</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8"/>
                  </a:ext>
                </a:extLst>
              </a:tr>
              <a:tr h="207779">
                <a:tc>
                  <a:txBody>
                    <a:bodyPr/>
                    <a:lstStyle/>
                    <a:p>
                      <a:pPr marL="0" marR="0">
                        <a:spcBef>
                          <a:spcPts val="0"/>
                        </a:spcBef>
                        <a:spcAft>
                          <a:spcPts val="0"/>
                        </a:spcAft>
                      </a:pPr>
                      <a:r>
                        <a:rPr lang="en-US" sz="1000" dirty="0">
                          <a:effectLst/>
                        </a:rPr>
                        <a:t>HSDPA CQI Adjustment</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09"/>
                  </a:ext>
                </a:extLst>
              </a:tr>
              <a:tr h="207779">
                <a:tc>
                  <a:txBody>
                    <a:bodyPr/>
                    <a:lstStyle/>
                    <a:p>
                      <a:pPr marL="0" marR="0">
                        <a:spcBef>
                          <a:spcPts val="0"/>
                        </a:spcBef>
                        <a:spcAft>
                          <a:spcPts val="0"/>
                        </a:spcAft>
                      </a:pPr>
                      <a:r>
                        <a:rPr lang="en-US" sz="1000" dirty="0">
                          <a:effectLst/>
                        </a:rPr>
                        <a:t>RAB Combination for CS over DCH and PS over HSDPA</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10"/>
                  </a:ext>
                </a:extLst>
              </a:tr>
              <a:tr h="207779">
                <a:tc>
                  <a:txBody>
                    <a:bodyPr/>
                    <a:lstStyle/>
                    <a:p>
                      <a:pPr marL="0" marR="0">
                        <a:spcBef>
                          <a:spcPts val="0"/>
                        </a:spcBef>
                        <a:spcAft>
                          <a:spcPts val="0"/>
                        </a:spcAft>
                      </a:pPr>
                      <a:r>
                        <a:rPr lang="en-US" sz="1000" dirty="0">
                          <a:effectLst/>
                        </a:rPr>
                        <a:t>HS-DSCH serving cell change</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11"/>
                  </a:ext>
                </a:extLst>
              </a:tr>
              <a:tr h="207779">
                <a:tc>
                  <a:txBody>
                    <a:bodyPr/>
                    <a:lstStyle/>
                    <a:p>
                      <a:pPr marL="0" marR="0">
                        <a:spcBef>
                          <a:spcPts val="0"/>
                        </a:spcBef>
                        <a:spcAft>
                          <a:spcPts val="0"/>
                        </a:spcAft>
                      </a:pPr>
                      <a:r>
                        <a:rPr lang="en-US" sz="1000" dirty="0">
                          <a:effectLst/>
                        </a:rPr>
                        <a:t>HS-DSCH handover to/from DCH</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12"/>
                  </a:ext>
                </a:extLst>
              </a:tr>
              <a:tr h="207779">
                <a:tc>
                  <a:txBody>
                    <a:bodyPr/>
                    <a:lstStyle/>
                    <a:p>
                      <a:pPr marL="0" marR="0">
                        <a:spcBef>
                          <a:spcPts val="0"/>
                        </a:spcBef>
                        <a:spcAft>
                          <a:spcPts val="0"/>
                        </a:spcAft>
                      </a:pPr>
                      <a:r>
                        <a:rPr lang="en-US" sz="1000" dirty="0">
                          <a:effectLst/>
                        </a:rPr>
                        <a:t>Load Balance for HSDPA Service</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13"/>
                  </a:ext>
                </a:extLst>
              </a:tr>
              <a:tr h="207779">
                <a:tc>
                  <a:txBody>
                    <a:bodyPr/>
                    <a:lstStyle/>
                    <a:p>
                      <a:pPr marL="0" marR="0">
                        <a:spcBef>
                          <a:spcPts val="0"/>
                        </a:spcBef>
                        <a:spcAft>
                          <a:spcPts val="0"/>
                        </a:spcAft>
                      </a:pPr>
                      <a:r>
                        <a:rPr lang="en-US" sz="1000" dirty="0">
                          <a:effectLst/>
                        </a:rPr>
                        <a:t>Power Allocation for HSDPA</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not 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14"/>
                  </a:ext>
                </a:extLst>
              </a:tr>
              <a:tr h="207779">
                <a:tc>
                  <a:txBody>
                    <a:bodyPr/>
                    <a:lstStyle/>
                    <a:p>
                      <a:pPr marL="0" marR="0">
                        <a:spcBef>
                          <a:spcPts val="0"/>
                        </a:spcBef>
                        <a:spcAft>
                          <a:spcPts val="0"/>
                        </a:spcAft>
                      </a:pPr>
                      <a:r>
                        <a:rPr lang="en-US" sz="1000">
                          <a:effectLst/>
                        </a:rPr>
                        <a:t>Handover Optimization in Weak Coverage</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15"/>
                  </a:ext>
                </a:extLst>
              </a:tr>
              <a:tr h="207779">
                <a:tc>
                  <a:txBody>
                    <a:bodyPr/>
                    <a:lstStyle/>
                    <a:p>
                      <a:pPr marL="0" marR="0">
                        <a:spcBef>
                          <a:spcPts val="0"/>
                        </a:spcBef>
                        <a:spcAft>
                          <a:spcPts val="0"/>
                        </a:spcAft>
                      </a:pPr>
                      <a:r>
                        <a:rPr lang="en-US" sz="1000">
                          <a:effectLst/>
                        </a:rPr>
                        <a:t>Neighboring Cell Monitoring</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16"/>
                  </a:ext>
                </a:extLst>
              </a:tr>
              <a:tr h="207779">
                <a:tc>
                  <a:txBody>
                    <a:bodyPr/>
                    <a:lstStyle/>
                    <a:p>
                      <a:pPr marL="0" marR="0">
                        <a:spcBef>
                          <a:spcPts val="0"/>
                        </a:spcBef>
                        <a:spcAft>
                          <a:spcPts val="0"/>
                        </a:spcAft>
                      </a:pPr>
                      <a:r>
                        <a:rPr lang="en-US" sz="900">
                          <a:effectLst/>
                        </a:rPr>
                        <a:t>Adaptive Radio Bearer</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17"/>
                  </a:ext>
                </a:extLst>
              </a:tr>
              <a:tr h="207779">
                <a:tc>
                  <a:txBody>
                    <a:bodyPr/>
                    <a:lstStyle/>
                    <a:p>
                      <a:pPr marL="0" marR="0">
                        <a:spcBef>
                          <a:spcPts val="0"/>
                        </a:spcBef>
                        <a:spcAft>
                          <a:spcPts val="0"/>
                        </a:spcAft>
                      </a:pPr>
                      <a:r>
                        <a:rPr lang="en-US" sz="900">
                          <a:effectLst/>
                        </a:rPr>
                        <a:t>CS Fallback from LTE Support</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18"/>
                  </a:ext>
                </a:extLst>
              </a:tr>
              <a:tr h="207779">
                <a:tc>
                  <a:txBody>
                    <a:bodyPr/>
                    <a:lstStyle/>
                    <a:p>
                      <a:pPr marL="0" marR="0">
                        <a:spcBef>
                          <a:spcPts val="0"/>
                        </a:spcBef>
                        <a:spcAft>
                          <a:spcPts val="0"/>
                        </a:spcAft>
                      </a:pPr>
                      <a:r>
                        <a:rPr lang="en-US" sz="900">
                          <a:effectLst/>
                        </a:rPr>
                        <a:t>Fast Return to LTE</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19"/>
                  </a:ext>
                </a:extLst>
              </a:tr>
              <a:tr h="207779">
                <a:tc>
                  <a:txBody>
                    <a:bodyPr/>
                    <a:lstStyle/>
                    <a:p>
                      <a:pPr marL="0" marR="0">
                        <a:spcBef>
                          <a:spcPts val="0"/>
                        </a:spcBef>
                        <a:spcAft>
                          <a:spcPts val="0"/>
                        </a:spcAft>
                      </a:pPr>
                      <a:r>
                        <a:rPr lang="en-US" sz="900">
                          <a:effectLst/>
                        </a:rPr>
                        <a:t>Handover Optimization in Weak Coverage</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20"/>
                  </a:ext>
                </a:extLst>
              </a:tr>
              <a:tr h="207779">
                <a:tc>
                  <a:txBody>
                    <a:bodyPr/>
                    <a:lstStyle/>
                    <a:p>
                      <a:pPr marL="0" marR="0">
                        <a:spcBef>
                          <a:spcPts val="0"/>
                        </a:spcBef>
                        <a:spcAft>
                          <a:spcPts val="0"/>
                        </a:spcAft>
                      </a:pPr>
                      <a:r>
                        <a:rPr lang="en-US" sz="900" dirty="0" err="1">
                          <a:effectLst/>
                        </a:rPr>
                        <a:t>Iub</a:t>
                      </a:r>
                      <a:r>
                        <a:rPr lang="en-US" sz="900" dirty="0">
                          <a:effectLst/>
                        </a:rPr>
                        <a:t> Interface over IP</a:t>
                      </a:r>
                      <a:endParaRPr lang="en-US" sz="1200" dirty="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21"/>
                  </a:ext>
                </a:extLst>
              </a:tr>
              <a:tr h="207779">
                <a:tc>
                  <a:txBody>
                    <a:bodyPr/>
                    <a:lstStyle/>
                    <a:p>
                      <a:pPr marL="0" marR="0">
                        <a:spcBef>
                          <a:spcPts val="0"/>
                        </a:spcBef>
                        <a:spcAft>
                          <a:spcPts val="0"/>
                        </a:spcAft>
                      </a:pPr>
                      <a:r>
                        <a:rPr lang="en-US" sz="900">
                          <a:effectLst/>
                        </a:rPr>
                        <a:t>IuCS Interface over IP</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22"/>
                  </a:ext>
                </a:extLst>
              </a:tr>
              <a:tr h="207779">
                <a:tc>
                  <a:txBody>
                    <a:bodyPr/>
                    <a:lstStyle/>
                    <a:p>
                      <a:pPr marL="0" marR="0">
                        <a:spcBef>
                          <a:spcPts val="0"/>
                        </a:spcBef>
                        <a:spcAft>
                          <a:spcPts val="0"/>
                        </a:spcAft>
                      </a:pPr>
                      <a:r>
                        <a:rPr lang="en-US" sz="900">
                          <a:effectLst/>
                        </a:rPr>
                        <a:t>Iur Interface over IP</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23"/>
                  </a:ext>
                </a:extLst>
              </a:tr>
              <a:tr h="207779">
                <a:tc>
                  <a:txBody>
                    <a:bodyPr/>
                    <a:lstStyle/>
                    <a:p>
                      <a:pPr marL="0" marR="0">
                        <a:spcBef>
                          <a:spcPts val="0"/>
                        </a:spcBef>
                        <a:spcAft>
                          <a:spcPts val="0"/>
                        </a:spcAft>
                      </a:pPr>
                      <a:r>
                        <a:rPr lang="en-US" sz="900">
                          <a:effectLst/>
                        </a:rPr>
                        <a:t>Cell Broadcast Service</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24"/>
                  </a:ext>
                </a:extLst>
              </a:tr>
              <a:tr h="207779">
                <a:tc>
                  <a:txBody>
                    <a:bodyPr/>
                    <a:lstStyle/>
                    <a:p>
                      <a:pPr marL="0" marR="0">
                        <a:spcBef>
                          <a:spcPts val="0"/>
                        </a:spcBef>
                        <a:spcAft>
                          <a:spcPts val="0"/>
                        </a:spcAft>
                      </a:pPr>
                      <a:r>
                        <a:rPr lang="en-US" sz="900">
                          <a:effectLst/>
                        </a:rPr>
                        <a:t>UDP mux</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25"/>
                  </a:ext>
                </a:extLst>
              </a:tr>
              <a:tr h="207779">
                <a:tc>
                  <a:txBody>
                    <a:bodyPr/>
                    <a:lstStyle/>
                    <a:p>
                      <a:pPr marL="0" marR="0">
                        <a:spcBef>
                          <a:spcPts val="0"/>
                        </a:spcBef>
                        <a:spcAft>
                          <a:spcPts val="0"/>
                        </a:spcAft>
                      </a:pPr>
                      <a:r>
                        <a:rPr lang="en-US" sz="900">
                          <a:effectLst/>
                        </a:rPr>
                        <a:t>Handover with LTE</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26"/>
                  </a:ext>
                </a:extLst>
              </a:tr>
              <a:tr h="207779">
                <a:tc>
                  <a:txBody>
                    <a:bodyPr/>
                    <a:lstStyle/>
                    <a:p>
                      <a:pPr marL="0" marR="0">
                        <a:spcBef>
                          <a:spcPts val="0"/>
                        </a:spcBef>
                        <a:spcAft>
                          <a:spcPts val="0"/>
                        </a:spcAft>
                      </a:pPr>
                      <a:r>
                        <a:rPr lang="en-US" sz="900">
                          <a:effectLst/>
                        </a:rPr>
                        <a:t>Service Optimization for Multi-RAB</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27"/>
                  </a:ext>
                </a:extLst>
              </a:tr>
              <a:tr h="207779">
                <a:tc>
                  <a:txBody>
                    <a:bodyPr/>
                    <a:lstStyle/>
                    <a:p>
                      <a:pPr marL="0" marR="0">
                        <a:spcBef>
                          <a:spcPts val="0"/>
                        </a:spcBef>
                        <a:spcAft>
                          <a:spcPts val="0"/>
                        </a:spcAft>
                      </a:pPr>
                      <a:r>
                        <a:rPr lang="en-US" sz="900">
                          <a:effectLst/>
                        </a:rPr>
                        <a:t>Neighboring Cell Monitoring</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a:effectLst/>
                        </a:rPr>
                        <a:t>exist</a:t>
                      </a:r>
                      <a:endParaRPr lang="en-US" sz="120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28"/>
                  </a:ext>
                </a:extLst>
              </a:tr>
              <a:tr h="207779">
                <a:tc>
                  <a:txBody>
                    <a:bodyPr/>
                    <a:lstStyle/>
                    <a:p>
                      <a:pPr marL="0" marR="0">
                        <a:spcBef>
                          <a:spcPts val="0"/>
                        </a:spcBef>
                        <a:spcAft>
                          <a:spcPts val="0"/>
                        </a:spcAft>
                      </a:pPr>
                      <a:r>
                        <a:rPr lang="en-US" sz="900">
                          <a:effectLst/>
                        </a:rPr>
                        <a:t>Service-Based Handover</a:t>
                      </a:r>
                      <a:endParaRPr lang="en-US" sz="1200">
                        <a:effectLst/>
                        <a:latin typeface="Times New Roman" panose="02020603050405020304" pitchFamily="18" charset="0"/>
                        <a:ea typeface="Calibri" panose="020F0502020204030204" pitchFamily="34" charset="0"/>
                      </a:endParaRPr>
                    </a:p>
                  </a:txBody>
                  <a:tcPr marL="68580" marR="68580" marT="0" marB="0" anchor="b"/>
                </a:tc>
                <a:tc>
                  <a:txBody>
                    <a:bodyPr/>
                    <a:lstStyle/>
                    <a:p>
                      <a:pPr marL="0" marR="0" algn="ctr">
                        <a:spcBef>
                          <a:spcPts val="0"/>
                        </a:spcBef>
                        <a:spcAft>
                          <a:spcPts val="0"/>
                        </a:spcAft>
                      </a:pPr>
                      <a:r>
                        <a:rPr lang="en-US" sz="1000" dirty="0">
                          <a:effectLst/>
                        </a:rPr>
                        <a:t>exist</a:t>
                      </a:r>
                      <a:endParaRPr lang="en-US" sz="1200" dirty="0">
                        <a:effectLst/>
                        <a:latin typeface="Times New Roman" panose="02020603050405020304" pitchFamily="18" charset="0"/>
                        <a:ea typeface="Calibri" panose="020F0502020204030204" pitchFamily="34" charset="0"/>
                      </a:endParaRPr>
                    </a:p>
                  </a:txBody>
                  <a:tcPr marL="68580" marR="68580" marT="0" marB="0" anchor="b"/>
                </a:tc>
                <a:extLst>
                  <a:ext uri="{0D108BD9-81ED-4DB2-BD59-A6C34878D82A}">
                    <a16:rowId xmlns:a16="http://schemas.microsoft.com/office/drawing/2014/main" val="10029"/>
                  </a:ext>
                </a:extLst>
              </a:tr>
            </a:tbl>
          </a:graphicData>
        </a:graphic>
      </p:graphicFrame>
      <p:sp>
        <p:nvSpPr>
          <p:cNvPr id="4" name="Text Placeholder 3"/>
          <p:cNvSpPr>
            <a:spLocks noGrp="1"/>
          </p:cNvSpPr>
          <p:nvPr>
            <p:ph type="body" sz="half" idx="2"/>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79322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88" y="708342"/>
            <a:ext cx="3932237" cy="579549"/>
          </a:xfrm>
        </p:spPr>
        <p:txBody>
          <a:bodyPr>
            <a:noAutofit/>
          </a:bodyPr>
          <a:lstStyle/>
          <a:p>
            <a:r>
              <a:rPr lang="en-US" sz="3600" b="1" dirty="0">
                <a:solidFill>
                  <a:srgbClr val="FF0000"/>
                </a:solidFill>
              </a:rPr>
              <a:t>EUL </a:t>
            </a:r>
            <a:r>
              <a:rPr lang="en-US" sz="3600" b="1" dirty="0" smtClean="0">
                <a:solidFill>
                  <a:srgbClr val="FF0000"/>
                </a:solidFill>
              </a:rPr>
              <a:t>Features</a:t>
            </a:r>
            <a:endParaRPr lang="en-US" sz="3600" dirty="0">
              <a:solidFill>
                <a:srgbClr val="FF0000"/>
              </a:solidFill>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736762326"/>
              </p:ext>
            </p:extLst>
          </p:nvPr>
        </p:nvGraphicFramePr>
        <p:xfrm>
          <a:off x="6065951" y="875749"/>
          <a:ext cx="4597757" cy="4726560"/>
        </p:xfrm>
        <a:graphic>
          <a:graphicData uri="http://schemas.openxmlformats.org/drawingml/2006/table">
            <a:tbl>
              <a:tblPr>
                <a:tableStyleId>{5C22544A-7EE6-4342-B048-85BDC9FD1C3A}</a:tableStyleId>
              </a:tblPr>
              <a:tblGrid>
                <a:gridCol w="4597757">
                  <a:extLst>
                    <a:ext uri="{9D8B030D-6E8A-4147-A177-3AD203B41FA5}">
                      <a16:colId xmlns:a16="http://schemas.microsoft.com/office/drawing/2014/main" val="20000"/>
                    </a:ext>
                  </a:extLst>
                </a:gridCol>
              </a:tblGrid>
              <a:tr h="295410">
                <a:tc>
                  <a:txBody>
                    <a:bodyPr/>
                    <a:lstStyle/>
                    <a:p>
                      <a:pPr algn="l" fontAlgn="b"/>
                      <a:r>
                        <a:rPr lang="en-US" sz="1100" u="none" strike="noStrike" dirty="0">
                          <a:effectLst/>
                        </a:rPr>
                        <a:t>Downlink Power Control for Enhanced </a:t>
                      </a:r>
                      <a:r>
                        <a:rPr lang="en-US" sz="1100" u="none" strike="noStrike" dirty="0" smtClean="0">
                          <a:effectLst/>
                        </a:rPr>
                        <a:t>Uplink</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295410">
                <a:tc>
                  <a:txBody>
                    <a:bodyPr/>
                    <a:lstStyle/>
                    <a:p>
                      <a:pPr algn="l" fontAlgn="b"/>
                      <a:r>
                        <a:rPr lang="en-US" sz="1100" u="none" strike="noStrike" dirty="0">
                          <a:effectLst/>
                        </a:rPr>
                        <a:t>EUL 2ms TTI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295410">
                <a:tc>
                  <a:txBody>
                    <a:bodyPr/>
                    <a:lstStyle/>
                    <a:p>
                      <a:pPr algn="l" fontAlgn="b"/>
                      <a:r>
                        <a:rPr lang="en-US" sz="1100" u="none" strike="noStrike" dirty="0">
                          <a:effectLst/>
                        </a:rPr>
                        <a:t>EUL in Two Baseband </a:t>
                      </a:r>
                      <a:r>
                        <a:rPr lang="en-US" sz="1100" u="none" strike="noStrike" dirty="0" smtClean="0">
                          <a:effectLst/>
                        </a:rPr>
                        <a:t>Pools</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295410">
                <a:tc>
                  <a:txBody>
                    <a:bodyPr/>
                    <a:lstStyle/>
                    <a:p>
                      <a:pPr algn="l" fontAlgn="b"/>
                      <a:r>
                        <a:rPr lang="en-US" sz="1100" u="none" strike="noStrike" dirty="0">
                          <a:effectLst/>
                        </a:rPr>
                        <a:t>EUL TD </a:t>
                      </a:r>
                      <a:r>
                        <a:rPr lang="en-US" sz="1100" u="none" strike="noStrike" dirty="0" smtClean="0">
                          <a:effectLst/>
                        </a:rPr>
                        <a:t>Scheduling</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295410">
                <a:tc>
                  <a:txBody>
                    <a:bodyPr/>
                    <a:lstStyle/>
                    <a:p>
                      <a:pPr algn="l" fontAlgn="b"/>
                      <a:r>
                        <a:rPr lang="sv-SE" sz="1100" u="none" strike="noStrike" dirty="0">
                          <a:effectLst/>
                        </a:rPr>
                        <a:t>Per HARQ Process </a:t>
                      </a:r>
                      <a:r>
                        <a:rPr lang="sv-SE" sz="1100" u="none" strike="noStrike" dirty="0" smtClean="0">
                          <a:effectLst/>
                        </a:rPr>
                        <a:t>Grant</a:t>
                      </a:r>
                      <a:endParaRPr lang="sv-SE"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295410">
                <a:tc>
                  <a:txBody>
                    <a:bodyPr/>
                    <a:lstStyle/>
                    <a:p>
                      <a:pPr algn="l" fontAlgn="b"/>
                      <a:r>
                        <a:rPr lang="en-US" sz="1100" u="none" strike="noStrike" dirty="0">
                          <a:effectLst/>
                        </a:rPr>
                        <a:t>Enhanced Uplink Transmission, CPC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r h="295410">
                <a:tc>
                  <a:txBody>
                    <a:bodyPr/>
                    <a:lstStyle/>
                    <a:p>
                      <a:pPr algn="l" fontAlgn="b"/>
                      <a:r>
                        <a:rPr lang="en-US" sz="1100" u="none" strike="noStrike" dirty="0">
                          <a:effectLst/>
                        </a:rPr>
                        <a:t>Advanced Receivers, GRAKE in RBS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6"/>
                  </a:ext>
                </a:extLst>
              </a:tr>
              <a:tr h="295410">
                <a:tc>
                  <a:txBody>
                    <a:bodyPr/>
                    <a:lstStyle/>
                    <a:p>
                      <a:pPr algn="l" fontAlgn="b"/>
                      <a:r>
                        <a:rPr lang="en-US" sz="1100" u="none" strike="noStrike" dirty="0">
                          <a:effectLst/>
                        </a:rPr>
                        <a:t>Channel Element Capacity for EUL Smartphones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7"/>
                  </a:ext>
                </a:extLst>
              </a:tr>
              <a:tr h="295410">
                <a:tc>
                  <a:txBody>
                    <a:bodyPr/>
                    <a:lstStyle/>
                    <a:p>
                      <a:pPr algn="l" fontAlgn="b"/>
                      <a:r>
                        <a:rPr lang="en-US" sz="1100" u="none" strike="noStrike" dirty="0">
                          <a:effectLst/>
                        </a:rPr>
                        <a:t>Enhanced Uplink Ladder E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8"/>
                  </a:ext>
                </a:extLst>
              </a:tr>
              <a:tr h="295410">
                <a:tc>
                  <a:txBody>
                    <a:bodyPr/>
                    <a:lstStyle/>
                    <a:p>
                      <a:pPr algn="l" fontAlgn="b"/>
                      <a:r>
                        <a:rPr lang="en-US" sz="1100" u="none" strike="noStrike" dirty="0">
                          <a:effectLst/>
                        </a:rPr>
                        <a:t>UL Efficiency - DCH/EUL Load Balancing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9"/>
                  </a:ext>
                </a:extLst>
              </a:tr>
              <a:tr h="295410">
                <a:tc>
                  <a:txBody>
                    <a:bodyPr/>
                    <a:lstStyle/>
                    <a:p>
                      <a:pPr algn="l" fontAlgn="b"/>
                      <a:r>
                        <a:rPr lang="en-US" sz="1100" u="none" strike="noStrike" dirty="0">
                          <a:effectLst/>
                        </a:rPr>
                        <a:t>Interference </a:t>
                      </a:r>
                      <a:r>
                        <a:rPr lang="en-US" sz="1100" u="none" strike="noStrike" dirty="0" smtClean="0">
                          <a:effectLst/>
                        </a:rPr>
                        <a:t>Suppression</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0"/>
                  </a:ext>
                </a:extLst>
              </a:tr>
              <a:tr h="295410">
                <a:tc>
                  <a:txBody>
                    <a:bodyPr/>
                    <a:lstStyle/>
                    <a:p>
                      <a:pPr algn="l" fontAlgn="b"/>
                      <a:r>
                        <a:rPr lang="en-US" sz="1100" u="none" strike="noStrike" dirty="0">
                          <a:effectLst/>
                        </a:rPr>
                        <a:t>Improved Layer 2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1"/>
                  </a:ext>
                </a:extLst>
              </a:tr>
              <a:tr h="295410">
                <a:tc>
                  <a:txBody>
                    <a:bodyPr/>
                    <a:lstStyle/>
                    <a:p>
                      <a:pPr algn="l" fontAlgn="b"/>
                      <a:r>
                        <a:rPr lang="en-US" sz="1100" u="none" strike="noStrike" dirty="0">
                          <a:effectLst/>
                        </a:rPr>
                        <a:t>EUL on Cell FACH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2"/>
                  </a:ext>
                </a:extLst>
              </a:tr>
              <a:tr h="295410">
                <a:tc>
                  <a:txBody>
                    <a:bodyPr/>
                    <a:lstStyle/>
                    <a:p>
                      <a:pPr algn="l" fontAlgn="b"/>
                      <a:r>
                        <a:rPr lang="fr-FR" sz="1100" u="none" strike="noStrike" dirty="0">
                          <a:effectLst/>
                        </a:rPr>
                        <a:t>CE Extension for EUL </a:t>
                      </a:r>
                      <a:endParaRPr lang="fr-FR"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3"/>
                  </a:ext>
                </a:extLst>
              </a:tr>
              <a:tr h="295410">
                <a:tc>
                  <a:txBody>
                    <a:bodyPr/>
                    <a:lstStyle/>
                    <a:p>
                      <a:pPr algn="l" fontAlgn="b"/>
                      <a:r>
                        <a:rPr lang="en-US" sz="1100" u="none" strike="noStrike" dirty="0">
                          <a:effectLst/>
                        </a:rPr>
                        <a:t>Interference Suppression for EUL 10 </a:t>
                      </a:r>
                      <a:r>
                        <a:rPr lang="en-US" sz="1100" u="none" strike="noStrike" dirty="0" err="1">
                          <a:effectLst/>
                        </a:rPr>
                        <a:t>ms</a:t>
                      </a:r>
                      <a:r>
                        <a:rPr lang="en-US" sz="1100" u="none" strike="noStrike" dirty="0">
                          <a:effectLst/>
                        </a:rPr>
                        <a:t> </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4"/>
                  </a:ext>
                </a:extLst>
              </a:tr>
              <a:tr h="295410">
                <a:tc>
                  <a:txBody>
                    <a:bodyPr/>
                    <a:lstStyle/>
                    <a:p>
                      <a:pPr algn="l" fontAlgn="b"/>
                      <a:r>
                        <a:rPr lang="en-US" sz="1100" u="none" strike="noStrike" dirty="0">
                          <a:effectLst/>
                        </a:rPr>
                        <a:t>EUL Multi-Carrier</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15"/>
                  </a:ext>
                </a:extLst>
              </a:tr>
            </a:tbl>
          </a:graphicData>
        </a:graphic>
      </p:graphicFrame>
      <p:sp>
        <p:nvSpPr>
          <p:cNvPr id="4" name="Text Placeholder 3"/>
          <p:cNvSpPr>
            <a:spLocks noGrp="1"/>
          </p:cNvSpPr>
          <p:nvPr>
            <p:ph type="body" sz="half" idx="2"/>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32113387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90" y="167425"/>
            <a:ext cx="9437553" cy="592427"/>
          </a:xfrm>
        </p:spPr>
        <p:txBody>
          <a:bodyPr/>
          <a:lstStyle/>
          <a:p>
            <a:pPr algn="ctr"/>
            <a:r>
              <a:rPr lang="en-US" b="1" dirty="0">
                <a:solidFill>
                  <a:srgbClr val="FF0000"/>
                </a:solidFill>
              </a:rPr>
              <a:t> Battery test basic feature </a:t>
            </a:r>
            <a:r>
              <a:rPr lang="en-US" b="1" dirty="0" smtClean="0">
                <a:solidFill>
                  <a:srgbClr val="FF0000"/>
                </a:solidFill>
              </a:rPr>
              <a:t>activation ?</a:t>
            </a:r>
            <a:endParaRPr lang="en-US" b="1" dirty="0">
              <a:solidFill>
                <a:srgbClr val="FF0000"/>
              </a:solidFill>
            </a:endParaRPr>
          </a:p>
        </p:txBody>
      </p:sp>
      <p:sp>
        <p:nvSpPr>
          <p:cNvPr id="5" name="Text Placeholder 4"/>
          <p:cNvSpPr>
            <a:spLocks noGrp="1"/>
          </p:cNvSpPr>
          <p:nvPr>
            <p:ph type="body" sz="half" idx="2"/>
          </p:nvPr>
        </p:nvSpPr>
        <p:spPr/>
        <p:txBody>
          <a:bodyPr/>
          <a:lstStyle/>
          <a:p>
            <a:endParaRPr lang="en-US"/>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050" name="Picture 23" descr="cid:image013.png@01D0D5FB.5ED6FE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526" y="965626"/>
            <a:ext cx="11345737" cy="49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545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4339" y="141893"/>
            <a:ext cx="11024133" cy="906517"/>
          </a:xfrm>
        </p:spPr>
        <p:txBody>
          <a:bodyPr>
            <a:normAutofit/>
          </a:bodyPr>
          <a:lstStyle/>
          <a:p>
            <a:pPr algn="ctr"/>
            <a:r>
              <a:rPr lang="en-US" dirty="0">
                <a:solidFill>
                  <a:srgbClr val="FF0000"/>
                </a:solidFill>
              </a:rPr>
              <a:t>HSDPA Flexible Scheduler</a:t>
            </a:r>
            <a:br>
              <a:rPr lang="en-US" dirty="0">
                <a:solidFill>
                  <a:srgbClr val="FF0000"/>
                </a:solidFill>
              </a:rPr>
            </a:br>
            <a:r>
              <a:rPr lang="en-US" dirty="0" smtClean="0"/>
              <a:t>Features for improving the Throughput</a:t>
            </a:r>
            <a:endParaRPr lang="en-US" dirty="0"/>
          </a:p>
        </p:txBody>
      </p:sp>
      <p:sp>
        <p:nvSpPr>
          <p:cNvPr id="4" name="Text Placeholder 3"/>
          <p:cNvSpPr>
            <a:spLocks noGrp="1"/>
          </p:cNvSpPr>
          <p:nvPr>
            <p:ph type="body" sz="half" idx="2"/>
          </p:nvPr>
        </p:nvSpPr>
        <p:spPr>
          <a:xfrm>
            <a:off x="248214" y="1332186"/>
            <a:ext cx="5029569" cy="4472189"/>
          </a:xfrm>
        </p:spPr>
        <p:txBody>
          <a:bodyPr>
            <a:normAutofit fontScale="92500" lnSpcReduction="20000"/>
          </a:bodyPr>
          <a:lstStyle/>
          <a:p>
            <a:r>
              <a:rPr lang="en-US" b="1" dirty="0" smtClean="0"/>
              <a:t>Benefits</a:t>
            </a:r>
            <a:endParaRPr lang="en-US" dirty="0"/>
          </a:p>
          <a:p>
            <a:r>
              <a:rPr lang="en-US" dirty="0"/>
              <a:t>This feature provides the flexibility of trading system capacity with </a:t>
            </a:r>
            <a:r>
              <a:rPr lang="en-US" dirty="0" smtClean="0"/>
              <a:t>fairness among </a:t>
            </a:r>
            <a:r>
              <a:rPr lang="en-US" dirty="0"/>
              <a:t>users on cell level</a:t>
            </a:r>
          </a:p>
          <a:p>
            <a:r>
              <a:rPr lang="en-US" b="1" dirty="0"/>
              <a:t>Description</a:t>
            </a:r>
            <a:endParaRPr lang="en-US" dirty="0"/>
          </a:p>
          <a:p>
            <a:r>
              <a:rPr lang="en-US" dirty="0"/>
              <a:t>The scheduler transmits information to users on a per 2 </a:t>
            </a:r>
            <a:r>
              <a:rPr lang="en-US" dirty="0" err="1"/>
              <a:t>ms</a:t>
            </a:r>
            <a:r>
              <a:rPr lang="en-US" dirty="0"/>
              <a:t> TTI (</a:t>
            </a:r>
            <a:r>
              <a:rPr lang="en-US" dirty="0" smtClean="0"/>
              <a:t>Transmission Time </a:t>
            </a:r>
            <a:r>
              <a:rPr lang="en-US" dirty="0"/>
              <a:t>Interval) basis. Several aspects are considered when deciding which </a:t>
            </a:r>
            <a:r>
              <a:rPr lang="en-US" dirty="0" err="1" smtClean="0"/>
              <a:t>Ues</a:t>
            </a:r>
            <a:r>
              <a:rPr lang="en-US" dirty="0" smtClean="0"/>
              <a:t> to </a:t>
            </a:r>
            <a:r>
              <a:rPr lang="en-US" dirty="0"/>
              <a:t>transmit to. These aspects include:</a:t>
            </a:r>
          </a:p>
          <a:p>
            <a:pPr lvl="1"/>
            <a:r>
              <a:rPr lang="en-US" dirty="0"/>
              <a:t>• UE radio channel measurements, CQI (Channel Quality Indication), </a:t>
            </a:r>
            <a:r>
              <a:rPr lang="en-US" dirty="0" smtClean="0"/>
              <a:t>with the </a:t>
            </a:r>
            <a:r>
              <a:rPr lang="en-US" dirty="0"/>
              <a:t>potential of increasing system capacity by </a:t>
            </a:r>
            <a:r>
              <a:rPr lang="en-US" dirty="0" err="1"/>
              <a:t>favouring</a:t>
            </a:r>
            <a:r>
              <a:rPr lang="en-US" dirty="0"/>
              <a:t> users with </a:t>
            </a:r>
            <a:r>
              <a:rPr lang="en-US" dirty="0" smtClean="0"/>
              <a:t>good radio </a:t>
            </a:r>
            <a:r>
              <a:rPr lang="en-US" dirty="0"/>
              <a:t>condition.</a:t>
            </a:r>
          </a:p>
          <a:p>
            <a:pPr lvl="1"/>
            <a:r>
              <a:rPr lang="en-US" dirty="0"/>
              <a:t>• Delay and average bit rate, with the potential of increasing fairness </a:t>
            </a:r>
            <a:r>
              <a:rPr lang="en-US" dirty="0" smtClean="0"/>
              <a:t>among users</a:t>
            </a:r>
            <a:r>
              <a:rPr lang="en-US" dirty="0"/>
              <a:t>.</a:t>
            </a:r>
          </a:p>
          <a:p>
            <a:pPr lvl="1"/>
            <a:r>
              <a:rPr lang="en-US" dirty="0"/>
              <a:t>• Re-transmission, with the potential of </a:t>
            </a:r>
            <a:r>
              <a:rPr lang="en-US" dirty="0" err="1"/>
              <a:t>favouring</a:t>
            </a:r>
            <a:r>
              <a:rPr lang="en-US" dirty="0"/>
              <a:t> users with scheduled retransmissions</a:t>
            </a:r>
          </a:p>
          <a:p>
            <a:r>
              <a:rPr lang="en-US" b="1" i="1" dirty="0"/>
              <a:t>Parameters:</a:t>
            </a:r>
            <a:endParaRPr lang="en-US" dirty="0"/>
          </a:p>
          <a:p>
            <a:r>
              <a:rPr lang="en-US" dirty="0"/>
              <a:t>The flexible scheduler is operator configurable on cell level to one of </a:t>
            </a:r>
            <a:r>
              <a:rPr lang="en-US" dirty="0" smtClean="0"/>
              <a:t>the following </a:t>
            </a:r>
            <a:r>
              <a:rPr lang="en-US" dirty="0"/>
              <a:t>strategies:</a:t>
            </a:r>
          </a:p>
          <a:p>
            <a:pPr lvl="1"/>
            <a:r>
              <a:rPr lang="en-US" dirty="0"/>
              <a:t>• Max CQI</a:t>
            </a:r>
          </a:p>
          <a:p>
            <a:pPr lvl="1"/>
            <a:r>
              <a:rPr lang="en-US" dirty="0"/>
              <a:t>• Proportional Fair - low fairness</a:t>
            </a:r>
          </a:p>
          <a:p>
            <a:pPr lvl="1"/>
            <a:r>
              <a:rPr lang="en-US" dirty="0"/>
              <a:t>• Proportional Fair - medium fairness</a:t>
            </a:r>
          </a:p>
          <a:p>
            <a:pPr lvl="1"/>
            <a:r>
              <a:rPr lang="en-US" dirty="0"/>
              <a:t>• Proportional Fair - high </a:t>
            </a:r>
            <a:r>
              <a:rPr lang="en-US" dirty="0" smtClean="0"/>
              <a:t>fairness</a:t>
            </a:r>
          </a:p>
          <a:p>
            <a:pPr lvl="1"/>
            <a:r>
              <a:rPr lang="it-IT" altLang="en-US" dirty="0"/>
              <a:t>Round Robin (</a:t>
            </a:r>
            <a:r>
              <a:rPr lang="en-US" altLang="en-US" dirty="0"/>
              <a:t>does not need Flexible Scheduler)</a:t>
            </a:r>
          </a:p>
          <a:p>
            <a:pPr lvl="1"/>
            <a:r>
              <a:rPr lang="en-US" dirty="0" smtClean="0"/>
              <a:t>• </a:t>
            </a:r>
            <a:r>
              <a:rPr lang="en-US" dirty="0"/>
              <a:t>Equal bit </a:t>
            </a:r>
            <a:r>
              <a:rPr lang="en-US" dirty="0" smtClean="0"/>
              <a:t>rate</a:t>
            </a:r>
          </a:p>
          <a:p>
            <a:pPr marL="285750" indent="-285750">
              <a:buFont typeface="Courier New" panose="02070309020205020404" pitchFamily="49" charset="0"/>
              <a:buChar char="o"/>
            </a:pPr>
            <a:r>
              <a:rPr lang="en-US" altLang="en-US" dirty="0"/>
              <a:t>Flexible Scheduler is a pre-requisite for Code Multiplexing and HS-SCCH Power Control optional feature </a:t>
            </a:r>
          </a:p>
          <a:p>
            <a:pPr lvl="1"/>
            <a:endParaRPr lang="en-US" dirty="0"/>
          </a:p>
          <a:p>
            <a:pPr lvl="1"/>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2"/>
          <a:stretch>
            <a:fillRect/>
          </a:stretch>
        </p:blipFill>
        <p:spPr>
          <a:xfrm>
            <a:off x="5277784" y="2173041"/>
            <a:ext cx="6542857" cy="2790476"/>
          </a:xfrm>
          <a:prstGeom prst="rect">
            <a:avLst/>
          </a:prstGeom>
        </p:spPr>
      </p:pic>
    </p:spTree>
    <p:extLst>
      <p:ext uri="{BB962C8B-B14F-4D97-AF65-F5344CB8AC3E}">
        <p14:creationId xmlns:p14="http://schemas.microsoft.com/office/powerpoint/2010/main" val="2149413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717" y="187329"/>
            <a:ext cx="10042635" cy="1042385"/>
          </a:xfrm>
        </p:spPr>
        <p:txBody>
          <a:bodyPr>
            <a:normAutofit/>
          </a:bodyPr>
          <a:lstStyle/>
          <a:p>
            <a:pPr algn="ctr"/>
            <a:r>
              <a:rPr lang="en-US" dirty="0">
                <a:solidFill>
                  <a:srgbClr val="FF0000"/>
                </a:solidFill>
              </a:rPr>
              <a:t>HSDPA Code Multiplexing and HSSCCH Power Control</a:t>
            </a:r>
            <a:br>
              <a:rPr lang="en-US" dirty="0">
                <a:solidFill>
                  <a:srgbClr val="FF0000"/>
                </a:solidFill>
              </a:rPr>
            </a:br>
            <a:r>
              <a:rPr lang="en-US" dirty="0" smtClean="0"/>
              <a:t>Features </a:t>
            </a:r>
            <a:r>
              <a:rPr lang="en-US" dirty="0"/>
              <a:t>for improving the Throughput</a:t>
            </a:r>
          </a:p>
        </p:txBody>
      </p:sp>
      <p:sp>
        <p:nvSpPr>
          <p:cNvPr id="5" name="Text Placeholder 3"/>
          <p:cNvSpPr txBox="1">
            <a:spLocks noGrp="1"/>
          </p:cNvSpPr>
          <p:nvPr>
            <p:ph type="body" sz="half" idx="2"/>
          </p:nvPr>
        </p:nvSpPr>
        <p:spPr>
          <a:xfrm>
            <a:off x="646387" y="1442547"/>
            <a:ext cx="10893972" cy="4359165"/>
          </a:xfrm>
          <a:prstGeom prst="rect">
            <a:avLst/>
          </a:prstGeom>
        </p:spPr>
        <p:txBody>
          <a:bodyPr vert="horz" lIns="91440" tIns="45720" rIns="91440" bIns="45720" rtlCol="0">
            <a:normAutofit fontScale="70000" lnSpcReduction="20000"/>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000" kern="1200">
                <a:solidFill>
                  <a:schemeClr val="tx1"/>
                </a:solidFill>
                <a:latin typeface="+mn-lt"/>
                <a:ea typeface="+mn-ea"/>
                <a:cs typeface="+mn-cs"/>
              </a:defRPr>
            </a:lvl9pPr>
          </a:lstStyle>
          <a:p>
            <a:r>
              <a:rPr lang="en-US" sz="1800" b="1" dirty="0" smtClean="0"/>
              <a:t>Summary</a:t>
            </a:r>
            <a:endParaRPr lang="en-US" sz="1800" dirty="0"/>
          </a:p>
          <a:p>
            <a:r>
              <a:rPr lang="en-US" sz="1800" dirty="0"/>
              <a:t>Code multiplexing is a complementary method to time multiplexing (which </a:t>
            </a:r>
            <a:r>
              <a:rPr lang="en-US" sz="1800" dirty="0" smtClean="0"/>
              <a:t>was introduced </a:t>
            </a:r>
            <a:r>
              <a:rPr lang="en-US" sz="1800" dirty="0"/>
              <a:t>in P4) that gives the possibility to share the HS-DSCH </a:t>
            </a:r>
            <a:r>
              <a:rPr lang="en-US" sz="1800" dirty="0" smtClean="0"/>
              <a:t>resource among </a:t>
            </a:r>
            <a:r>
              <a:rPr lang="en-US" sz="1800" dirty="0"/>
              <a:t>users in both code and time domain, thereby improving the </a:t>
            </a:r>
            <a:r>
              <a:rPr lang="en-US" sz="1800" dirty="0" smtClean="0"/>
              <a:t>overall performance </a:t>
            </a:r>
            <a:r>
              <a:rPr lang="en-US" sz="1800" dirty="0"/>
              <a:t>in terms of system throughput and number of users served at </a:t>
            </a:r>
            <a:r>
              <a:rPr lang="en-US" sz="1800" dirty="0" smtClean="0"/>
              <a:t>a given delay HS-SCCH </a:t>
            </a:r>
            <a:r>
              <a:rPr lang="en-US" sz="1800" dirty="0"/>
              <a:t>power control reduces the RBS output power needed for the </a:t>
            </a:r>
            <a:r>
              <a:rPr lang="en-US" sz="1800" dirty="0" smtClean="0"/>
              <a:t>HSSCCHs and </a:t>
            </a:r>
            <a:r>
              <a:rPr lang="en-US" sz="1800" dirty="0"/>
              <a:t>thereby increases the system capacity.</a:t>
            </a:r>
          </a:p>
          <a:p>
            <a:r>
              <a:rPr lang="en-US" sz="1800" b="1" dirty="0"/>
              <a:t>Benefits</a:t>
            </a:r>
            <a:endParaRPr lang="en-US" sz="1800" dirty="0"/>
          </a:p>
          <a:p>
            <a:r>
              <a:rPr lang="en-US" sz="1800" dirty="0"/>
              <a:t>This feature</a:t>
            </a:r>
          </a:p>
          <a:p>
            <a:pPr lvl="1"/>
            <a:r>
              <a:rPr lang="en-US" sz="1800" dirty="0"/>
              <a:t>• Improves the system throughput</a:t>
            </a:r>
          </a:p>
          <a:p>
            <a:pPr lvl="1"/>
            <a:r>
              <a:rPr lang="en-US" sz="1800" dirty="0"/>
              <a:t>• Improves the delay characteristics, especially for users downloading </a:t>
            </a:r>
            <a:r>
              <a:rPr lang="en-US" sz="1800" dirty="0" smtClean="0"/>
              <a:t>small objects</a:t>
            </a:r>
            <a:r>
              <a:rPr lang="en-US" sz="1800" dirty="0"/>
              <a:t>, e.g. Web pages</a:t>
            </a:r>
          </a:p>
          <a:p>
            <a:pPr lvl="1"/>
            <a:r>
              <a:rPr lang="en-US" sz="1800" dirty="0"/>
              <a:t>• Reduces RBS output power for HS-SCCH </a:t>
            </a:r>
            <a:r>
              <a:rPr lang="en-US" sz="1800" dirty="0" smtClean="0"/>
              <a:t>signaling</a:t>
            </a:r>
            <a:endParaRPr lang="en-US" sz="1800" dirty="0"/>
          </a:p>
          <a:p>
            <a:pPr marL="0" lvl="1">
              <a:spcBef>
                <a:spcPts val="1000"/>
              </a:spcBef>
            </a:pPr>
            <a:r>
              <a:rPr lang="en-US" sz="1800" b="1" dirty="0"/>
              <a:t>Description</a:t>
            </a:r>
            <a:endParaRPr lang="en-US" sz="1800" dirty="0"/>
          </a:p>
          <a:p>
            <a:pPr algn="just"/>
            <a:r>
              <a:rPr lang="en-US" sz="1800" dirty="0" smtClean="0"/>
              <a:t>Code </a:t>
            </a:r>
            <a:r>
              <a:rPr lang="en-US" sz="1800" dirty="0"/>
              <a:t>multiplexing is a complementary method to time multiplexing that </a:t>
            </a:r>
            <a:r>
              <a:rPr lang="en-US" sz="1800" dirty="0" smtClean="0"/>
              <a:t>gives the </a:t>
            </a:r>
            <a:r>
              <a:rPr lang="en-US" sz="1800" dirty="0"/>
              <a:t>possibility to share the HS-DSCH resource among users in both code </a:t>
            </a:r>
            <a:r>
              <a:rPr lang="en-US" sz="1800" dirty="0" smtClean="0"/>
              <a:t>and time </a:t>
            </a:r>
            <a:r>
              <a:rPr lang="en-US" sz="1800" dirty="0"/>
              <a:t>domain. The scheduler can transmit information to up to 4 users per 2 </a:t>
            </a:r>
            <a:r>
              <a:rPr lang="en-US" sz="1800" dirty="0" err="1" smtClean="0"/>
              <a:t>ms</a:t>
            </a:r>
            <a:r>
              <a:rPr lang="en-US" sz="1800" dirty="0"/>
              <a:t> </a:t>
            </a:r>
            <a:r>
              <a:rPr lang="en-US" sz="1800" dirty="0" smtClean="0"/>
              <a:t>TTI </a:t>
            </a:r>
            <a:r>
              <a:rPr lang="en-US" sz="1800" dirty="0"/>
              <a:t>(Transmission Time Interval) by using separate codes, or group of </a:t>
            </a:r>
            <a:r>
              <a:rPr lang="en-US" sz="1800" dirty="0" smtClean="0"/>
              <a:t>codes, per </a:t>
            </a:r>
            <a:r>
              <a:rPr lang="en-US" sz="1800" dirty="0"/>
              <a:t>user. The codes to be received by a certain UE are </a:t>
            </a:r>
            <a:r>
              <a:rPr lang="en-US" sz="1800" dirty="0" err="1"/>
              <a:t>signalled</a:t>
            </a:r>
            <a:r>
              <a:rPr lang="en-US" sz="1800" dirty="0"/>
              <a:t> on </a:t>
            </a:r>
            <a:r>
              <a:rPr lang="en-US" sz="1800" dirty="0" smtClean="0"/>
              <a:t>HS-SCCH. HS-SCCH </a:t>
            </a:r>
            <a:r>
              <a:rPr lang="en-US" sz="1800" dirty="0"/>
              <a:t>power control exploits e.g. UE measurements to adapt the </a:t>
            </a:r>
            <a:r>
              <a:rPr lang="en-US" sz="1800" dirty="0" smtClean="0"/>
              <a:t>HSSCCH output </a:t>
            </a:r>
            <a:r>
              <a:rPr lang="en-US" sz="1800" dirty="0"/>
              <a:t>power. In this way, users close to the RBS will have less </a:t>
            </a:r>
            <a:r>
              <a:rPr lang="en-US" sz="1800" dirty="0" smtClean="0"/>
              <a:t>HSSCCH output </a:t>
            </a:r>
            <a:r>
              <a:rPr lang="en-US" sz="1800" dirty="0"/>
              <a:t>than users far away from the RBS. The overall target is to </a:t>
            </a:r>
            <a:r>
              <a:rPr lang="en-US" sz="1800" dirty="0" smtClean="0"/>
              <a:t>reduce the </a:t>
            </a:r>
            <a:r>
              <a:rPr lang="en-US" sz="1800" dirty="0"/>
              <a:t>average RBS output power needed for the HS-SCCHs. As such, the </a:t>
            </a:r>
            <a:r>
              <a:rPr lang="en-US" sz="1800" dirty="0" smtClean="0"/>
              <a:t>HSSCCH power </a:t>
            </a:r>
            <a:r>
              <a:rPr lang="en-US" sz="1800" dirty="0"/>
              <a:t>control gain increases with the allowed number of users per </a:t>
            </a:r>
            <a:r>
              <a:rPr lang="en-US" sz="1800" dirty="0" smtClean="0"/>
              <a:t>TTI, c.f</a:t>
            </a:r>
            <a:r>
              <a:rPr lang="en-US" sz="1800" dirty="0"/>
              <a:t>. code multiplexing.</a:t>
            </a:r>
          </a:p>
          <a:p>
            <a:r>
              <a:rPr lang="en-US" sz="1800" b="1" dirty="0"/>
              <a:t>Parameters</a:t>
            </a:r>
            <a:endParaRPr lang="en-US" sz="1800" dirty="0"/>
          </a:p>
          <a:p>
            <a:r>
              <a:rPr lang="en-US" sz="1800" dirty="0"/>
              <a:t>It will be possible for the operator to control:</a:t>
            </a:r>
          </a:p>
          <a:p>
            <a:pPr lvl="1"/>
            <a:r>
              <a:rPr lang="en-US" sz="1800" dirty="0"/>
              <a:t>• The number of HS-SCCHs for code multiplexing</a:t>
            </a:r>
          </a:p>
          <a:p>
            <a:pPr lvl="1"/>
            <a:r>
              <a:rPr lang="en-US" sz="1800" dirty="0"/>
              <a:t>• Operation of HS-SCCH power control by suitable parameters such </a:t>
            </a:r>
            <a:r>
              <a:rPr lang="en-US" sz="1800" dirty="0" smtClean="0"/>
              <a:t>as minimum </a:t>
            </a:r>
            <a:r>
              <a:rPr lang="en-US" sz="1800" dirty="0"/>
              <a:t>and maximum HS-SCCH output power as well as update rate.</a:t>
            </a:r>
          </a:p>
          <a:p>
            <a:pPr lvl="1"/>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7" name="Picture 6"/>
          <p:cNvPicPr>
            <a:picLocks noChangeAspect="1"/>
          </p:cNvPicPr>
          <p:nvPr/>
        </p:nvPicPr>
        <p:blipFill>
          <a:blip r:embed="rId2"/>
          <a:stretch>
            <a:fillRect/>
          </a:stretch>
        </p:blipFill>
        <p:spPr>
          <a:xfrm>
            <a:off x="4430834" y="2458765"/>
            <a:ext cx="6542857" cy="2790476"/>
          </a:xfrm>
          <a:prstGeom prst="rect">
            <a:avLst/>
          </a:prstGeom>
        </p:spPr>
      </p:pic>
    </p:spTree>
    <p:extLst>
      <p:ext uri="{BB962C8B-B14F-4D97-AF65-F5344CB8AC3E}">
        <p14:creationId xmlns:p14="http://schemas.microsoft.com/office/powerpoint/2010/main" val="332792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46957" y="225437"/>
            <a:ext cx="4553084" cy="530225"/>
          </a:xfrm>
        </p:spPr>
        <p:txBody>
          <a:bodyPr>
            <a:normAutofit/>
          </a:bodyPr>
          <a:lstStyle/>
          <a:p>
            <a:pPr algn="ctr"/>
            <a:r>
              <a:rPr lang="en-US" b="1" dirty="0">
                <a:solidFill>
                  <a:srgbClr val="FF0000"/>
                </a:solidFill>
              </a:rPr>
              <a:t>Interference </a:t>
            </a:r>
            <a:r>
              <a:rPr lang="en-US" b="1" dirty="0" smtClean="0">
                <a:solidFill>
                  <a:srgbClr val="FF0000"/>
                </a:solidFill>
              </a:rPr>
              <a:t>Suppression</a:t>
            </a:r>
            <a:endParaRPr lang="en-US"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4767263" y="1280644"/>
            <a:ext cx="6815137" cy="3837924"/>
          </a:xfrm>
          <a:prstGeom prst="rect">
            <a:avLst/>
          </a:prstGeom>
        </p:spPr>
      </p:pic>
      <p:sp>
        <p:nvSpPr>
          <p:cNvPr id="4" name="Text Placeholder 3"/>
          <p:cNvSpPr>
            <a:spLocks noGrp="1"/>
          </p:cNvSpPr>
          <p:nvPr>
            <p:ph type="body" sz="half" idx="2"/>
          </p:nvPr>
        </p:nvSpPr>
        <p:spPr>
          <a:xfrm>
            <a:off x="218944" y="769517"/>
            <a:ext cx="11359165" cy="1497169"/>
          </a:xfrm>
        </p:spPr>
        <p:txBody>
          <a:bodyPr>
            <a:normAutofit/>
          </a:bodyPr>
          <a:lstStyle/>
          <a:p>
            <a:r>
              <a:rPr lang="en-US" dirty="0" smtClean="0"/>
              <a:t>The </a:t>
            </a:r>
            <a:r>
              <a:rPr lang="en-US" dirty="0"/>
              <a:t>Interference Suppression is an advanced receiver enhancement for </a:t>
            </a:r>
            <a:r>
              <a:rPr lang="en-US" dirty="0" smtClean="0"/>
              <a:t>DUW. It </a:t>
            </a:r>
            <a:r>
              <a:rPr lang="en-US" dirty="0"/>
              <a:t>brings significant performance gains for EUL, which in turn lowers </a:t>
            </a:r>
            <a:r>
              <a:rPr lang="en-US" dirty="0" smtClean="0"/>
              <a:t>interference levels </a:t>
            </a:r>
            <a:r>
              <a:rPr lang="en-US" dirty="0"/>
              <a:t>also for other radio bearers. Interference Suppression is supported </a:t>
            </a:r>
            <a:r>
              <a:rPr lang="en-US" dirty="0" smtClean="0"/>
              <a:t>in deployment </a:t>
            </a:r>
            <a:r>
              <a:rPr lang="en-US" dirty="0"/>
              <a:t>scenarios with 1, 2, or 4 receiver antennas</a:t>
            </a:r>
            <a:r>
              <a:rPr lang="en-US" dirty="0" smtClean="0"/>
              <a:t>.</a:t>
            </a:r>
          </a:p>
          <a:p>
            <a:r>
              <a:rPr lang="en-US" dirty="0"/>
              <a:t>The Interference Suppression receiver replaces the existing G-Rake </a:t>
            </a:r>
            <a:r>
              <a:rPr lang="en-US" dirty="0" smtClean="0"/>
              <a:t>receiver and </a:t>
            </a:r>
            <a:r>
              <a:rPr lang="en-US" dirty="0"/>
              <a:t>improves equalization, SIR estimation, and interference </a:t>
            </a:r>
            <a:r>
              <a:rPr lang="en-US" dirty="0" smtClean="0"/>
              <a:t>suppression (interference </a:t>
            </a:r>
            <a:r>
              <a:rPr lang="en-US" dirty="0"/>
              <a:t>mitigation) </a:t>
            </a:r>
            <a:r>
              <a:rPr lang="en-US" dirty="0" smtClean="0"/>
              <a:t>capabilities. The </a:t>
            </a:r>
            <a:r>
              <a:rPr lang="en-US" b="1" dirty="0" err="1" smtClean="0">
                <a:solidFill>
                  <a:srgbClr val="FF0000"/>
                </a:solidFill>
              </a:rPr>
              <a:t>NodeBFunction</a:t>
            </a:r>
            <a:r>
              <a:rPr lang="en-US" b="1" dirty="0">
                <a:solidFill>
                  <a:srgbClr val="FF0000"/>
                </a:solidFill>
              </a:rPr>
              <a:t>::</a:t>
            </a:r>
            <a:r>
              <a:rPr lang="en-US" b="1" dirty="0" err="1">
                <a:solidFill>
                  <a:srgbClr val="FF0000"/>
                </a:solidFill>
              </a:rPr>
              <a:t>featureStateInterferenceSuppression</a:t>
            </a:r>
            <a:endParaRPr lang="en-US" b="1" dirty="0">
              <a:solidFill>
                <a:srgbClr val="FF0000"/>
              </a:solidFill>
            </a:endParaRPr>
          </a:p>
          <a:p>
            <a:r>
              <a:rPr lang="en-US" dirty="0"/>
              <a:t>attribute controls whether the feature is </a:t>
            </a:r>
            <a:r>
              <a:rPr lang="en-US" dirty="0" smtClean="0"/>
              <a:t>enabled. The </a:t>
            </a:r>
            <a:r>
              <a:rPr lang="en-US" dirty="0"/>
              <a:t>Interference Suppression licenses is </a:t>
            </a:r>
            <a:r>
              <a:rPr lang="en-US" dirty="0" smtClean="0"/>
              <a:t>required. This </a:t>
            </a:r>
            <a:r>
              <a:rPr lang="en-US" dirty="0"/>
              <a:t>feature is only available for DU-based RBS.</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45376824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90" y="457204"/>
            <a:ext cx="9398916" cy="530225"/>
          </a:xfrm>
        </p:spPr>
        <p:txBody>
          <a:bodyPr>
            <a:normAutofit/>
          </a:bodyPr>
          <a:lstStyle/>
          <a:p>
            <a:pPr algn="ctr"/>
            <a:r>
              <a:rPr lang="en-US" b="1" dirty="0" smtClean="0">
                <a:solidFill>
                  <a:srgbClr val="FF0000"/>
                </a:solidFill>
              </a:rPr>
              <a:t>EUL 2ms TTI increase</a:t>
            </a:r>
            <a:endParaRPr lang="en-US" b="1" dirty="0">
              <a:solidFill>
                <a:srgbClr val="FF0000"/>
              </a:solidFill>
            </a:endParaRPr>
          </a:p>
        </p:txBody>
      </p:sp>
      <p:pic>
        <p:nvPicPr>
          <p:cNvPr id="1026" name="Picture 2" descr="C:\Users\MOHAMM~1.T\AppData\Local\Temp\SNAGHTML1bea3d.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1495822"/>
            <a:ext cx="6815137" cy="3407569"/>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167427" y="1226128"/>
            <a:ext cx="3799268" cy="4642861"/>
          </a:xfrm>
        </p:spPr>
        <p:txBody>
          <a:bodyPr>
            <a:normAutofit/>
          </a:bodyPr>
          <a:lstStyle/>
          <a:p>
            <a:r>
              <a:rPr lang="en-US" dirty="0"/>
              <a:t>The EUL 2ms Transmission Time Interval (TTI) feature </a:t>
            </a:r>
            <a:r>
              <a:rPr lang="en-US" dirty="0" smtClean="0"/>
              <a:t>provides:</a:t>
            </a:r>
          </a:p>
          <a:p>
            <a:pPr marL="285750" indent="-285750">
              <a:buFont typeface="Arial" panose="020B0604020202020204" pitchFamily="34" charset="0"/>
              <a:buChar char="•"/>
            </a:pPr>
            <a:r>
              <a:rPr lang="en-US" dirty="0" smtClean="0"/>
              <a:t> </a:t>
            </a:r>
            <a:r>
              <a:rPr lang="en-US" dirty="0"/>
              <a:t>higher uplink </a:t>
            </a:r>
            <a:r>
              <a:rPr lang="en-US" dirty="0" smtClean="0"/>
              <a:t>bit rates </a:t>
            </a:r>
          </a:p>
          <a:p>
            <a:pPr marL="285750" indent="-285750">
              <a:buFont typeface="Arial" panose="020B0604020202020204" pitchFamily="34" charset="0"/>
              <a:buChar char="•"/>
            </a:pPr>
            <a:r>
              <a:rPr lang="en-US" dirty="0" smtClean="0"/>
              <a:t> </a:t>
            </a:r>
            <a:r>
              <a:rPr lang="en-US" dirty="0"/>
              <a:t>lower latency. </a:t>
            </a:r>
            <a:endParaRPr lang="en-US" dirty="0" smtClean="0"/>
          </a:p>
          <a:p>
            <a:r>
              <a:rPr lang="en-US" dirty="0" smtClean="0"/>
              <a:t>The </a:t>
            </a:r>
            <a:r>
              <a:rPr lang="en-US" dirty="0" err="1"/>
              <a:t>NodeBFunction</a:t>
            </a:r>
            <a:r>
              <a:rPr lang="en-US" dirty="0"/>
              <a:t>::</a:t>
            </a:r>
            <a:r>
              <a:rPr lang="en-US" dirty="0" smtClean="0"/>
              <a:t>featureStateEul2msTti attribute </a:t>
            </a:r>
            <a:r>
              <a:rPr lang="en-US" dirty="0"/>
              <a:t>controls whether the feature is enabled. The EUL 2ms TTI license </a:t>
            </a:r>
            <a:r>
              <a:rPr lang="en-US" dirty="0" smtClean="0"/>
              <a:t>is required</a:t>
            </a:r>
            <a:r>
              <a:rPr lang="en-US" dirty="0"/>
              <a:t>.</a:t>
            </a:r>
            <a:endParaRPr lang="en-US" dirty="0" smtClean="0"/>
          </a:p>
          <a:p>
            <a:endParaRPr lang="en-US" dirty="0" smtClean="0"/>
          </a:p>
          <a:p>
            <a:r>
              <a:rPr lang="en-US" dirty="0" smtClean="0"/>
              <a:t>Candidate RNC must  has the following circumstances:</a:t>
            </a:r>
          </a:p>
          <a:p>
            <a:pPr marL="285750" indent="-285750">
              <a:buFont typeface="Arial" panose="020B0604020202020204" pitchFamily="34" charset="0"/>
              <a:buChar char="•"/>
            </a:pPr>
            <a:r>
              <a:rPr lang="en-US" dirty="0" smtClean="0"/>
              <a:t>Good number of average EUL best users</a:t>
            </a:r>
          </a:p>
          <a:p>
            <a:pPr marL="285750" indent="-285750">
              <a:buFont typeface="Arial" panose="020B0604020202020204" pitchFamily="34" charset="0"/>
              <a:buChar char="•"/>
            </a:pPr>
            <a:r>
              <a:rPr lang="en-US" dirty="0" smtClean="0"/>
              <a:t>Good UL RSSI</a:t>
            </a:r>
          </a:p>
          <a:p>
            <a:pPr marL="285750" indent="-285750">
              <a:buFont typeface="Arial" panose="020B0604020202020204" pitchFamily="34" charset="0"/>
              <a:buChar char="•"/>
            </a:pPr>
            <a:r>
              <a:rPr lang="en-US" dirty="0" smtClean="0"/>
              <a:t>Minimum UL hardware admissions</a:t>
            </a:r>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8" name="Picture 4" descr="C:\Users\MOHAMM~1.T\AppData\Local\Temp\SNAGHTML1d201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3695" y="1296523"/>
            <a:ext cx="762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C:\Users\MOHAMM~1.T\AppData\Local\Temp\SNAGHTML1f849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3695" y="1895061"/>
            <a:ext cx="762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MOHAMM~1.T\AppData\Local\Temp\SNAGHTML20690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58985" y="1332640"/>
            <a:ext cx="6829425"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7" name="Picture 13" descr="C:\Users\MOHAMM~1.T\AppData\Local\Temp\SNAGHTML21652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66693" y="2117229"/>
            <a:ext cx="762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C:\Users\MOHAMM~1.T\AppData\Local\Temp\SNAGHTML226de7.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68407" y="1815554"/>
            <a:ext cx="762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0988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subTnLst>
                                    <p:set>
                                      <p:cBhvr override="childStyle">
                                        <p:cTn dur="1" fill="hold" display="0" masterRel="nextClick" afterEffect="1"/>
                                        <p:tgtEl>
                                          <p:spTgt spid="102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031"/>
                                        </p:tgtEl>
                                        <p:attrNameLst>
                                          <p:attrName>style.visibility</p:attrName>
                                        </p:attrNameLst>
                                      </p:cBhvr>
                                      <p:to>
                                        <p:strVal val="visible"/>
                                      </p:to>
                                    </p:set>
                                    <p:animEffect transition="in" filter="fade">
                                      <p:cBhvr>
                                        <p:cTn id="17" dur="1000"/>
                                        <p:tgtEl>
                                          <p:spTgt spid="1031"/>
                                        </p:tgtEl>
                                      </p:cBhvr>
                                    </p:animEffect>
                                    <p:anim calcmode="lin" valueType="num">
                                      <p:cBhvr>
                                        <p:cTn id="18" dur="1000" fill="hold"/>
                                        <p:tgtEl>
                                          <p:spTgt spid="1031"/>
                                        </p:tgtEl>
                                        <p:attrNameLst>
                                          <p:attrName>ppt_x</p:attrName>
                                        </p:attrNameLst>
                                      </p:cBhvr>
                                      <p:tavLst>
                                        <p:tav tm="0">
                                          <p:val>
                                            <p:strVal val="#ppt_x"/>
                                          </p:val>
                                        </p:tav>
                                        <p:tav tm="100000">
                                          <p:val>
                                            <p:strVal val="#ppt_x"/>
                                          </p:val>
                                        </p:tav>
                                      </p:tavLst>
                                    </p:anim>
                                    <p:anim calcmode="lin" valueType="num">
                                      <p:cBhvr>
                                        <p:cTn id="19" dur="1000" fill="hold"/>
                                        <p:tgtEl>
                                          <p:spTgt spid="1031"/>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031"/>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035"/>
                                        </p:tgtEl>
                                        <p:attrNameLst>
                                          <p:attrName>style.visibility</p:attrName>
                                        </p:attrNameLst>
                                      </p:cBhvr>
                                      <p:to>
                                        <p:strVal val="visible"/>
                                      </p:to>
                                    </p:set>
                                    <p:animEffect transition="in" filter="wipe(down)">
                                      <p:cBhvr>
                                        <p:cTn id="24" dur="500"/>
                                        <p:tgtEl>
                                          <p:spTgt spid="1035"/>
                                        </p:tgtEl>
                                      </p:cBhvr>
                                    </p:animEffect>
                                  </p:childTnLst>
                                  <p:subTnLst>
                                    <p:set>
                                      <p:cBhvr override="childStyle">
                                        <p:cTn dur="1" fill="hold" display="0" masterRel="nextClick" afterEffect="1"/>
                                        <p:tgtEl>
                                          <p:spTgt spid="1035"/>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1037"/>
                                        </p:tgtEl>
                                        <p:attrNameLst>
                                          <p:attrName>style.visibility</p:attrName>
                                        </p:attrNameLst>
                                      </p:cBhvr>
                                      <p:to>
                                        <p:strVal val="visible"/>
                                      </p:to>
                                    </p:set>
                                    <p:animEffect transition="in" filter="circle(in)">
                                      <p:cBhvr>
                                        <p:cTn id="29" dur="2000"/>
                                        <p:tgtEl>
                                          <p:spTgt spid="1037"/>
                                        </p:tgtEl>
                                      </p:cBhvr>
                                    </p:animEffect>
                                  </p:childTnLst>
                                  <p:subTnLst>
                                    <p:set>
                                      <p:cBhvr override="childStyle">
                                        <p:cTn dur="1" fill="hold" display="0" masterRel="nextClick" afterEffect="1"/>
                                        <p:tgtEl>
                                          <p:spTgt spid="1037"/>
                                        </p:tgtEl>
                                        <p:attrNameLst>
                                          <p:attrName>style.visibility</p:attrName>
                                        </p:attrNameLst>
                                      </p:cBhvr>
                                      <p:to>
                                        <p:strVal val="hidden"/>
                                      </p:to>
                                    </p:set>
                                  </p:sub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039"/>
                                        </p:tgtEl>
                                        <p:attrNameLst>
                                          <p:attrName>style.visibility</p:attrName>
                                        </p:attrNameLst>
                                      </p:cBhvr>
                                      <p:to>
                                        <p:strVal val="visible"/>
                                      </p:to>
                                    </p:set>
                                    <p:animEffect transition="in" filter="barn(inVertical)">
                                      <p:cBhvr>
                                        <p:cTn id="34" dur="500"/>
                                        <p:tgtEl>
                                          <p:spTgt spid="1039"/>
                                        </p:tgtEl>
                                      </p:cBhvr>
                                    </p:animEffect>
                                  </p:childTnLst>
                                  <p:subTnLst>
                                    <p:set>
                                      <p:cBhvr override="childStyle">
                                        <p:cTn dur="1" fill="hold" display="0" masterRel="nextClick" afterEffect="1"/>
                                        <p:tgtEl>
                                          <p:spTgt spid="103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28056" y="123009"/>
            <a:ext cx="4514448" cy="602087"/>
          </a:xfrm>
        </p:spPr>
        <p:txBody>
          <a:bodyPr/>
          <a:lstStyle/>
          <a:p>
            <a:r>
              <a:rPr lang="en-US" b="1" dirty="0">
                <a:solidFill>
                  <a:srgbClr val="FF0000"/>
                </a:solidFill>
              </a:rPr>
              <a:t>2ms TTI users admission</a:t>
            </a:r>
          </a:p>
        </p:txBody>
      </p:sp>
      <p:pic>
        <p:nvPicPr>
          <p:cNvPr id="5" name="Content Placeholder 4"/>
          <p:cNvPicPr>
            <a:picLocks noGrp="1" noChangeAspect="1"/>
          </p:cNvPicPr>
          <p:nvPr>
            <p:ph idx="1"/>
          </p:nvPr>
        </p:nvPicPr>
        <p:blipFill>
          <a:blip r:embed="rId2"/>
          <a:stretch>
            <a:fillRect/>
          </a:stretch>
        </p:blipFill>
        <p:spPr>
          <a:xfrm>
            <a:off x="3275413" y="953055"/>
            <a:ext cx="8895771" cy="2884853"/>
          </a:xfrm>
          <a:prstGeom prst="rect">
            <a:avLst/>
          </a:prstGeom>
        </p:spPr>
      </p:pic>
      <p:sp>
        <p:nvSpPr>
          <p:cNvPr id="4" name="Text Placeholder 3"/>
          <p:cNvSpPr>
            <a:spLocks noGrp="1"/>
          </p:cNvSpPr>
          <p:nvPr>
            <p:ph type="body" sz="half" idx="2"/>
          </p:nvPr>
        </p:nvSpPr>
        <p:spPr>
          <a:xfrm>
            <a:off x="231820" y="3382043"/>
            <a:ext cx="3219719" cy="1598723"/>
          </a:xfrm>
        </p:spPr>
        <p:txBody>
          <a:bodyPr>
            <a:normAutofit/>
          </a:bodyPr>
          <a:lstStyle/>
          <a:p>
            <a:r>
              <a:rPr lang="en-US" dirty="0" smtClean="0"/>
              <a:t>The </a:t>
            </a:r>
            <a:r>
              <a:rPr lang="en-US" dirty="0"/>
              <a:t>2ms </a:t>
            </a:r>
            <a:r>
              <a:rPr lang="en-US" dirty="0" smtClean="0"/>
              <a:t>TTI </a:t>
            </a:r>
            <a:r>
              <a:rPr lang="en-US" dirty="0"/>
              <a:t>users </a:t>
            </a:r>
            <a:r>
              <a:rPr lang="en-US" dirty="0" smtClean="0"/>
              <a:t>admission increase</a:t>
            </a:r>
            <a:r>
              <a:rPr lang="en-US" dirty="0"/>
              <a:t> from 4 to 12. Overall we have increase in both Cell and User Throughput which increase in UL CEL utilization, both static and dynamic</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3"/>
          <a:stretch>
            <a:fillRect/>
          </a:stretch>
        </p:blipFill>
        <p:spPr>
          <a:xfrm>
            <a:off x="3275416" y="3986255"/>
            <a:ext cx="8869597" cy="2731334"/>
          </a:xfrm>
          <a:prstGeom prst="rect">
            <a:avLst/>
          </a:prstGeom>
        </p:spPr>
      </p:pic>
    </p:spTree>
    <p:extLst>
      <p:ext uri="{BB962C8B-B14F-4D97-AF65-F5344CB8AC3E}">
        <p14:creationId xmlns:p14="http://schemas.microsoft.com/office/powerpoint/2010/main" val="257187160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r>
              <a:rPr lang="en-US" altLang="en-US" sz="5400" b="1" dirty="0" err="1" smtClean="0">
                <a:solidFill>
                  <a:srgbClr val="FF0000"/>
                </a:solidFill>
              </a:rPr>
              <a:t>Moatch</a:t>
            </a:r>
            <a:r>
              <a:rPr lang="en-US" altLang="en-US" sz="4800" b="1" dirty="0">
                <a:solidFill>
                  <a:srgbClr val="FF0000"/>
                </a:solidFill>
              </a:rPr>
              <a:t/>
            </a:r>
            <a:br>
              <a:rPr lang="en-US" altLang="en-US" sz="4800" b="1" dirty="0">
                <a:solidFill>
                  <a:srgbClr val="FF0000"/>
                </a:solidFill>
              </a:rPr>
            </a:br>
            <a:endParaRPr lang="en-US" sz="48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7512988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9"/>
            <a:ext cx="10515600" cy="394729"/>
          </a:xfrm>
        </p:spPr>
        <p:txBody>
          <a:bodyPr>
            <a:normAutofit fontScale="90000"/>
          </a:bodyPr>
          <a:lstStyle/>
          <a:p>
            <a:pPr algn="ctr"/>
            <a:r>
              <a:rPr lang="en-US" b="1" dirty="0" smtClean="0">
                <a:solidFill>
                  <a:srgbClr val="FF0000"/>
                </a:solidFill>
              </a:rPr>
              <a:t>IUB Congestion</a:t>
            </a:r>
            <a:endParaRPr lang="en-US" b="1" dirty="0">
              <a:solidFill>
                <a:srgbClr val="FF0000"/>
              </a:solidFill>
            </a:endParaRPr>
          </a:p>
        </p:txBody>
      </p:sp>
      <p:sp>
        <p:nvSpPr>
          <p:cNvPr id="6" name="Content Placeholder 5"/>
          <p:cNvSpPr>
            <a:spLocks noGrp="1"/>
          </p:cNvSpPr>
          <p:nvPr>
            <p:ph idx="1"/>
          </p:nvPr>
        </p:nvSpPr>
        <p:spPr>
          <a:xfrm>
            <a:off x="631067" y="862886"/>
            <a:ext cx="10722735" cy="5602308"/>
          </a:xfrm>
        </p:spPr>
        <p:txBody>
          <a:bodyPr>
            <a:normAutofit fontScale="55000" lnSpcReduction="20000"/>
          </a:bodyPr>
          <a:lstStyle/>
          <a:p>
            <a:pPr marL="0" indent="0">
              <a:buNone/>
            </a:pPr>
            <a:r>
              <a:rPr lang="en-US" dirty="0" err="1"/>
              <a:t>Iub</a:t>
            </a:r>
            <a:r>
              <a:rPr lang="en-US" dirty="0"/>
              <a:t> congestion is a common reason for high number of </a:t>
            </a:r>
            <a:r>
              <a:rPr lang="en-US" b="1" dirty="0">
                <a:solidFill>
                  <a:srgbClr val="FFC000"/>
                </a:solidFill>
              </a:rPr>
              <a:t>failures after admission </a:t>
            </a:r>
            <a:r>
              <a:rPr lang="en-US" dirty="0"/>
              <a:t>events</a:t>
            </a:r>
            <a:r>
              <a:rPr lang="en-US" dirty="0" smtClean="0"/>
              <a:t>.</a:t>
            </a:r>
          </a:p>
          <a:p>
            <a:pPr marL="0" indent="0">
              <a:buNone/>
            </a:pPr>
            <a:r>
              <a:rPr lang="en-US" dirty="0"/>
              <a:t>Depending on the volume of traffic per service or RAB, certain </a:t>
            </a:r>
            <a:r>
              <a:rPr lang="en-US" dirty="0" err="1"/>
              <a:t>QoS</a:t>
            </a:r>
            <a:r>
              <a:rPr lang="en-US" dirty="0"/>
              <a:t> could be congested at the AAL2: All </a:t>
            </a:r>
            <a:r>
              <a:rPr lang="en-US" dirty="0" smtClean="0"/>
              <a:t>RABs excluding </a:t>
            </a:r>
            <a:r>
              <a:rPr lang="en-US" dirty="0"/>
              <a:t>HSDPA are configured to use Class A or Class B being these two mostly impacted by congestion. Most of </a:t>
            </a:r>
            <a:r>
              <a:rPr lang="en-US" dirty="0" smtClean="0"/>
              <a:t>the time </a:t>
            </a:r>
            <a:r>
              <a:rPr lang="en-US" dirty="0"/>
              <a:t>Class B is the first </a:t>
            </a:r>
            <a:r>
              <a:rPr lang="en-US" dirty="0" err="1"/>
              <a:t>QoS</a:t>
            </a:r>
            <a:r>
              <a:rPr lang="en-US" dirty="0"/>
              <a:t> to get congested leading to failures after admission events</a:t>
            </a:r>
            <a:r>
              <a:rPr lang="en-US" dirty="0" smtClean="0"/>
              <a:t>.</a:t>
            </a:r>
          </a:p>
          <a:p>
            <a:r>
              <a:rPr lang="en-US" dirty="0"/>
              <a:t>Possible indicators :</a:t>
            </a:r>
          </a:p>
          <a:p>
            <a:pPr lvl="2"/>
            <a:r>
              <a:rPr lang="en-US" dirty="0"/>
              <a:t>Check for congestion at the </a:t>
            </a:r>
            <a:r>
              <a:rPr lang="en-US" dirty="0" err="1"/>
              <a:t>Iub</a:t>
            </a:r>
            <a:r>
              <a:rPr lang="en-US" dirty="0"/>
              <a:t> link (See below)</a:t>
            </a:r>
          </a:p>
          <a:p>
            <a:pPr lvl="2"/>
            <a:r>
              <a:rPr lang="en-US" dirty="0"/>
              <a:t>Check for E1 issues and history of alarms of E1s (for intermittent E1 alarms)</a:t>
            </a:r>
            <a:endParaRPr lang="en-US" b="1" dirty="0" smtClean="0">
              <a:solidFill>
                <a:srgbClr val="0070C0"/>
              </a:solidFill>
            </a:endParaRPr>
          </a:p>
          <a:p>
            <a:r>
              <a:rPr lang="en-US" dirty="0"/>
              <a:t>Possible solutions for </a:t>
            </a:r>
            <a:r>
              <a:rPr lang="en-US" dirty="0" err="1"/>
              <a:t>Iub</a:t>
            </a:r>
            <a:r>
              <a:rPr lang="en-US" dirty="0"/>
              <a:t> congestion :</a:t>
            </a:r>
          </a:p>
          <a:p>
            <a:pPr lvl="2"/>
            <a:r>
              <a:rPr lang="en-US" dirty="0"/>
              <a:t>Enable Directed retry (short term solution).</a:t>
            </a:r>
          </a:p>
          <a:p>
            <a:pPr lvl="2"/>
            <a:r>
              <a:rPr lang="en-US" dirty="0"/>
              <a:t>Correct possible AAL2 miss configuration at Node B, RNC and RXI (AAL2 profile must match in all entities)</a:t>
            </a:r>
          </a:p>
          <a:p>
            <a:pPr lvl="2"/>
            <a:r>
              <a:rPr lang="en-US" dirty="0"/>
              <a:t>Order new E1s (long term solution).</a:t>
            </a:r>
          </a:p>
          <a:p>
            <a:pPr lvl="2"/>
            <a:r>
              <a:rPr lang="en-US" dirty="0"/>
              <a:t>Change AAL2 </a:t>
            </a:r>
            <a:r>
              <a:rPr lang="en-US" dirty="0" err="1"/>
              <a:t>QoS</a:t>
            </a:r>
            <a:r>
              <a:rPr lang="en-US" dirty="0"/>
              <a:t> configuration depending on services request volume (CS voice, R99 data, HSDPA, </a:t>
            </a:r>
            <a:r>
              <a:rPr lang="en-US" dirty="0" err="1"/>
              <a:t>etc</a:t>
            </a:r>
            <a:r>
              <a:rPr lang="en-US" dirty="0"/>
              <a:t>).</a:t>
            </a:r>
            <a:endParaRPr lang="en-US" b="1" dirty="0" smtClean="0">
              <a:solidFill>
                <a:srgbClr val="0070C0"/>
              </a:solidFill>
            </a:endParaRPr>
          </a:p>
          <a:p>
            <a:r>
              <a:rPr lang="en-US" b="1" dirty="0" smtClean="0">
                <a:solidFill>
                  <a:srgbClr val="0070C0"/>
                </a:solidFill>
              </a:rPr>
              <a:t>Low </a:t>
            </a:r>
            <a:r>
              <a:rPr lang="en-US" b="1" dirty="0">
                <a:solidFill>
                  <a:srgbClr val="0070C0"/>
                </a:solidFill>
              </a:rPr>
              <a:t>RRC Success Rate </a:t>
            </a:r>
            <a:r>
              <a:rPr lang="en-US" dirty="0" smtClean="0"/>
              <a:t>or </a:t>
            </a:r>
            <a:r>
              <a:rPr lang="en-US" b="1" dirty="0">
                <a:solidFill>
                  <a:srgbClr val="0070C0"/>
                </a:solidFill>
              </a:rPr>
              <a:t>Low RAB Success Rate</a:t>
            </a:r>
          </a:p>
          <a:p>
            <a:pPr marL="0" indent="0">
              <a:buNone/>
            </a:pPr>
            <a:r>
              <a:rPr lang="en-US" dirty="0"/>
              <a:t>In case a poor RRC Success Rate is detected and neither Admission Blocks nor MP Load rejections can explain such </a:t>
            </a:r>
            <a:r>
              <a:rPr lang="en-US" dirty="0" smtClean="0"/>
              <a:t>a degradation </a:t>
            </a:r>
            <a:r>
              <a:rPr lang="en-US" dirty="0"/>
              <a:t>of the RRC Accessibility, then check these 2 counters:</a:t>
            </a:r>
          </a:p>
          <a:p>
            <a:pPr marL="0" indent="0">
              <a:buNone/>
            </a:pPr>
            <a:r>
              <a:rPr lang="en-US" dirty="0" err="1">
                <a:solidFill>
                  <a:srgbClr val="FF0000"/>
                </a:solidFill>
              </a:rPr>
              <a:t>pmNoRrcConnReqBlockTnCs</a:t>
            </a:r>
            <a:endParaRPr lang="en-US" dirty="0">
              <a:solidFill>
                <a:srgbClr val="FF0000"/>
              </a:solidFill>
            </a:endParaRPr>
          </a:p>
          <a:p>
            <a:pPr marL="0" indent="0">
              <a:buNone/>
            </a:pPr>
            <a:r>
              <a:rPr lang="en-US" dirty="0"/>
              <a:t>RRC CS failures due to congestion on the </a:t>
            </a:r>
            <a:r>
              <a:rPr lang="en-US" b="1" dirty="0">
                <a:solidFill>
                  <a:srgbClr val="00B050"/>
                </a:solidFill>
              </a:rPr>
              <a:t>user plane (AAL2) </a:t>
            </a:r>
            <a:r>
              <a:rPr lang="en-US" dirty="0"/>
              <a:t>or </a:t>
            </a:r>
            <a:r>
              <a:rPr lang="en-US" b="1" dirty="0">
                <a:solidFill>
                  <a:srgbClr val="00B050"/>
                </a:solidFill>
              </a:rPr>
              <a:t>control plane (</a:t>
            </a:r>
            <a:r>
              <a:rPr lang="en-US" b="1" dirty="0" err="1">
                <a:solidFill>
                  <a:srgbClr val="00B050"/>
                </a:solidFill>
              </a:rPr>
              <a:t>UniSaal</a:t>
            </a:r>
            <a:r>
              <a:rPr lang="en-US" b="1" dirty="0">
                <a:solidFill>
                  <a:srgbClr val="00B050"/>
                </a:solidFill>
              </a:rPr>
              <a:t> or SCTP) </a:t>
            </a:r>
            <a:r>
              <a:rPr lang="en-US" dirty="0"/>
              <a:t>of the </a:t>
            </a:r>
            <a:r>
              <a:rPr lang="en-US" dirty="0" smtClean="0"/>
              <a:t>transport network</a:t>
            </a:r>
            <a:r>
              <a:rPr lang="en-US" dirty="0"/>
              <a:t>.</a:t>
            </a:r>
          </a:p>
          <a:p>
            <a:pPr marL="0" indent="0">
              <a:buNone/>
            </a:pPr>
            <a:r>
              <a:rPr lang="en-US" dirty="0" err="1">
                <a:solidFill>
                  <a:srgbClr val="FF0000"/>
                </a:solidFill>
              </a:rPr>
              <a:t>pmNoRrcConnReqBlockTnPs</a:t>
            </a:r>
            <a:endParaRPr lang="en-US" dirty="0">
              <a:solidFill>
                <a:srgbClr val="FF0000"/>
              </a:solidFill>
            </a:endParaRPr>
          </a:p>
          <a:p>
            <a:pPr marL="0" indent="0">
              <a:buNone/>
            </a:pPr>
            <a:r>
              <a:rPr lang="en-US" dirty="0"/>
              <a:t>RRC PS failures due to congestion on the user plane (AAL2) or control plane (</a:t>
            </a:r>
            <a:r>
              <a:rPr lang="en-US" dirty="0" err="1"/>
              <a:t>UniSaal</a:t>
            </a:r>
            <a:r>
              <a:rPr lang="en-US" dirty="0"/>
              <a:t> or SCTP) of the </a:t>
            </a:r>
            <a:r>
              <a:rPr lang="en-US" dirty="0" smtClean="0"/>
              <a:t>transport network</a:t>
            </a:r>
            <a:r>
              <a:rPr lang="en-US" dirty="0"/>
              <a:t>.</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39919077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stretch>
            <a:fillRect/>
          </a:stretch>
        </p:blipFill>
        <p:spPr>
          <a:xfrm>
            <a:off x="630137" y="3895374"/>
            <a:ext cx="9961905" cy="2457143"/>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3"/>
          <a:stretch>
            <a:fillRect/>
          </a:stretch>
        </p:blipFill>
        <p:spPr>
          <a:xfrm>
            <a:off x="625798" y="6623334"/>
            <a:ext cx="10523827" cy="234666"/>
          </a:xfrm>
          <a:prstGeom prst="rect">
            <a:avLst/>
          </a:prstGeom>
        </p:spPr>
      </p:pic>
      <p:sp>
        <p:nvSpPr>
          <p:cNvPr id="7" name="Rectangle 6"/>
          <p:cNvSpPr/>
          <p:nvPr/>
        </p:nvSpPr>
        <p:spPr>
          <a:xfrm>
            <a:off x="609600" y="1503221"/>
            <a:ext cx="6096000" cy="923330"/>
          </a:xfrm>
          <a:prstGeom prst="rect">
            <a:avLst/>
          </a:prstGeom>
        </p:spPr>
        <p:txBody>
          <a:bodyPr>
            <a:spAutoFit/>
          </a:bodyPr>
          <a:lstStyle/>
          <a:p>
            <a:r>
              <a:rPr lang="en-US" b="1" dirty="0">
                <a:latin typeface="Calibri" panose="020F0502020204030204" pitchFamily="34" charset="0"/>
                <a:ea typeface="Calibri" panose="020F0502020204030204" pitchFamily="34" charset="0"/>
                <a:cs typeface="Times New Roman" panose="02020603050405020304" pitchFamily="18" charset="0"/>
              </a:rPr>
              <a:t>cd </a:t>
            </a:r>
            <a:r>
              <a:rPr lang="en-US" b="1" dirty="0" err="1">
                <a:latin typeface="Calibri" panose="020F0502020204030204" pitchFamily="34" charset="0"/>
                <a:ea typeface="Calibri" panose="020F0502020204030204" pitchFamily="34" charset="0"/>
                <a:cs typeface="Times New Roman" panose="02020603050405020304" pitchFamily="18" charset="0"/>
              </a:rPr>
              <a:t>mobatch</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a:latin typeface="Calibri" panose="020F0502020204030204" pitchFamily="34" charset="0"/>
                <a:ea typeface="Calibri" panose="020F0502020204030204" pitchFamily="34"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b="1" dirty="0" err="1">
                <a:latin typeface="Calibri" panose="020F0502020204030204" pitchFamily="34" charset="0"/>
                <a:ea typeface="Calibri" panose="020F0502020204030204" pitchFamily="34" charset="0"/>
                <a:cs typeface="Times New Roman" panose="02020603050405020304" pitchFamily="18" charset="0"/>
              </a:rPr>
              <a:t>ls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35617" name="Picture 1"/>
          <p:cNvPicPr>
            <a:picLocks noChangeAspect="1" noChangeArrowheads="1"/>
          </p:cNvPicPr>
          <p:nvPr/>
        </p:nvPicPr>
        <p:blipFill>
          <a:blip r:embed="rId4"/>
          <a:srcRect/>
          <a:stretch>
            <a:fillRect/>
          </a:stretch>
        </p:blipFill>
        <p:spPr bwMode="auto">
          <a:xfrm>
            <a:off x="5250873" y="172749"/>
            <a:ext cx="6602702" cy="3656990"/>
          </a:xfrm>
          <a:prstGeom prst="rect">
            <a:avLst/>
          </a:prstGeom>
          <a:noFill/>
          <a:ln w="9525">
            <a:noFill/>
            <a:miter lim="800000"/>
            <a:headEnd/>
            <a:tailEnd/>
          </a:ln>
          <a:effectLst/>
        </p:spPr>
      </p:pic>
    </p:spTree>
    <p:extLst>
      <p:ext uri="{BB962C8B-B14F-4D97-AF65-F5344CB8AC3E}">
        <p14:creationId xmlns:p14="http://schemas.microsoft.com/office/powerpoint/2010/main" val="14813478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pPr algn="ctr"/>
            <a:r>
              <a:rPr lang="en-US" altLang="en-US" sz="6000" b="1" dirty="0">
                <a:solidFill>
                  <a:srgbClr val="FF0000"/>
                </a:solidFill>
              </a:rPr>
              <a:t> </a:t>
            </a:r>
            <a:r>
              <a:rPr lang="en-US" altLang="en-US" sz="6000" b="1" dirty="0" smtClean="0">
                <a:solidFill>
                  <a:srgbClr val="FF0000"/>
                </a:solidFill>
              </a:rPr>
              <a:t>Cases</a:t>
            </a:r>
            <a:r>
              <a:rPr lang="en-US" altLang="en-US" sz="6000" b="1" dirty="0">
                <a:solidFill>
                  <a:srgbClr val="FF0000"/>
                </a:solidFill>
              </a:rPr>
              <a:t/>
            </a:r>
            <a:br>
              <a:rPr lang="en-US" altLang="en-US" sz="6000" b="1" dirty="0">
                <a:solidFill>
                  <a:srgbClr val="FF0000"/>
                </a:solidFill>
              </a:rPr>
            </a:br>
            <a:endParaRPr lang="en-US" sz="60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1816984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365" y="0"/>
            <a:ext cx="11582400" cy="585974"/>
          </a:xfrm>
        </p:spPr>
        <p:txBody>
          <a:bodyPr>
            <a:normAutofit fontScale="90000"/>
          </a:bodyPr>
          <a:lstStyle/>
          <a:p>
            <a:r>
              <a:rPr lang="en-US" dirty="0" smtClean="0">
                <a:solidFill>
                  <a:srgbClr val="FF0000"/>
                </a:solidFill>
              </a:rPr>
              <a:t>Cell Disable due to </a:t>
            </a:r>
            <a:r>
              <a:rPr lang="en-US" dirty="0" err="1" smtClean="0">
                <a:solidFill>
                  <a:srgbClr val="FF0000"/>
                </a:solidFill>
              </a:rPr>
              <a:t>RncNotAbleToScheduleSibs</a:t>
            </a:r>
            <a:r>
              <a:rPr lang="en-US" dirty="0" smtClean="0">
                <a:solidFill>
                  <a:srgbClr val="FF0000"/>
                </a:solidFill>
              </a:rPr>
              <a:t> alarm</a:t>
            </a:r>
            <a:endParaRPr lang="en-US" dirty="0">
              <a:solidFill>
                <a:srgbClr val="FF0000"/>
              </a:solidFill>
            </a:endParaRPr>
          </a:p>
        </p:txBody>
      </p:sp>
      <p:sp>
        <p:nvSpPr>
          <p:cNvPr id="3" name="Content Placeholder 2"/>
          <p:cNvSpPr>
            <a:spLocks noGrp="1"/>
          </p:cNvSpPr>
          <p:nvPr>
            <p:ph idx="1"/>
          </p:nvPr>
        </p:nvSpPr>
        <p:spPr>
          <a:xfrm>
            <a:off x="161365" y="753035"/>
            <a:ext cx="11914094" cy="5373129"/>
          </a:xfrm>
        </p:spPr>
        <p:txBody>
          <a:bodyPr>
            <a:normAutofit/>
          </a:bodyPr>
          <a:lstStyle/>
          <a:p>
            <a:r>
              <a:rPr lang="en-US" sz="2400" dirty="0"/>
              <a:t>Issue is related to wrong relation </a:t>
            </a:r>
            <a:r>
              <a:rPr lang="en-US" sz="2400" dirty="0" smtClean="0"/>
              <a:t>plan. There </a:t>
            </a:r>
            <a:r>
              <a:rPr lang="en-US" sz="2400" dirty="0"/>
              <a:t>was relation creation and cell parameter </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2"/>
          <a:stretch>
            <a:fillRect/>
          </a:stretch>
        </p:blipFill>
        <p:spPr>
          <a:xfrm>
            <a:off x="99364" y="1506792"/>
            <a:ext cx="5723212" cy="2378865"/>
          </a:xfrm>
          <a:prstGeom prst="rect">
            <a:avLst/>
          </a:prstGeom>
        </p:spPr>
      </p:pic>
      <p:pic>
        <p:nvPicPr>
          <p:cNvPr id="6" name="Picture 5"/>
          <p:cNvPicPr>
            <a:picLocks noChangeAspect="1"/>
          </p:cNvPicPr>
          <p:nvPr/>
        </p:nvPicPr>
        <p:blipFill>
          <a:blip r:embed="rId3"/>
          <a:stretch>
            <a:fillRect/>
          </a:stretch>
        </p:blipFill>
        <p:spPr>
          <a:xfrm>
            <a:off x="99364" y="4013170"/>
            <a:ext cx="6141338" cy="1849748"/>
          </a:xfrm>
          <a:prstGeom prst="rect">
            <a:avLst/>
          </a:prstGeom>
        </p:spPr>
      </p:pic>
      <p:pic>
        <p:nvPicPr>
          <p:cNvPr id="7" name="Picture 6"/>
          <p:cNvPicPr>
            <a:picLocks noChangeAspect="1"/>
          </p:cNvPicPr>
          <p:nvPr/>
        </p:nvPicPr>
        <p:blipFill>
          <a:blip r:embed="rId4"/>
          <a:stretch>
            <a:fillRect/>
          </a:stretch>
        </p:blipFill>
        <p:spPr>
          <a:xfrm>
            <a:off x="6133978" y="2253884"/>
            <a:ext cx="5941481" cy="2533269"/>
          </a:xfrm>
          <a:prstGeom prst="rect">
            <a:avLst/>
          </a:prstGeom>
        </p:spPr>
      </p:pic>
      <p:pic>
        <p:nvPicPr>
          <p:cNvPr id="875522" name="Picture 2" descr="C:\Users\MOHAMM~1.T\AppData\Local\Temp\SNAGHTMLec9f12c.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3902" y="2612062"/>
            <a:ext cx="975360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44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75522"/>
                                        </p:tgtEl>
                                        <p:attrNameLst>
                                          <p:attrName>style.visibility</p:attrName>
                                        </p:attrNameLst>
                                      </p:cBhvr>
                                      <p:to>
                                        <p:strVal val="visible"/>
                                      </p:to>
                                    </p:set>
                                    <p:animEffect transition="in" filter="fade">
                                      <p:cBhvr>
                                        <p:cTn id="7" dur="500"/>
                                        <p:tgtEl>
                                          <p:spTgt spid="875522"/>
                                        </p:tgtEl>
                                      </p:cBhvr>
                                    </p:animEffect>
                                  </p:childTnLst>
                                  <p:subTnLst>
                                    <p:set>
                                      <p:cBhvr override="childStyle">
                                        <p:cTn dur="1" fill="hold" display="0" masterRel="nextClick" afterEffect="1"/>
                                        <p:tgtEl>
                                          <p:spTgt spid="87552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
            <a:ext cx="10972800" cy="718391"/>
          </a:xfrm>
        </p:spPr>
        <p:txBody>
          <a:bodyPr>
            <a:normAutofit fontScale="90000"/>
          </a:bodyPr>
          <a:lstStyle/>
          <a:p>
            <a:r>
              <a:rPr lang="en-US" b="1" dirty="0">
                <a:solidFill>
                  <a:srgbClr val="FF0000"/>
                </a:solidFill>
              </a:rPr>
              <a:t>Unbalance </a:t>
            </a:r>
            <a:r>
              <a:rPr lang="en-US" b="1" dirty="0" err="1">
                <a:solidFill>
                  <a:srgbClr val="FF0000"/>
                </a:solidFill>
              </a:rPr>
              <a:t>MaxTotalOutputPower</a:t>
            </a:r>
            <a:r>
              <a:rPr lang="en-US" b="1" dirty="0">
                <a:solidFill>
                  <a:srgbClr val="FF0000"/>
                </a:solidFill>
              </a:rPr>
              <a:t> </a:t>
            </a:r>
            <a:r>
              <a:rPr lang="en-US" b="1" dirty="0" smtClean="0">
                <a:solidFill>
                  <a:srgbClr val="FF0000"/>
                </a:solidFill>
              </a:rPr>
              <a:t>in RRUS 12</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7" name="Picture 6"/>
          <p:cNvPicPr>
            <a:picLocks noChangeAspect="1"/>
          </p:cNvPicPr>
          <p:nvPr/>
        </p:nvPicPr>
        <p:blipFill>
          <a:blip r:embed="rId2"/>
          <a:stretch>
            <a:fillRect/>
          </a:stretch>
        </p:blipFill>
        <p:spPr>
          <a:xfrm>
            <a:off x="3932640" y="2925316"/>
            <a:ext cx="7649760" cy="3932684"/>
          </a:xfrm>
          <a:prstGeom prst="rect">
            <a:avLst/>
          </a:prstGeom>
        </p:spPr>
      </p:pic>
      <p:pic>
        <p:nvPicPr>
          <p:cNvPr id="8" name="Picture 7"/>
          <p:cNvPicPr>
            <a:picLocks noChangeAspect="1"/>
          </p:cNvPicPr>
          <p:nvPr/>
        </p:nvPicPr>
        <p:blipFill>
          <a:blip r:embed="rId3"/>
          <a:stretch>
            <a:fillRect/>
          </a:stretch>
        </p:blipFill>
        <p:spPr>
          <a:xfrm>
            <a:off x="3888107" y="718393"/>
            <a:ext cx="7780952" cy="2209524"/>
          </a:xfrm>
          <a:prstGeom prst="rect">
            <a:avLst/>
          </a:prstGeom>
        </p:spPr>
      </p:pic>
      <p:pic>
        <p:nvPicPr>
          <p:cNvPr id="9" name="Picture 8"/>
          <p:cNvPicPr>
            <a:picLocks noChangeAspect="1"/>
          </p:cNvPicPr>
          <p:nvPr/>
        </p:nvPicPr>
        <p:blipFill>
          <a:blip r:embed="rId4"/>
          <a:stretch>
            <a:fillRect/>
          </a:stretch>
        </p:blipFill>
        <p:spPr>
          <a:xfrm>
            <a:off x="21440" y="2450649"/>
            <a:ext cx="3866667" cy="3247619"/>
          </a:xfrm>
          <a:prstGeom prst="rect">
            <a:avLst/>
          </a:prstGeom>
        </p:spPr>
      </p:pic>
    </p:spTree>
    <p:extLst>
      <p:ext uri="{BB962C8B-B14F-4D97-AF65-F5344CB8AC3E}">
        <p14:creationId xmlns:p14="http://schemas.microsoft.com/office/powerpoint/2010/main" val="41738281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76" y="417148"/>
            <a:ext cx="4976741" cy="602974"/>
          </a:xfrm>
        </p:spPr>
        <p:txBody>
          <a:bodyPr>
            <a:normAutofit/>
          </a:bodyPr>
          <a:lstStyle/>
          <a:p>
            <a:pPr algn="ctr"/>
            <a:r>
              <a:rPr lang="en-US" b="1" dirty="0">
                <a:solidFill>
                  <a:srgbClr val="FF0000"/>
                </a:solidFill>
              </a:rPr>
              <a:t>CE </a:t>
            </a:r>
            <a:r>
              <a:rPr lang="en-US" b="1" dirty="0" smtClean="0">
                <a:solidFill>
                  <a:srgbClr val="FF0000"/>
                </a:solidFill>
              </a:rPr>
              <a:t>congestion? 1k </a:t>
            </a:r>
            <a:r>
              <a:rPr lang="en-US" b="1" dirty="0" err="1" smtClean="0">
                <a:solidFill>
                  <a:srgbClr val="FF0000"/>
                </a:solidFill>
              </a:rPr>
              <a:t>komand</a:t>
            </a:r>
            <a:r>
              <a:rPr lang="en-US" b="1" dirty="0" smtClean="0">
                <a:solidFill>
                  <a:srgbClr val="FF0000"/>
                </a:solidFill>
              </a:rPr>
              <a:t>?</a:t>
            </a:r>
            <a:endParaRPr lang="en-US" b="1" dirty="0">
              <a:solidFill>
                <a:srgbClr val="FF0000"/>
              </a:solidFill>
            </a:endParaRPr>
          </a:p>
        </p:txBody>
      </p:sp>
      <p:sp>
        <p:nvSpPr>
          <p:cNvPr id="4" name="Text Placeholder 3"/>
          <p:cNvSpPr>
            <a:spLocks noGrp="1"/>
          </p:cNvSpPr>
          <p:nvPr>
            <p:ph type="body" sz="half" idx="2"/>
          </p:nvPr>
        </p:nvSpPr>
        <p:spPr>
          <a:xfrm>
            <a:off x="132525" y="1492357"/>
            <a:ext cx="4639503" cy="1215887"/>
          </a:xfrm>
        </p:spPr>
        <p:txBody>
          <a:bodyPr/>
          <a:lstStyle/>
          <a:p>
            <a:r>
              <a:rPr lang="en-US" dirty="0" smtClean="0"/>
              <a:t>The CE </a:t>
            </a:r>
            <a:r>
              <a:rPr lang="en-US" dirty="0"/>
              <a:t>congestion suffers this site. </a:t>
            </a:r>
            <a:r>
              <a:rPr lang="en-US" dirty="0" smtClean="0"/>
              <a:t>The overshoot </a:t>
            </a:r>
            <a:r>
              <a:rPr lang="en-US" dirty="0"/>
              <a:t>and capacities (as below</a:t>
            </a:r>
            <a:r>
              <a:rPr lang="en-US" dirty="0" smtClean="0"/>
              <a:t>) were checked. There is not overshooting . Finally it should be reduced </a:t>
            </a:r>
            <a:r>
              <a:rPr lang="en-US" dirty="0"/>
              <a:t>the TTI2 from 6 </a:t>
            </a:r>
            <a:r>
              <a:rPr lang="en-US" dirty="0" smtClean="0"/>
              <a:t>to 4</a:t>
            </a:r>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9" name="Picture 5" descr="image00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4798" y="597191"/>
            <a:ext cx="613410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0" name="Picture 6"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3715" y="4718435"/>
            <a:ext cx="7972425"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3" descr="image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8525" y="3669435"/>
            <a:ext cx="10267951"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8" descr="image0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3793" y="1249603"/>
            <a:ext cx="5857875"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9" descr="image00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99417" y="2021369"/>
            <a:ext cx="6572251"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41668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 calcmode="lin" valueType="num">
                                      <p:cBhvr additive="base">
                                        <p:cTn id="7" dur="500" fill="hold"/>
                                        <p:tgtEl>
                                          <p:spTgt spid="1029"/>
                                        </p:tgtEl>
                                        <p:attrNameLst>
                                          <p:attrName>ppt_x</p:attrName>
                                        </p:attrNameLst>
                                      </p:cBhvr>
                                      <p:tavLst>
                                        <p:tav tm="0">
                                          <p:val>
                                            <p:strVal val="#ppt_x"/>
                                          </p:val>
                                        </p:tav>
                                        <p:tav tm="100000">
                                          <p:val>
                                            <p:strVal val="#ppt_x"/>
                                          </p:val>
                                        </p:tav>
                                      </p:tavLst>
                                    </p:anim>
                                    <p:anim calcmode="lin" valueType="num">
                                      <p:cBhvr additive="base">
                                        <p:cTn id="8" dur="500" fill="hold"/>
                                        <p:tgtEl>
                                          <p:spTgt spid="102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029"/>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1000"/>
                                        <p:tgtEl>
                                          <p:spTgt spid="1030"/>
                                        </p:tgtEl>
                                      </p:cBhvr>
                                    </p:animEffect>
                                    <p:anim calcmode="lin" valueType="num">
                                      <p:cBhvr>
                                        <p:cTn id="14" dur="1000" fill="hold"/>
                                        <p:tgtEl>
                                          <p:spTgt spid="1030"/>
                                        </p:tgtEl>
                                        <p:attrNameLst>
                                          <p:attrName>ppt_x</p:attrName>
                                        </p:attrNameLst>
                                      </p:cBhvr>
                                      <p:tavLst>
                                        <p:tav tm="0">
                                          <p:val>
                                            <p:strVal val="#ppt_x"/>
                                          </p:val>
                                        </p:tav>
                                        <p:tav tm="100000">
                                          <p:val>
                                            <p:strVal val="#ppt_x"/>
                                          </p:val>
                                        </p:tav>
                                      </p:tavLst>
                                    </p:anim>
                                    <p:anim calcmode="lin" valueType="num">
                                      <p:cBhvr>
                                        <p:cTn id="15" dur="1000" fill="hold"/>
                                        <p:tgtEl>
                                          <p:spTgt spid="1030"/>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1030"/>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1031"/>
                                        </p:tgtEl>
                                        <p:attrNameLst>
                                          <p:attrName>style.visibility</p:attrName>
                                        </p:attrNameLst>
                                      </p:cBhvr>
                                      <p:to>
                                        <p:strVal val="visible"/>
                                      </p:to>
                                    </p:set>
                                    <p:animEffect transition="in" filter="wipe(down)">
                                      <p:cBhvr>
                                        <p:cTn id="20" dur="580">
                                          <p:stCondLst>
                                            <p:cond delay="0"/>
                                          </p:stCondLst>
                                        </p:cTn>
                                        <p:tgtEl>
                                          <p:spTgt spid="1031"/>
                                        </p:tgtEl>
                                      </p:cBhvr>
                                    </p:animEffect>
                                    <p:anim calcmode="lin" valueType="num">
                                      <p:cBhvr>
                                        <p:cTn id="21" dur="1822" tmFilter="0,0; 0.14,0.36; 0.43,0.73; 0.71,0.91; 1.0,1.0">
                                          <p:stCondLst>
                                            <p:cond delay="0"/>
                                          </p:stCondLst>
                                        </p:cTn>
                                        <p:tgtEl>
                                          <p:spTgt spid="1031"/>
                                        </p:tgtEl>
                                        <p:attrNameLst>
                                          <p:attrName>ppt_x</p:attrName>
                                        </p:attrNameLst>
                                      </p:cBhvr>
                                      <p:tavLst>
                                        <p:tav tm="0">
                                          <p:val>
                                            <p:strVal val="#ppt_x-0.25"/>
                                          </p:val>
                                        </p:tav>
                                        <p:tav tm="100000">
                                          <p:val>
                                            <p:strVal val="#ppt_x"/>
                                          </p:val>
                                        </p:tav>
                                      </p:tavLst>
                                    </p:anim>
                                    <p:anim calcmode="lin" valueType="num">
                                      <p:cBhvr>
                                        <p:cTn id="22" dur="664" tmFilter="0.0,0.0; 0.25,0.07; 0.50,0.2; 0.75,0.467; 1.0,1.0">
                                          <p:stCondLst>
                                            <p:cond delay="0"/>
                                          </p:stCondLst>
                                        </p:cTn>
                                        <p:tgtEl>
                                          <p:spTgt spid="1031"/>
                                        </p:tgtEl>
                                        <p:attrNameLst>
                                          <p:attrName>ppt_y</p:attrName>
                                        </p:attrNameLst>
                                      </p:cBhvr>
                                      <p:tavLst>
                                        <p:tav tm="0" fmla="#ppt_y-sin(pi*$)/3">
                                          <p:val>
                                            <p:fltVal val="0.5"/>
                                          </p:val>
                                        </p:tav>
                                        <p:tav tm="100000">
                                          <p:val>
                                            <p:fltVal val="1"/>
                                          </p:val>
                                        </p:tav>
                                      </p:tavLst>
                                    </p:anim>
                                    <p:anim calcmode="lin" valueType="num">
                                      <p:cBhvr>
                                        <p:cTn id="23" dur="664" tmFilter="0, 0; 0.125,0.2665; 0.25,0.4; 0.375,0.465; 0.5,0.5;  0.625,0.535; 0.75,0.6; 0.875,0.7335; 1,1">
                                          <p:stCondLst>
                                            <p:cond delay="664"/>
                                          </p:stCondLst>
                                        </p:cTn>
                                        <p:tgtEl>
                                          <p:spTgt spid="1031"/>
                                        </p:tgtEl>
                                        <p:attrNameLst>
                                          <p:attrName>ppt_y</p:attrName>
                                        </p:attrNameLst>
                                      </p:cBhvr>
                                      <p:tavLst>
                                        <p:tav tm="0" fmla="#ppt_y-sin(pi*$)/9">
                                          <p:val>
                                            <p:fltVal val="0"/>
                                          </p:val>
                                        </p:tav>
                                        <p:tav tm="100000">
                                          <p:val>
                                            <p:fltVal val="1"/>
                                          </p:val>
                                        </p:tav>
                                      </p:tavLst>
                                    </p:anim>
                                    <p:anim calcmode="lin" valueType="num">
                                      <p:cBhvr>
                                        <p:cTn id="24" dur="332" tmFilter="0, 0; 0.125,0.2665; 0.25,0.4; 0.375,0.465; 0.5,0.5;  0.625,0.535; 0.75,0.6; 0.875,0.7335; 1,1">
                                          <p:stCondLst>
                                            <p:cond delay="1324"/>
                                          </p:stCondLst>
                                        </p:cTn>
                                        <p:tgtEl>
                                          <p:spTgt spid="1031"/>
                                        </p:tgtEl>
                                        <p:attrNameLst>
                                          <p:attrName>ppt_y</p:attrName>
                                        </p:attrNameLst>
                                      </p:cBhvr>
                                      <p:tavLst>
                                        <p:tav tm="0" fmla="#ppt_y-sin(pi*$)/27">
                                          <p:val>
                                            <p:fltVal val="0"/>
                                          </p:val>
                                        </p:tav>
                                        <p:tav tm="100000">
                                          <p:val>
                                            <p:fltVal val="1"/>
                                          </p:val>
                                        </p:tav>
                                      </p:tavLst>
                                    </p:anim>
                                    <p:anim calcmode="lin" valueType="num">
                                      <p:cBhvr>
                                        <p:cTn id="25" dur="164" tmFilter="0, 0; 0.125,0.2665; 0.25,0.4; 0.375,0.465; 0.5,0.5;  0.625,0.535; 0.75,0.6; 0.875,0.7335; 1,1">
                                          <p:stCondLst>
                                            <p:cond delay="1656"/>
                                          </p:stCondLst>
                                        </p:cTn>
                                        <p:tgtEl>
                                          <p:spTgt spid="1031"/>
                                        </p:tgtEl>
                                        <p:attrNameLst>
                                          <p:attrName>ppt_y</p:attrName>
                                        </p:attrNameLst>
                                      </p:cBhvr>
                                      <p:tavLst>
                                        <p:tav tm="0" fmla="#ppt_y-sin(pi*$)/81">
                                          <p:val>
                                            <p:fltVal val="0"/>
                                          </p:val>
                                        </p:tav>
                                        <p:tav tm="100000">
                                          <p:val>
                                            <p:fltVal val="1"/>
                                          </p:val>
                                        </p:tav>
                                      </p:tavLst>
                                    </p:anim>
                                    <p:animScale>
                                      <p:cBhvr>
                                        <p:cTn id="26" dur="26">
                                          <p:stCondLst>
                                            <p:cond delay="650"/>
                                          </p:stCondLst>
                                        </p:cTn>
                                        <p:tgtEl>
                                          <p:spTgt spid="1031"/>
                                        </p:tgtEl>
                                      </p:cBhvr>
                                      <p:to x="100000" y="60000"/>
                                    </p:animScale>
                                    <p:animScale>
                                      <p:cBhvr>
                                        <p:cTn id="27" dur="166" decel="50000">
                                          <p:stCondLst>
                                            <p:cond delay="676"/>
                                          </p:stCondLst>
                                        </p:cTn>
                                        <p:tgtEl>
                                          <p:spTgt spid="1031"/>
                                        </p:tgtEl>
                                      </p:cBhvr>
                                      <p:to x="100000" y="100000"/>
                                    </p:animScale>
                                    <p:animScale>
                                      <p:cBhvr>
                                        <p:cTn id="28" dur="26">
                                          <p:stCondLst>
                                            <p:cond delay="1312"/>
                                          </p:stCondLst>
                                        </p:cTn>
                                        <p:tgtEl>
                                          <p:spTgt spid="1031"/>
                                        </p:tgtEl>
                                      </p:cBhvr>
                                      <p:to x="100000" y="80000"/>
                                    </p:animScale>
                                    <p:animScale>
                                      <p:cBhvr>
                                        <p:cTn id="29" dur="166" decel="50000">
                                          <p:stCondLst>
                                            <p:cond delay="1338"/>
                                          </p:stCondLst>
                                        </p:cTn>
                                        <p:tgtEl>
                                          <p:spTgt spid="1031"/>
                                        </p:tgtEl>
                                      </p:cBhvr>
                                      <p:to x="100000" y="100000"/>
                                    </p:animScale>
                                    <p:animScale>
                                      <p:cBhvr>
                                        <p:cTn id="30" dur="26">
                                          <p:stCondLst>
                                            <p:cond delay="1642"/>
                                          </p:stCondLst>
                                        </p:cTn>
                                        <p:tgtEl>
                                          <p:spTgt spid="1031"/>
                                        </p:tgtEl>
                                      </p:cBhvr>
                                      <p:to x="100000" y="90000"/>
                                    </p:animScale>
                                    <p:animScale>
                                      <p:cBhvr>
                                        <p:cTn id="31" dur="166" decel="50000">
                                          <p:stCondLst>
                                            <p:cond delay="1668"/>
                                          </p:stCondLst>
                                        </p:cTn>
                                        <p:tgtEl>
                                          <p:spTgt spid="1031"/>
                                        </p:tgtEl>
                                      </p:cBhvr>
                                      <p:to x="100000" y="100000"/>
                                    </p:animScale>
                                    <p:animScale>
                                      <p:cBhvr>
                                        <p:cTn id="32" dur="26">
                                          <p:stCondLst>
                                            <p:cond delay="1808"/>
                                          </p:stCondLst>
                                        </p:cTn>
                                        <p:tgtEl>
                                          <p:spTgt spid="1031"/>
                                        </p:tgtEl>
                                      </p:cBhvr>
                                      <p:to x="100000" y="95000"/>
                                    </p:animScale>
                                    <p:animScale>
                                      <p:cBhvr>
                                        <p:cTn id="33" dur="166" decel="50000">
                                          <p:stCondLst>
                                            <p:cond delay="1834"/>
                                          </p:stCondLst>
                                        </p:cTn>
                                        <p:tgtEl>
                                          <p:spTgt spid="1031"/>
                                        </p:tgtEl>
                                      </p:cBhvr>
                                      <p:to x="100000" y="100000"/>
                                    </p:animScale>
                                  </p:childTnLst>
                                  <p:subTnLst>
                                    <p:set>
                                      <p:cBhvr override="childStyle">
                                        <p:cTn dur="1" fill="hold" display="0" masterRel="nextClick" afterEffect="1"/>
                                        <p:tgtEl>
                                          <p:spTgt spid="1031"/>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032"/>
                                        </p:tgtEl>
                                        <p:attrNameLst>
                                          <p:attrName>style.visibility</p:attrName>
                                        </p:attrNameLst>
                                      </p:cBhvr>
                                      <p:to>
                                        <p:strVal val="visible"/>
                                      </p:to>
                                    </p:set>
                                    <p:animEffect transition="in" filter="wipe(down)">
                                      <p:cBhvr>
                                        <p:cTn id="38" dur="500"/>
                                        <p:tgtEl>
                                          <p:spTgt spid="1032"/>
                                        </p:tgtEl>
                                      </p:cBhvr>
                                    </p:animEffect>
                                  </p:childTnLst>
                                  <p:subTnLst>
                                    <p:set>
                                      <p:cBhvr override="childStyle">
                                        <p:cTn dur="1" fill="hold" display="0" masterRel="nextClick" afterEffect="1"/>
                                        <p:tgtEl>
                                          <p:spTgt spid="1032"/>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1033"/>
                                        </p:tgtEl>
                                        <p:attrNameLst>
                                          <p:attrName>style.visibility</p:attrName>
                                        </p:attrNameLst>
                                      </p:cBhvr>
                                      <p:to>
                                        <p:strVal val="visible"/>
                                      </p:to>
                                    </p:set>
                                    <p:animEffect transition="in" filter="barn(inVertical)">
                                      <p:cBhvr>
                                        <p:cTn id="43" dur="500"/>
                                        <p:tgtEl>
                                          <p:spTgt spid="1033"/>
                                        </p:tgtEl>
                                      </p:cBhvr>
                                    </p:animEffect>
                                  </p:childTnLst>
                                  <p:subTnLst>
                                    <p:set>
                                      <p:cBhvr override="childStyle">
                                        <p:cTn dur="1" fill="hold" display="0" masterRel="nextClick" afterEffect="1"/>
                                        <p:tgtEl>
                                          <p:spTgt spid="103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SHO degradation due to many alarms</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1133570" name="Picture 2"/>
          <p:cNvPicPr>
            <a:picLocks noGrp="1" noChangeAspect="1" noChangeArrowheads="1"/>
          </p:cNvPicPr>
          <p:nvPr>
            <p:ph idx="1"/>
          </p:nvPr>
        </p:nvPicPr>
        <p:blipFill>
          <a:blip r:embed="rId2"/>
          <a:srcRect/>
          <a:stretch>
            <a:fillRect/>
          </a:stretch>
        </p:blipFill>
        <p:spPr bwMode="auto">
          <a:xfrm>
            <a:off x="5578040" y="1732302"/>
            <a:ext cx="5756417" cy="2410207"/>
          </a:xfrm>
          <a:prstGeom prst="rect">
            <a:avLst/>
          </a:prstGeom>
          <a:noFill/>
          <a:ln w="9525">
            <a:noFill/>
            <a:miter lim="800000"/>
            <a:headEnd/>
            <a:tailEnd/>
          </a:ln>
          <a:effectLst/>
        </p:spPr>
      </p:pic>
      <p:pic>
        <p:nvPicPr>
          <p:cNvPr id="1133571" name="Picture 2" descr="image002"/>
          <p:cNvPicPr>
            <a:picLocks noChangeAspect="1" noChangeArrowheads="1"/>
          </p:cNvPicPr>
          <p:nvPr/>
        </p:nvPicPr>
        <p:blipFill>
          <a:blip r:embed="rId3"/>
          <a:srcRect/>
          <a:stretch>
            <a:fillRect/>
          </a:stretch>
        </p:blipFill>
        <p:spPr bwMode="auto">
          <a:xfrm>
            <a:off x="2452255" y="1828800"/>
            <a:ext cx="5660239" cy="2854036"/>
          </a:xfrm>
          <a:prstGeom prst="rect">
            <a:avLst/>
          </a:prstGeom>
          <a:noFill/>
          <a:ln w="9525">
            <a:noFill/>
            <a:miter lim="800000"/>
            <a:headEnd/>
            <a:tailEnd/>
          </a:ln>
        </p:spPr>
      </p:pic>
      <p:pic>
        <p:nvPicPr>
          <p:cNvPr id="1133572" name="Picture 1" descr="image001"/>
          <p:cNvPicPr>
            <a:picLocks noChangeAspect="1" noChangeArrowheads="1"/>
          </p:cNvPicPr>
          <p:nvPr/>
        </p:nvPicPr>
        <p:blipFill>
          <a:blip r:embed="rId4"/>
          <a:srcRect/>
          <a:stretch>
            <a:fillRect/>
          </a:stretch>
        </p:blipFill>
        <p:spPr bwMode="auto">
          <a:xfrm>
            <a:off x="277091" y="2576945"/>
            <a:ext cx="11376726" cy="428105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33570"/>
                                        </p:tgtEl>
                                        <p:attrNameLst>
                                          <p:attrName>style.visibility</p:attrName>
                                        </p:attrNameLst>
                                      </p:cBhvr>
                                      <p:to>
                                        <p:strVal val="visible"/>
                                      </p:to>
                                    </p:set>
                                    <p:animEffect transition="in" filter="blinds(horizontal)">
                                      <p:cBhvr>
                                        <p:cTn id="7" dur="500"/>
                                        <p:tgtEl>
                                          <p:spTgt spid="1133570"/>
                                        </p:tgtEl>
                                      </p:cBhvr>
                                    </p:animEffect>
                                  </p:childTnLst>
                                  <p:subTnLst>
                                    <p:set>
                                      <p:cBhvr override="childStyle">
                                        <p:cTn dur="1" fill="hold" display="0" masterRel="nextClick" afterEffect="1"/>
                                        <p:tgtEl>
                                          <p:spTgt spid="113357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1133571"/>
                                        </p:tgtEl>
                                        <p:attrNameLst>
                                          <p:attrName>style.visibility</p:attrName>
                                        </p:attrNameLst>
                                      </p:cBhvr>
                                      <p:to>
                                        <p:strVal val="visible"/>
                                      </p:to>
                                    </p:set>
                                    <p:animEffect transition="in" filter="diamond(in)">
                                      <p:cBhvr>
                                        <p:cTn id="12" dur="2000"/>
                                        <p:tgtEl>
                                          <p:spTgt spid="1133571"/>
                                        </p:tgtEl>
                                      </p:cBhvr>
                                    </p:animEffect>
                                  </p:childTnLst>
                                  <p:subTnLst>
                                    <p:set>
                                      <p:cBhvr override="childStyle">
                                        <p:cTn dur="1" fill="hold" display="0" masterRel="nextClick" afterEffect="1"/>
                                        <p:tgtEl>
                                          <p:spTgt spid="113357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133572"/>
                                        </p:tgtEl>
                                        <p:attrNameLst>
                                          <p:attrName>style.visibility</p:attrName>
                                        </p:attrNameLst>
                                      </p:cBhvr>
                                      <p:to>
                                        <p:strVal val="visible"/>
                                      </p:to>
                                    </p:set>
                                    <p:anim calcmode="lin" valueType="num">
                                      <p:cBhvr additive="base">
                                        <p:cTn id="17" dur="500" fill="hold"/>
                                        <p:tgtEl>
                                          <p:spTgt spid="1133572"/>
                                        </p:tgtEl>
                                        <p:attrNameLst>
                                          <p:attrName>ppt_x</p:attrName>
                                        </p:attrNameLst>
                                      </p:cBhvr>
                                      <p:tavLst>
                                        <p:tav tm="0">
                                          <p:val>
                                            <p:strVal val="#ppt_x"/>
                                          </p:val>
                                        </p:tav>
                                        <p:tav tm="100000">
                                          <p:val>
                                            <p:strVal val="#ppt_x"/>
                                          </p:val>
                                        </p:tav>
                                      </p:tavLst>
                                    </p:anim>
                                    <p:anim calcmode="lin" valueType="num">
                                      <p:cBhvr additive="base">
                                        <p:cTn id="18" dur="500" fill="hold"/>
                                        <p:tgtEl>
                                          <p:spTgt spid="1133572"/>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1335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631359" y="184245"/>
            <a:ext cx="9109431" cy="525439"/>
          </a:xfrm>
        </p:spPr>
        <p:txBody>
          <a:bodyPr>
            <a:normAutofit/>
          </a:bodyPr>
          <a:lstStyle/>
          <a:p>
            <a:pPr algn="ctr"/>
            <a:r>
              <a:rPr lang="en-US" b="1" dirty="0" smtClean="0">
                <a:solidFill>
                  <a:srgbClr val="FF0000"/>
                </a:solidFill>
              </a:rPr>
              <a:t>RAX</a:t>
            </a:r>
            <a:endParaRPr lang="en-US" b="1" dirty="0">
              <a:solidFill>
                <a:srgbClr val="FF0000"/>
              </a:solidFill>
            </a:endParaRP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409312512"/>
              </p:ext>
            </p:extLst>
          </p:nvPr>
        </p:nvGraphicFramePr>
        <p:xfrm>
          <a:off x="184697" y="1511489"/>
          <a:ext cx="4537430" cy="3292504"/>
        </p:xfrm>
        <a:graphic>
          <a:graphicData uri="http://schemas.openxmlformats.org/drawingml/2006/table">
            <a:tbl>
              <a:tblPr>
                <a:tableStyleId>{284E427A-3D55-4303-BF80-6455036E1DE7}</a:tableStyleId>
              </a:tblPr>
              <a:tblGrid>
                <a:gridCol w="647819">
                  <a:extLst>
                    <a:ext uri="{9D8B030D-6E8A-4147-A177-3AD203B41FA5}">
                      <a16:colId xmlns:a16="http://schemas.microsoft.com/office/drawing/2014/main" val="20000"/>
                    </a:ext>
                  </a:extLst>
                </a:gridCol>
                <a:gridCol w="1303277">
                  <a:extLst>
                    <a:ext uri="{9D8B030D-6E8A-4147-A177-3AD203B41FA5}">
                      <a16:colId xmlns:a16="http://schemas.microsoft.com/office/drawing/2014/main" val="20001"/>
                    </a:ext>
                  </a:extLst>
                </a:gridCol>
                <a:gridCol w="689297">
                  <a:extLst>
                    <a:ext uri="{9D8B030D-6E8A-4147-A177-3AD203B41FA5}">
                      <a16:colId xmlns:a16="http://schemas.microsoft.com/office/drawing/2014/main" val="20002"/>
                    </a:ext>
                  </a:extLst>
                </a:gridCol>
                <a:gridCol w="944177">
                  <a:extLst>
                    <a:ext uri="{9D8B030D-6E8A-4147-A177-3AD203B41FA5}">
                      <a16:colId xmlns:a16="http://schemas.microsoft.com/office/drawing/2014/main" val="20003"/>
                    </a:ext>
                  </a:extLst>
                </a:gridCol>
                <a:gridCol w="952860">
                  <a:extLst>
                    <a:ext uri="{9D8B030D-6E8A-4147-A177-3AD203B41FA5}">
                      <a16:colId xmlns:a16="http://schemas.microsoft.com/office/drawing/2014/main" val="20004"/>
                    </a:ext>
                  </a:extLst>
                </a:gridCol>
              </a:tblGrid>
              <a:tr h="185678">
                <a:tc>
                  <a:txBody>
                    <a:bodyPr/>
                    <a:lstStyle/>
                    <a:p>
                      <a:pPr algn="ctr"/>
                      <a:r>
                        <a:rPr lang="en-US" sz="1100" dirty="0"/>
                        <a:t>Alarm Cause</a:t>
                      </a:r>
                    </a:p>
                  </a:txBody>
                  <a:tcPr marL="53671" marR="53671" marT="26836" marB="26836"/>
                </a:tc>
                <a:tc>
                  <a:txBody>
                    <a:bodyPr/>
                    <a:lstStyle/>
                    <a:p>
                      <a:pPr algn="ctr"/>
                      <a:r>
                        <a:rPr lang="en-US" sz="1100"/>
                        <a:t>Description</a:t>
                      </a:r>
                    </a:p>
                  </a:txBody>
                  <a:tcPr marL="53671" marR="53671" marT="26836" marB="26836"/>
                </a:tc>
                <a:tc>
                  <a:txBody>
                    <a:bodyPr/>
                    <a:lstStyle/>
                    <a:p>
                      <a:pPr algn="ctr"/>
                      <a:r>
                        <a:rPr lang="en-US" sz="1100" dirty="0"/>
                        <a:t>Fault Reason</a:t>
                      </a:r>
                    </a:p>
                  </a:txBody>
                  <a:tcPr marL="53671" marR="53671" marT="26836" marB="26836"/>
                </a:tc>
                <a:tc>
                  <a:txBody>
                    <a:bodyPr/>
                    <a:lstStyle/>
                    <a:p>
                      <a:pPr algn="ctr"/>
                      <a:r>
                        <a:rPr lang="en-US" sz="1100" dirty="0"/>
                        <a:t>Fault Location</a:t>
                      </a:r>
                    </a:p>
                  </a:txBody>
                  <a:tcPr marL="53671" marR="53671" marT="26836" marB="26836"/>
                </a:tc>
                <a:tc>
                  <a:txBody>
                    <a:bodyPr/>
                    <a:lstStyle/>
                    <a:p>
                      <a:pPr algn="ctr"/>
                      <a:r>
                        <a:rPr lang="en-US" sz="1100" dirty="0"/>
                        <a:t>Impact</a:t>
                      </a:r>
                    </a:p>
                  </a:txBody>
                  <a:tcPr marL="53671" marR="53671" marT="26836" marB="26836"/>
                </a:tc>
                <a:extLst>
                  <a:ext uri="{0D108BD9-81ED-4DB2-BD59-A6C34878D82A}">
                    <a16:rowId xmlns:a16="http://schemas.microsoft.com/office/drawing/2014/main" val="10000"/>
                  </a:ext>
                </a:extLst>
              </a:tr>
              <a:tr h="1592152">
                <a:tc>
                  <a:txBody>
                    <a:bodyPr/>
                    <a:lstStyle/>
                    <a:p>
                      <a:pPr algn="ctr"/>
                      <a:r>
                        <a:rPr lang="en-US" sz="1100" dirty="0"/>
                        <a:t>Equipment malfunction</a:t>
                      </a:r>
                    </a:p>
                  </a:txBody>
                  <a:tcPr marL="53671" marR="53671" marT="26836" marB="26836"/>
                </a:tc>
                <a:tc>
                  <a:txBody>
                    <a:bodyPr/>
                    <a:lstStyle/>
                    <a:p>
                      <a:pPr algn="ctr"/>
                      <a:r>
                        <a:rPr lang="en-US" sz="1100" dirty="0"/>
                        <a:t>The alarm issued when there is a communication error between the Transmit (TX) board and the Random Access and Receiver (RAX) board. The connection is made through the backplane.</a:t>
                      </a:r>
                    </a:p>
                  </a:txBody>
                  <a:tcPr marL="53671" marR="53671" marT="26836" marB="26836"/>
                </a:tc>
                <a:tc>
                  <a:txBody>
                    <a:bodyPr/>
                    <a:lstStyle/>
                    <a:p>
                      <a:pPr algn="ctr"/>
                      <a:r>
                        <a:rPr lang="en-US" sz="1100" dirty="0"/>
                        <a:t>Software fault</a:t>
                      </a:r>
                    </a:p>
                  </a:txBody>
                  <a:tcPr marL="53671" marR="53671" marT="26836" marB="26836"/>
                </a:tc>
                <a:tc>
                  <a:txBody>
                    <a:bodyPr/>
                    <a:lstStyle/>
                    <a:p>
                      <a:pPr algn="ctr"/>
                      <a:r>
                        <a:rPr lang="en-US" sz="1100" dirty="0" err="1"/>
                        <a:t>RaxDeviceGroup</a:t>
                      </a:r>
                      <a:endParaRPr lang="en-US" sz="1100" dirty="0"/>
                    </a:p>
                    <a:p>
                      <a:pPr algn="ctr"/>
                      <a:r>
                        <a:rPr lang="en-US" sz="1100" dirty="0"/>
                        <a:t/>
                      </a:r>
                      <a:br>
                        <a:rPr lang="en-US" sz="1100" dirty="0"/>
                      </a:br>
                      <a:r>
                        <a:rPr lang="en-US" sz="1100" dirty="0" err="1"/>
                        <a:t>TxDeviceGroup</a:t>
                      </a:r>
                      <a:endParaRPr lang="en-US" sz="1100" dirty="0"/>
                    </a:p>
                  </a:txBody>
                  <a:tcPr marL="53671" marR="53671" marT="26836" marB="26836"/>
                </a:tc>
                <a:tc>
                  <a:txBody>
                    <a:bodyPr/>
                    <a:lstStyle/>
                    <a:p>
                      <a:pPr algn="ctr"/>
                      <a:r>
                        <a:rPr lang="en-US" sz="1100" dirty="0"/>
                        <a:t>Each TX board can handle several RAX boards. Depending on the configuration, the consequence of the fault is that the RBS capacity is reduced or that the RBS is unable to carry any traffic.</a:t>
                      </a:r>
                    </a:p>
                  </a:txBody>
                  <a:tcPr marL="53671" marR="53671" marT="26836" marB="26836"/>
                </a:tc>
                <a:extLst>
                  <a:ext uri="{0D108BD9-81ED-4DB2-BD59-A6C34878D82A}">
                    <a16:rowId xmlns:a16="http://schemas.microsoft.com/office/drawing/2014/main" val="10001"/>
                  </a:ext>
                </a:extLst>
              </a:tr>
            </a:tbl>
          </a:graphicData>
        </a:graphic>
      </p:graphicFrame>
      <p:sp>
        <p:nvSpPr>
          <p:cNvPr id="6" name="Text Placeholder 5"/>
          <p:cNvSpPr>
            <a:spLocks noGrp="1"/>
          </p:cNvSpPr>
          <p:nvPr>
            <p:ph type="body" sz="half" idx="2"/>
          </p:nvPr>
        </p:nvSpPr>
        <p:spPr>
          <a:xfrm>
            <a:off x="106448" y="665332"/>
            <a:ext cx="6079627" cy="835925"/>
          </a:xfrm>
        </p:spPr>
        <p:txBody>
          <a:bodyPr>
            <a:normAutofit/>
          </a:bodyPr>
          <a:lstStyle/>
          <a:p>
            <a:r>
              <a:rPr lang="en-US" dirty="0" smtClean="0"/>
              <a:t>The </a:t>
            </a:r>
            <a:r>
              <a:rPr lang="en-US" dirty="0" err="1" smtClean="0"/>
              <a:t>RaxTXInterfaceCommunicationError</a:t>
            </a:r>
            <a:r>
              <a:rPr lang="en-US" dirty="0" smtClean="0"/>
              <a:t> alarm is primary alarm. The alarm is issued by the </a:t>
            </a:r>
            <a:r>
              <a:rPr lang="en-US" dirty="0" err="1" smtClean="0"/>
              <a:t>RaxDeviceGroup</a:t>
            </a:r>
            <a:r>
              <a:rPr lang="en-US" dirty="0" smtClean="0"/>
              <a:t> Managed Object (MO) or </a:t>
            </a:r>
            <a:r>
              <a:rPr lang="en-US" dirty="0" err="1" smtClean="0"/>
              <a:t>theTXDeviceGroup</a:t>
            </a:r>
            <a:r>
              <a:rPr lang="en-US" dirty="0" smtClean="0"/>
              <a:t> MO</a:t>
            </a:r>
            <a:endParaRPr lang="en-US" dirty="0"/>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1026" name="Picture 2" descr="C:\Users\MOHAMM~1.T\AppData\Local\Temp\SNAGHTML101941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1243" y="2635155"/>
            <a:ext cx="7015932" cy="40863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MOHAMM~1.T\AppData\Local\Temp\SNAGHTML10395c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1244" y="1501253"/>
            <a:ext cx="7036795" cy="4098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84695" y="4932566"/>
            <a:ext cx="4469192" cy="1631216"/>
          </a:xfrm>
          <a:prstGeom prst="rect">
            <a:avLst/>
          </a:prstGeom>
        </p:spPr>
        <p:txBody>
          <a:bodyPr wrap="square">
            <a:spAutoFit/>
          </a:bodyPr>
          <a:lstStyle/>
          <a:p>
            <a:pPr algn="just"/>
            <a:r>
              <a:rPr lang="en-US" sz="1000" dirty="0">
                <a:latin typeface="DejaVuSans"/>
              </a:rPr>
              <a:t>This alarm is triggered when the installed license key file defines a capacity that is greater than </a:t>
            </a:r>
            <a:r>
              <a:rPr lang="en-US" sz="1000" dirty="0" smtClean="0">
                <a:latin typeface="DejaVuSans"/>
              </a:rPr>
              <a:t>the available </a:t>
            </a:r>
            <a:r>
              <a:rPr lang="en-US" sz="1000" dirty="0">
                <a:latin typeface="DejaVuSans"/>
              </a:rPr>
              <a:t>capacity for DCH given by the installed Random Access and Receiver (RAX) boards. It can </a:t>
            </a:r>
            <a:r>
              <a:rPr lang="en-US" sz="1000" dirty="0" smtClean="0">
                <a:latin typeface="DejaVuSans"/>
              </a:rPr>
              <a:t>also be </a:t>
            </a:r>
            <a:r>
              <a:rPr lang="en-US" sz="1000" dirty="0">
                <a:latin typeface="DejaVuSans"/>
              </a:rPr>
              <a:t>triggered due to a HW failure on one of the RAX boards which decreases the available </a:t>
            </a:r>
            <a:r>
              <a:rPr lang="en-US" sz="1000" dirty="0" smtClean="0">
                <a:latin typeface="DejaVuSans"/>
              </a:rPr>
              <a:t>capacity below </a:t>
            </a:r>
            <a:r>
              <a:rPr lang="en-US" sz="1000" dirty="0">
                <a:latin typeface="DejaVuSans"/>
              </a:rPr>
              <a:t>the capacity defined by the license </a:t>
            </a:r>
            <a:r>
              <a:rPr lang="en-US" sz="1000" dirty="0" smtClean="0">
                <a:latin typeface="DejaVuSans"/>
              </a:rPr>
              <a:t>key. A </a:t>
            </a:r>
            <a:r>
              <a:rPr lang="en-US" sz="1000" dirty="0">
                <a:latin typeface="DejaVuSans"/>
              </a:rPr>
              <a:t>faulty RAX board (see alarm: </a:t>
            </a:r>
            <a:r>
              <a:rPr lang="en-US" sz="1000" dirty="0" err="1">
                <a:latin typeface="DejaVuSans"/>
              </a:rPr>
              <a:t>RaxDeviceGroup_GeneralSwError</a:t>
            </a:r>
            <a:r>
              <a:rPr lang="en-US" sz="1000" dirty="0">
                <a:latin typeface="DejaVuSans"/>
              </a:rPr>
              <a:t>/ </a:t>
            </a:r>
            <a:r>
              <a:rPr lang="en-US" sz="1000" dirty="0" err="1">
                <a:latin typeface="DejaVuSans"/>
              </a:rPr>
              <a:t>RaxDeviceGroup_GeneralHwError</a:t>
            </a:r>
            <a:r>
              <a:rPr lang="en-US" sz="1000" dirty="0">
                <a:latin typeface="DejaVuSans"/>
              </a:rPr>
              <a:t>) </a:t>
            </a:r>
            <a:r>
              <a:rPr lang="en-US" sz="1000" dirty="0" smtClean="0">
                <a:latin typeface="DejaVuSans"/>
              </a:rPr>
              <a:t>is the </a:t>
            </a:r>
            <a:r>
              <a:rPr lang="en-US" sz="1000" dirty="0">
                <a:latin typeface="DejaVuSans"/>
              </a:rPr>
              <a:t>general cause of this alarm however if all RAX boards are operational and showing no errors </a:t>
            </a:r>
            <a:r>
              <a:rPr lang="en-US" sz="1000" dirty="0" smtClean="0">
                <a:latin typeface="DejaVuSans"/>
              </a:rPr>
              <a:t>this alarm </a:t>
            </a:r>
            <a:r>
              <a:rPr lang="en-US" sz="1000" dirty="0">
                <a:latin typeface="DejaVuSans"/>
              </a:rPr>
              <a:t>will need to be escalated to Planning/</a:t>
            </a:r>
            <a:r>
              <a:rPr lang="en-US" sz="1000" dirty="0" err="1">
                <a:latin typeface="DejaVuSans"/>
              </a:rPr>
              <a:t>Optimisation</a:t>
            </a:r>
            <a:r>
              <a:rPr lang="en-US" sz="1000" dirty="0">
                <a:latin typeface="DejaVuSans"/>
              </a:rPr>
              <a:t> to consider increasing the UL capacity on </a:t>
            </a:r>
            <a:r>
              <a:rPr lang="en-US" sz="1000" dirty="0" smtClean="0">
                <a:latin typeface="DejaVuSans"/>
              </a:rPr>
              <a:t>the site</a:t>
            </a:r>
            <a:r>
              <a:rPr lang="en-US" sz="1000" dirty="0">
                <a:latin typeface="DejaVuSans"/>
              </a:rPr>
              <a:t>.</a:t>
            </a:r>
            <a:endParaRPr lang="en-US" sz="1000" dirty="0"/>
          </a:p>
        </p:txBody>
      </p:sp>
      <p:pic>
        <p:nvPicPr>
          <p:cNvPr id="1034" name="Picture 10" descr="C:\Users\MOHAMM~1.T\AppData\Local\Temp\SNAGHTML1a52fd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47594" y="2292822"/>
            <a:ext cx="7810903" cy="3867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7204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subTnLst>
                                    <p:set>
                                      <p:cBhvr override="childStyle">
                                        <p:cTn dur="1" fill="hold" display="0" masterRel="nextClick" afterEffect="1"/>
                                        <p:tgtEl>
                                          <p:spTgt spid="102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circle(in)">
                                      <p:cBhvr>
                                        <p:cTn id="12" dur="10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034"/>
                                        </p:tgtEl>
                                        <p:attrNameLst>
                                          <p:attrName>style.visibility</p:attrName>
                                        </p:attrNameLst>
                                      </p:cBhvr>
                                      <p:to>
                                        <p:strVal val="visible"/>
                                      </p:to>
                                    </p:set>
                                    <p:animEffect transition="in" filter="wipe(down)">
                                      <p:cBhvr>
                                        <p:cTn id="17" dur="500"/>
                                        <p:tgtEl>
                                          <p:spTgt spid="1034"/>
                                        </p:tgtEl>
                                      </p:cBhvr>
                                    </p:animEffect>
                                  </p:childTnLst>
                                  <p:subTnLst>
                                    <p:set>
                                      <p:cBhvr override="childStyle">
                                        <p:cTn dur="1" fill="hold" display="0" masterRel="nextClick" afterEffect="1"/>
                                        <p:tgtEl>
                                          <p:spTgt spid="103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901333" y="286875"/>
            <a:ext cx="10515600" cy="677985"/>
          </a:xfrm>
        </p:spPr>
        <p:txBody>
          <a:bodyPr>
            <a:normAutofit fontScale="90000"/>
          </a:bodyPr>
          <a:lstStyle/>
          <a:p>
            <a:pPr algn="ctr"/>
            <a:r>
              <a:rPr lang="en-US" b="1" dirty="0">
                <a:solidFill>
                  <a:srgbClr val="FF0000"/>
                </a:solidFill>
              </a:rPr>
              <a:t>high rejections due to overshooting</a:t>
            </a:r>
          </a:p>
        </p:txBody>
      </p:sp>
      <p:pic>
        <p:nvPicPr>
          <p:cNvPr id="1026" name="Picture 2" descr="C:\Users\MOHAMM~1.T\AppData\Local\Temp\SNAGHTML3cd229e.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535132" y="1600200"/>
            <a:ext cx="7121736" cy="4525963"/>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59994749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44473" y="224118"/>
            <a:ext cx="4377579" cy="690282"/>
          </a:xfrm>
        </p:spPr>
        <p:txBody>
          <a:bodyPr/>
          <a:lstStyle/>
          <a:p>
            <a:pPr algn="ctr"/>
            <a:r>
              <a:rPr lang="en-US" b="1" dirty="0" smtClean="0">
                <a:solidFill>
                  <a:srgbClr val="FF0000"/>
                </a:solidFill>
              </a:rPr>
              <a:t>Direct Retry IRAT HO</a:t>
            </a:r>
            <a:endParaRPr lang="en-US" b="1" dirty="0">
              <a:solidFill>
                <a:srgbClr val="FF0000"/>
              </a:solidFill>
            </a:endParaRPr>
          </a:p>
        </p:txBody>
      </p:sp>
      <p:pic>
        <p:nvPicPr>
          <p:cNvPr id="1026" name="Picture 2" descr="C:\Users\MOHAMM~1.T\AppData\Local\Temp\SNAGHTML372196.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1138889"/>
            <a:ext cx="6815137" cy="4121435"/>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176400" y="1178859"/>
            <a:ext cx="3932237" cy="3811588"/>
          </a:xfrm>
        </p:spPr>
        <p:txBody>
          <a:bodyPr/>
          <a:lstStyle/>
          <a:p>
            <a:r>
              <a:rPr lang="en-US" dirty="0"/>
              <a:t>IRAT affected due to increasing attempts of directed retry due to power congestion in some </a:t>
            </a:r>
            <a:r>
              <a:rPr lang="en-US" dirty="0" err="1"/>
              <a:t>cpichpower</a:t>
            </a:r>
            <a:r>
              <a:rPr lang="en-US" dirty="0"/>
              <a:t> increased </a:t>
            </a:r>
            <a:r>
              <a:rPr lang="en-US" dirty="0" smtClean="0"/>
              <a:t>sites</a:t>
            </a:r>
          </a:p>
          <a:p>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2328768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427" y="210991"/>
            <a:ext cx="6007359" cy="1079187"/>
          </a:xfrm>
        </p:spPr>
        <p:txBody>
          <a:bodyPr/>
          <a:lstStyle/>
          <a:p>
            <a:pPr algn="ctr"/>
            <a:r>
              <a:rPr lang="en-US" dirty="0">
                <a:solidFill>
                  <a:srgbClr val="FF0000"/>
                </a:solidFill>
              </a:rPr>
              <a:t>CE congestion </a:t>
            </a:r>
            <a:r>
              <a:rPr lang="en-US" b="1" dirty="0" smtClean="0">
                <a:solidFill>
                  <a:srgbClr val="FF0000"/>
                </a:solidFill>
              </a:rPr>
              <a:t>Issue after expansion </a:t>
            </a:r>
            <a:r>
              <a:rPr lang="en-US" dirty="0">
                <a:solidFill>
                  <a:srgbClr val="FF0000"/>
                </a:solidFill>
              </a:rPr>
              <a:t>Power Congestion </a:t>
            </a:r>
            <a:endParaRPr lang="en-US" b="1" dirty="0">
              <a:solidFill>
                <a:srgbClr val="FF0000"/>
              </a:solidFill>
            </a:endParaRPr>
          </a:p>
        </p:txBody>
      </p:sp>
      <p:pic>
        <p:nvPicPr>
          <p:cNvPr id="1026" name="Picture 2" descr="C:\Users\MOHAMM~1.T\AppData\Local\Temp\SNAGHTML31d028b.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290771" y="214965"/>
            <a:ext cx="5518568" cy="3284573"/>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504937" y="1326073"/>
            <a:ext cx="4324640" cy="3811588"/>
          </a:xfrm>
        </p:spPr>
        <p:txBody>
          <a:bodyPr/>
          <a:lstStyle/>
          <a:p>
            <a:r>
              <a:rPr lang="en-US" dirty="0" smtClean="0"/>
              <a:t>The mentioned site encounters the PWR Congestion, after expansion it suffers the CE Congestion.</a:t>
            </a:r>
          </a:p>
          <a:p>
            <a:endParaRPr lang="en-US" dirty="0"/>
          </a:p>
          <a:p>
            <a:r>
              <a:rPr lang="en-US" dirty="0" smtClean="0"/>
              <a:t>After Expansion the site encounter the CE Congestion</a:t>
            </a:r>
          </a:p>
          <a:p>
            <a:r>
              <a:rPr lang="en-US" dirty="0" smtClean="0"/>
              <a:t>The </a:t>
            </a:r>
            <a:r>
              <a:rPr lang="en-US" dirty="0" err="1" smtClean="0"/>
              <a:t>ulHwAdm</a:t>
            </a:r>
            <a:r>
              <a:rPr lang="en-US" dirty="0" smtClean="0"/>
              <a:t> must be set at high level (99)</a:t>
            </a:r>
          </a:p>
          <a:p>
            <a:r>
              <a:rPr lang="en-US" dirty="0" smtClean="0"/>
              <a:t>Sometimes </a:t>
            </a:r>
            <a:r>
              <a:rPr lang="en-US" dirty="0"/>
              <a:t>the </a:t>
            </a:r>
            <a:r>
              <a:rPr lang="en-US" dirty="0" err="1" smtClean="0"/>
              <a:t>RbsChannelElementsUplink</a:t>
            </a:r>
            <a:r>
              <a:rPr lang="en-US" dirty="0" smtClean="0"/>
              <a:t> has low value and the ULHW must be expand </a:t>
            </a:r>
          </a:p>
          <a:p>
            <a:endParaRPr lang="en-US" dirty="0"/>
          </a:p>
          <a:p>
            <a:endParaRPr lang="en-US" dirty="0" smtClean="0"/>
          </a:p>
          <a:p>
            <a:endParaRPr lang="en-US" dirty="0"/>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3"/>
          <a:stretch>
            <a:fillRect/>
          </a:stretch>
        </p:blipFill>
        <p:spPr>
          <a:xfrm>
            <a:off x="6200619" y="3573426"/>
            <a:ext cx="5518568" cy="3284574"/>
          </a:xfrm>
          <a:prstGeom prst="rect">
            <a:avLst/>
          </a:prstGeom>
        </p:spPr>
      </p:pic>
      <p:pic>
        <p:nvPicPr>
          <p:cNvPr id="3" name="Picture 2"/>
          <p:cNvPicPr>
            <a:picLocks noChangeAspect="1"/>
          </p:cNvPicPr>
          <p:nvPr/>
        </p:nvPicPr>
        <p:blipFill>
          <a:blip r:embed="rId4"/>
          <a:stretch>
            <a:fillRect/>
          </a:stretch>
        </p:blipFill>
        <p:spPr>
          <a:xfrm>
            <a:off x="74739" y="4971249"/>
            <a:ext cx="6100044" cy="1629783"/>
          </a:xfrm>
          <a:prstGeom prst="rect">
            <a:avLst/>
          </a:prstGeom>
        </p:spPr>
      </p:pic>
    </p:spTree>
    <p:extLst>
      <p:ext uri="{BB962C8B-B14F-4D97-AF65-F5344CB8AC3E}">
        <p14:creationId xmlns:p14="http://schemas.microsoft.com/office/powerpoint/2010/main" val="24619425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807" y="218944"/>
            <a:ext cx="10515600" cy="555847"/>
          </a:xfrm>
        </p:spPr>
        <p:txBody>
          <a:bodyPr>
            <a:normAutofit fontScale="90000"/>
          </a:bodyPr>
          <a:lstStyle/>
          <a:p>
            <a:pPr algn="ctr"/>
            <a:r>
              <a:rPr lang="en-US" b="1" dirty="0">
                <a:solidFill>
                  <a:srgbClr val="FF0000"/>
                </a:solidFill>
              </a:rPr>
              <a:t>IUB Congestion</a:t>
            </a:r>
            <a:endParaRPr lang="en-US" dirty="0"/>
          </a:p>
        </p:txBody>
      </p:sp>
      <p:pic>
        <p:nvPicPr>
          <p:cNvPr id="1026" name="Picture 2" descr="C:\Users\MOHAMM~1.T\AppData\Local\Temp\SNAGHTML59acb9.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902828" y="1600200"/>
            <a:ext cx="8386343"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4" name="Picture 3"/>
          <p:cNvPicPr>
            <a:picLocks noChangeAspect="1"/>
          </p:cNvPicPr>
          <p:nvPr/>
        </p:nvPicPr>
        <p:blipFill>
          <a:blip r:embed="rId3"/>
          <a:stretch>
            <a:fillRect/>
          </a:stretch>
        </p:blipFill>
        <p:spPr>
          <a:xfrm>
            <a:off x="650976" y="1757210"/>
            <a:ext cx="6219048" cy="1190476"/>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3168711651"/>
              </p:ext>
            </p:extLst>
          </p:nvPr>
        </p:nvGraphicFramePr>
        <p:xfrm>
          <a:off x="1833351" y="5567401"/>
          <a:ext cx="8984904" cy="1025342"/>
        </p:xfrm>
        <a:graphic>
          <a:graphicData uri="http://schemas.openxmlformats.org/drawingml/2006/table">
            <a:tbl>
              <a:tblPr firstRow="1" firstCol="1" bandRow="1">
                <a:tableStyleId>{5C22544A-7EE6-4342-B048-85BDC9FD1C3A}</a:tableStyleId>
              </a:tblPr>
              <a:tblGrid>
                <a:gridCol w="1279136">
                  <a:extLst>
                    <a:ext uri="{9D8B030D-6E8A-4147-A177-3AD203B41FA5}">
                      <a16:colId xmlns:a16="http://schemas.microsoft.com/office/drawing/2014/main" val="20000"/>
                    </a:ext>
                  </a:extLst>
                </a:gridCol>
                <a:gridCol w="1312663">
                  <a:extLst>
                    <a:ext uri="{9D8B030D-6E8A-4147-A177-3AD203B41FA5}">
                      <a16:colId xmlns:a16="http://schemas.microsoft.com/office/drawing/2014/main" val="20001"/>
                    </a:ext>
                  </a:extLst>
                </a:gridCol>
                <a:gridCol w="2447811">
                  <a:extLst>
                    <a:ext uri="{9D8B030D-6E8A-4147-A177-3AD203B41FA5}">
                      <a16:colId xmlns:a16="http://schemas.microsoft.com/office/drawing/2014/main" val="20002"/>
                    </a:ext>
                  </a:extLst>
                </a:gridCol>
                <a:gridCol w="1861829">
                  <a:extLst>
                    <a:ext uri="{9D8B030D-6E8A-4147-A177-3AD203B41FA5}">
                      <a16:colId xmlns:a16="http://schemas.microsoft.com/office/drawing/2014/main" val="20003"/>
                    </a:ext>
                  </a:extLst>
                </a:gridCol>
                <a:gridCol w="2083465">
                  <a:extLst>
                    <a:ext uri="{9D8B030D-6E8A-4147-A177-3AD203B41FA5}">
                      <a16:colId xmlns:a16="http://schemas.microsoft.com/office/drawing/2014/main" val="20004"/>
                    </a:ext>
                  </a:extLst>
                </a:gridCol>
              </a:tblGrid>
              <a:tr h="190500">
                <a:tc>
                  <a:txBody>
                    <a:bodyPr/>
                    <a:lstStyle/>
                    <a:p>
                      <a:pPr marL="0" marR="0">
                        <a:spcBef>
                          <a:spcPts val="0"/>
                        </a:spcBef>
                        <a:spcAft>
                          <a:spcPts val="0"/>
                        </a:spcAft>
                      </a:pPr>
                      <a:r>
                        <a:rPr lang="en-US" sz="1100" dirty="0">
                          <a:effectLst/>
                        </a:rPr>
                        <a:t>City</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a:effectLst/>
                        </a:rPr>
                        <a:t>Site</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err="1">
                          <a:effectLst/>
                        </a:rPr>
                        <a:t>pmNoOfDiscardedNbapcMessages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err="1">
                          <a:effectLst/>
                        </a:rPr>
                        <a:t>pmNoFailedAfterAdm</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err="1">
                          <a:effectLst/>
                        </a:rPr>
                        <a:t>pmTotalTimeIubLinkCongestedDl</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0"/>
                  </a:ext>
                </a:extLst>
              </a:tr>
              <a:tr h="263342">
                <a:tc>
                  <a:txBody>
                    <a:bodyPr/>
                    <a:lstStyle/>
                    <a:p>
                      <a:pPr marL="0" marR="0">
                        <a:spcBef>
                          <a:spcPts val="0"/>
                        </a:spcBef>
                        <a:spcAft>
                          <a:spcPts val="0"/>
                        </a:spcAft>
                      </a:pPr>
                      <a:r>
                        <a:rPr lang="en-US" sz="1100" dirty="0" smtClean="0">
                          <a:effectLst/>
                        </a:rPr>
                        <a:t>City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smtClean="0">
                          <a:effectLst/>
                        </a:rPr>
                        <a:t>Site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437868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262488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391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190500">
                <a:tc>
                  <a:txBody>
                    <a:bodyPr/>
                    <a:lstStyle/>
                    <a:p>
                      <a:pPr marL="0" marR="0">
                        <a:spcBef>
                          <a:spcPts val="0"/>
                        </a:spcBef>
                        <a:spcAft>
                          <a:spcPts val="0"/>
                        </a:spcAft>
                      </a:pPr>
                      <a:r>
                        <a:rPr lang="en-US" sz="1100" dirty="0" smtClean="0">
                          <a:effectLst/>
                        </a:rPr>
                        <a:t>City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smtClean="0">
                          <a:effectLst/>
                        </a:rPr>
                        <a:t>Site 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dirty="0">
                          <a:effectLst/>
                        </a:rPr>
                        <a:t>170304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59808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192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1905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effectLst/>
                        </a:rPr>
                        <a:t>City 1</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100" dirty="0" smtClean="0">
                          <a:effectLst/>
                        </a:rPr>
                        <a:t>Site 3</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dirty="0">
                          <a:effectLst/>
                        </a:rPr>
                        <a:t>165246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70926</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223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190500">
                <a:tc>
                  <a:txBody>
                    <a:bodyPr/>
                    <a:lstStyle/>
                    <a:p>
                      <a:pPr marL="0" marR="0">
                        <a:spcBef>
                          <a:spcPts val="0"/>
                        </a:spcBef>
                        <a:spcAft>
                          <a:spcPts val="0"/>
                        </a:spcAft>
                      </a:pPr>
                      <a:r>
                        <a:rPr lang="en-US" sz="1100" dirty="0" smtClean="0">
                          <a:effectLst/>
                        </a:rPr>
                        <a:t>City 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smtClean="0">
                          <a:effectLst/>
                          <a:latin typeface="+mn-lt"/>
                          <a:ea typeface="+mn-ea"/>
                          <a:cs typeface="+mn-cs"/>
                        </a:rPr>
                        <a:t>Site</a:t>
                      </a:r>
                      <a:r>
                        <a:rPr lang="en-US" sz="1100" baseline="0" dirty="0" smtClean="0">
                          <a:effectLst/>
                          <a:latin typeface="+mn-lt"/>
                          <a:ea typeface="+mn-ea"/>
                          <a:cs typeface="+mn-cs"/>
                        </a:rPr>
                        <a:t> 4</a:t>
                      </a:r>
                      <a:endParaRPr lang="en-US" sz="1100" dirty="0" smtClean="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161658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a:effectLst/>
                        </a:rPr>
                        <a:t>69114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100" dirty="0">
                          <a:effectLst/>
                        </a:rPr>
                        <a:t>212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bl>
          </a:graphicData>
        </a:graphic>
      </p:graphicFrame>
      <p:sp>
        <p:nvSpPr>
          <p:cNvPr id="7" name="Rectangle 2"/>
          <p:cNvSpPr>
            <a:spLocks noChangeArrowheads="1"/>
          </p:cNvSpPr>
          <p:nvPr/>
        </p:nvSpPr>
        <p:spPr bwMode="auto">
          <a:xfrm>
            <a:off x="1260146" y="5120584"/>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Tree>
    <p:extLst>
      <p:ext uri="{BB962C8B-B14F-4D97-AF65-F5344CB8AC3E}">
        <p14:creationId xmlns:p14="http://schemas.microsoft.com/office/powerpoint/2010/main" val="211237099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3054" y="334855"/>
            <a:ext cx="4411417" cy="486177"/>
          </a:xfrm>
        </p:spPr>
        <p:txBody>
          <a:bodyPr>
            <a:noAutofit/>
          </a:bodyPr>
          <a:lstStyle/>
          <a:p>
            <a:pPr algn="ctr"/>
            <a:r>
              <a:rPr lang="en-US" sz="3600" b="1" dirty="0" smtClean="0">
                <a:solidFill>
                  <a:srgbClr val="FF0000"/>
                </a:solidFill>
              </a:rPr>
              <a:t>High UL RSSI</a:t>
            </a:r>
            <a:endParaRPr lang="en-US" sz="3600"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4767263" y="1549065"/>
            <a:ext cx="6815137" cy="3301082"/>
          </a:xfrm>
          <a:prstGeom prst="rect">
            <a:avLst/>
          </a:prstGeom>
        </p:spPr>
      </p:pic>
      <p:sp>
        <p:nvSpPr>
          <p:cNvPr id="4" name="Text Placeholder 3"/>
          <p:cNvSpPr>
            <a:spLocks noGrp="1"/>
          </p:cNvSpPr>
          <p:nvPr>
            <p:ph type="body" sz="half" idx="2"/>
          </p:nvPr>
        </p:nvSpPr>
        <p:spPr>
          <a:xfrm>
            <a:off x="360610" y="1081825"/>
            <a:ext cx="4411417" cy="4787163"/>
          </a:xfrm>
        </p:spPr>
        <p:txBody>
          <a:bodyPr>
            <a:normAutofit/>
          </a:bodyPr>
          <a:lstStyle/>
          <a:p>
            <a:r>
              <a:rPr lang="en-US" dirty="0" smtClean="0"/>
              <a:t>Issue: The </a:t>
            </a:r>
            <a:r>
              <a:rPr lang="en-US" dirty="0"/>
              <a:t>UL RSSI reading on Node B is </a:t>
            </a:r>
            <a:r>
              <a:rPr lang="en-US" dirty="0" smtClean="0"/>
              <a:t>high (ranging </a:t>
            </a:r>
            <a:r>
              <a:rPr lang="en-US" dirty="0"/>
              <a:t>-70 to -80 </a:t>
            </a:r>
            <a:r>
              <a:rPr lang="en-US" dirty="0" err="1" smtClean="0"/>
              <a:t>dBm</a:t>
            </a:r>
            <a:r>
              <a:rPr lang="en-US" dirty="0" smtClean="0"/>
              <a:t>) </a:t>
            </a:r>
            <a:r>
              <a:rPr lang="en-US" dirty="0"/>
              <a:t>while normally should be -100 to -</a:t>
            </a:r>
            <a:r>
              <a:rPr lang="en-US" dirty="0" smtClean="0"/>
              <a:t>108</a:t>
            </a:r>
          </a:p>
          <a:p>
            <a:r>
              <a:rPr lang="en-US" dirty="0" smtClean="0"/>
              <a:t>Causes:</a:t>
            </a:r>
          </a:p>
          <a:p>
            <a:pPr>
              <a:buFont typeface="Arial" pitchFamily="34" charset="0"/>
              <a:buChar char="•"/>
            </a:pPr>
            <a:r>
              <a:rPr lang="en-US" dirty="0" smtClean="0"/>
              <a:t>       Subscriber behavior (UE with high RSSI)</a:t>
            </a:r>
          </a:p>
          <a:p>
            <a:pPr marL="285750" indent="-285750">
              <a:buFont typeface="Arial" panose="020B0604020202020204" pitchFamily="34" charset="0"/>
              <a:buChar char="•"/>
            </a:pPr>
            <a:r>
              <a:rPr lang="en-US" dirty="0" smtClean="0"/>
              <a:t>interfered area by </a:t>
            </a:r>
            <a:r>
              <a:rPr lang="en-US" dirty="0"/>
              <a:t>RF signal </a:t>
            </a:r>
            <a:r>
              <a:rPr lang="en-US" dirty="0" smtClean="0"/>
              <a:t>(jammer)</a:t>
            </a:r>
          </a:p>
          <a:p>
            <a:pPr marL="285750" indent="-285750">
              <a:buFont typeface="Arial" panose="020B0604020202020204" pitchFamily="34" charset="0"/>
              <a:buChar char="•"/>
            </a:pPr>
            <a:r>
              <a:rPr lang="en-US" dirty="0" err="1"/>
              <a:t>Tx</a:t>
            </a:r>
            <a:r>
              <a:rPr lang="en-US" dirty="0"/>
              <a:t> link fluctuation </a:t>
            </a:r>
            <a:endParaRPr lang="en-US" dirty="0" smtClean="0"/>
          </a:p>
          <a:p>
            <a:pPr marL="285750" indent="-285750">
              <a:buFont typeface="Arial" panose="020B0604020202020204" pitchFamily="34" charset="0"/>
              <a:buChar char="•"/>
            </a:pPr>
            <a:r>
              <a:rPr lang="en-US" dirty="0" smtClean="0"/>
              <a:t>Congested Transmission Link</a:t>
            </a:r>
          </a:p>
          <a:p>
            <a:pPr marL="285750" indent="-285750">
              <a:buFont typeface="Arial" panose="020B0604020202020204" pitchFamily="34" charset="0"/>
              <a:buChar char="•"/>
            </a:pPr>
            <a:r>
              <a:rPr lang="en-US" dirty="0" smtClean="0"/>
              <a:t>TMA is installed but it is not defined</a:t>
            </a:r>
          </a:p>
          <a:p>
            <a:pPr marL="285750" indent="-285750">
              <a:buFont typeface="Arial" panose="020B0604020202020204" pitchFamily="34" charset="0"/>
              <a:buChar char="•"/>
            </a:pPr>
            <a:r>
              <a:rPr lang="en-US" dirty="0"/>
              <a:t>when it is accompanied by abnormal Drops and there is nothing to suggest bad radio conditions such as overshooting, there is a high possibility that it has got some Rx path hardware issue</a:t>
            </a:r>
            <a:endParaRPr lang="en-US" dirty="0" smtClean="0"/>
          </a:p>
          <a:p>
            <a:pPr marL="742950" lvl="1" indent="-285750">
              <a:buFont typeface="Arial" panose="020B0604020202020204" pitchFamily="34" charset="0"/>
              <a:buChar char="•"/>
            </a:pPr>
            <a:r>
              <a:rPr lang="en-US" dirty="0" smtClean="0"/>
              <a:t>In last case, this </a:t>
            </a:r>
            <a:r>
              <a:rPr lang="en-US" dirty="0"/>
              <a:t>is generally rectified by the site engineer, replacing the faulty RU, feeder, antenna etc.</a:t>
            </a:r>
          </a:p>
          <a:p>
            <a:pPr marL="285750" indent="-285750">
              <a:buFont typeface="Arial" panose="020B0604020202020204" pitchFamily="34" charset="0"/>
              <a:buChar char="•"/>
            </a:pPr>
            <a:r>
              <a:rPr lang="en-US" dirty="0"/>
              <a:t>non-traffic interference</a:t>
            </a:r>
          </a:p>
          <a:p>
            <a:pPr marL="742950" lvl="1" indent="-285750">
              <a:buFont typeface="Arial" panose="020B0604020202020204" pitchFamily="34" charset="0"/>
              <a:buChar char="•"/>
            </a:pPr>
            <a:r>
              <a:rPr lang="en-US" dirty="0" smtClean="0"/>
              <a:t>High </a:t>
            </a:r>
            <a:r>
              <a:rPr lang="en-US" dirty="0"/>
              <a:t>TX power from a UE that are connected to </a:t>
            </a:r>
            <a:r>
              <a:rPr lang="en-US" dirty="0" smtClean="0"/>
              <a:t>a far </a:t>
            </a:r>
            <a:r>
              <a:rPr lang="en-US" dirty="0"/>
              <a:t>cell. This can happen due to missing </a:t>
            </a:r>
            <a:r>
              <a:rPr lang="en-US" dirty="0" smtClean="0"/>
              <a:t>neighbors</a:t>
            </a:r>
          </a:p>
          <a:p>
            <a:pPr marL="742950" lvl="1" indent="-285750"/>
            <a:endParaRPr lang="en-US" dirty="0" smtClean="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3"/>
          <a:stretch>
            <a:fillRect/>
          </a:stretch>
        </p:blipFill>
        <p:spPr>
          <a:xfrm>
            <a:off x="5438485" y="4457836"/>
            <a:ext cx="5766329" cy="1888335"/>
          </a:xfrm>
          <a:prstGeom prst="rect">
            <a:avLst/>
          </a:prstGeom>
        </p:spPr>
      </p:pic>
      <p:sp>
        <p:nvSpPr>
          <p:cNvPr id="7" name="Rectangle 6"/>
          <p:cNvSpPr/>
          <p:nvPr/>
        </p:nvSpPr>
        <p:spPr>
          <a:xfrm>
            <a:off x="482221" y="4825033"/>
            <a:ext cx="4165115" cy="923330"/>
          </a:xfrm>
          <a:prstGeom prst="rect">
            <a:avLst/>
          </a:prstGeom>
          <a:noFill/>
        </p:spPr>
        <p:txBody>
          <a:bodyPr wrap="none" lIns="91440" tIns="45720" rIns="91440" bIns="45720">
            <a:spAutoFit/>
          </a:bodyPr>
          <a:lstStyle/>
          <a:p>
            <a:pPr algn="ctr"/>
            <a:r>
              <a:rPr lang="en-US" sz="5400" b="0" cap="none" spc="0" dirty="0" smtClean="0">
                <a:ln w="0"/>
                <a:solidFill>
                  <a:srgbClr val="FF0000"/>
                </a:solidFill>
                <a:effectLst>
                  <a:outerShdw blurRad="38100" dist="19050" dir="2700000" algn="tl" rotWithShape="0">
                    <a:schemeClr val="dk1">
                      <a:alpha val="40000"/>
                    </a:schemeClr>
                  </a:outerShdw>
                </a:effectLst>
              </a:rPr>
              <a:t>RTWP Vs. RSSI</a:t>
            </a:r>
            <a:endParaRPr lang="en-US" sz="5400" b="0" cap="none" spc="0" dirty="0">
              <a:ln w="0"/>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98773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154" y="512520"/>
            <a:ext cx="5002884" cy="949817"/>
          </a:xfrm>
        </p:spPr>
        <p:txBody>
          <a:bodyPr>
            <a:normAutofit/>
          </a:bodyPr>
          <a:lstStyle/>
          <a:p>
            <a:r>
              <a:rPr lang="en-US" b="1" dirty="0" smtClean="0">
                <a:solidFill>
                  <a:srgbClr val="FF0000"/>
                </a:solidFill>
              </a:rPr>
              <a:t>High UL-RSSI due to missing Neighbors </a:t>
            </a:r>
            <a:endParaRPr lang="en-US" b="1" dirty="0">
              <a:solidFill>
                <a:srgbClr val="FF0000"/>
              </a:solidFill>
            </a:endParaRPr>
          </a:p>
        </p:txBody>
      </p:sp>
      <p:sp>
        <p:nvSpPr>
          <p:cNvPr id="4" name="Text Placeholder 3"/>
          <p:cNvSpPr>
            <a:spLocks noGrp="1"/>
          </p:cNvSpPr>
          <p:nvPr>
            <p:ph type="body" sz="half" idx="2"/>
          </p:nvPr>
        </p:nvSpPr>
        <p:spPr>
          <a:xfrm>
            <a:off x="182967" y="2057402"/>
            <a:ext cx="4044479" cy="3605687"/>
          </a:xfrm>
        </p:spPr>
        <p:txBody>
          <a:bodyPr>
            <a:normAutofit/>
          </a:bodyPr>
          <a:lstStyle/>
          <a:p>
            <a:r>
              <a:rPr lang="en-US" dirty="0"/>
              <a:t>The </a:t>
            </a:r>
            <a:r>
              <a:rPr lang="en-US" dirty="0" smtClean="0"/>
              <a:t>site’s cells suffer </a:t>
            </a:r>
            <a:r>
              <a:rPr lang="en-US" dirty="0"/>
              <a:t>the high UL-RSSI in general but at 15</a:t>
            </a:r>
            <a:r>
              <a:rPr lang="en-US" baseline="30000" dirty="0"/>
              <a:t>th</a:t>
            </a:r>
            <a:r>
              <a:rPr lang="en-US" dirty="0"/>
              <a:t> Nov. it enhanced more. </a:t>
            </a:r>
            <a:r>
              <a:rPr lang="en-US" dirty="0" smtClean="0"/>
              <a:t>It </a:t>
            </a:r>
            <a:r>
              <a:rPr lang="en-US" dirty="0"/>
              <a:t>re-homed from </a:t>
            </a:r>
            <a:r>
              <a:rPr lang="en-US" dirty="0" smtClean="0"/>
              <a:t>BSC </a:t>
            </a:r>
            <a:r>
              <a:rPr lang="en-US" dirty="0"/>
              <a:t>to </a:t>
            </a:r>
            <a:r>
              <a:rPr lang="en-US" dirty="0" smtClean="0"/>
              <a:t>another one </a:t>
            </a:r>
            <a:r>
              <a:rPr lang="en-US" dirty="0"/>
              <a:t>in 2G part at that time, and also the IRAT HO with relocation has degraded.</a:t>
            </a:r>
          </a:p>
          <a:p>
            <a:r>
              <a:rPr lang="en-US" dirty="0" smtClean="0"/>
              <a:t>the </a:t>
            </a:r>
            <a:r>
              <a:rPr lang="en-US" dirty="0"/>
              <a:t>inter system relation definition should be revised</a:t>
            </a:r>
            <a:r>
              <a:rPr lang="en-US" dirty="0" smtClean="0"/>
              <a:t>.</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2"/>
          <a:stretch>
            <a:fillRect/>
          </a:stretch>
        </p:blipFill>
        <p:spPr>
          <a:xfrm>
            <a:off x="4437968" y="1881809"/>
            <a:ext cx="7344275" cy="4170444"/>
          </a:xfrm>
          <a:prstGeom prst="rect">
            <a:avLst/>
          </a:prstGeom>
        </p:spPr>
      </p:pic>
      <p:pic>
        <p:nvPicPr>
          <p:cNvPr id="6" name="Picture 5"/>
          <p:cNvPicPr>
            <a:picLocks noChangeAspect="1"/>
          </p:cNvPicPr>
          <p:nvPr/>
        </p:nvPicPr>
        <p:blipFill>
          <a:blip r:embed="rId3"/>
          <a:stretch>
            <a:fillRect/>
          </a:stretch>
        </p:blipFill>
        <p:spPr>
          <a:xfrm>
            <a:off x="4437968" y="2766905"/>
            <a:ext cx="7204547" cy="4091099"/>
          </a:xfrm>
          <a:prstGeom prst="rect">
            <a:avLst/>
          </a:prstGeom>
        </p:spPr>
      </p:pic>
    </p:spTree>
    <p:extLst>
      <p:ext uri="{BB962C8B-B14F-4D97-AF65-F5344CB8AC3E}">
        <p14:creationId xmlns:p14="http://schemas.microsoft.com/office/powerpoint/2010/main" val="2557196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1674" y="273050"/>
            <a:ext cx="4399012" cy="1162050"/>
          </a:xfrm>
        </p:spPr>
        <p:txBody>
          <a:bodyPr>
            <a:normAutofit/>
          </a:bodyPr>
          <a:lstStyle/>
          <a:p>
            <a:pPr algn="ctr"/>
            <a:r>
              <a:rPr lang="en-US" sz="2800" dirty="0" smtClean="0">
                <a:solidFill>
                  <a:srgbClr val="FF0000"/>
                </a:solidFill>
              </a:rPr>
              <a:t>High UL-RSSI due to Congested link</a:t>
            </a:r>
            <a:endParaRPr lang="en-US" sz="2800" dirty="0"/>
          </a:p>
        </p:txBody>
      </p:sp>
      <p:pic>
        <p:nvPicPr>
          <p:cNvPr id="429058" name="Picture 2"/>
          <p:cNvPicPr>
            <a:picLocks noGrp="1" noChangeAspect="1" noChangeArrowheads="1"/>
          </p:cNvPicPr>
          <p:nvPr>
            <p:ph idx="1"/>
          </p:nvPr>
        </p:nvPicPr>
        <p:blipFill>
          <a:blip r:embed="rId2"/>
          <a:srcRect/>
          <a:stretch>
            <a:fillRect/>
          </a:stretch>
        </p:blipFill>
        <p:spPr bwMode="auto">
          <a:xfrm>
            <a:off x="4905809" y="333833"/>
            <a:ext cx="6815137" cy="4262966"/>
          </a:xfrm>
          <a:prstGeom prst="rect">
            <a:avLst/>
          </a:prstGeom>
          <a:noFill/>
          <a:ln w="9525">
            <a:noFill/>
            <a:miter lim="800000"/>
            <a:headEnd/>
            <a:tailEnd/>
          </a:ln>
          <a:effectLst/>
        </p:spPr>
      </p:pic>
      <p:sp>
        <p:nvSpPr>
          <p:cNvPr id="4" name="Text Placeholder 3"/>
          <p:cNvSpPr>
            <a:spLocks noGrp="1"/>
          </p:cNvSpPr>
          <p:nvPr>
            <p:ph type="body" sz="half" idx="2"/>
          </p:nvPr>
        </p:nvSpPr>
        <p:spPr>
          <a:xfrm>
            <a:off x="277091" y="2535382"/>
            <a:ext cx="4343595" cy="1911928"/>
          </a:xfrm>
        </p:spPr>
        <p:txBody>
          <a:bodyPr>
            <a:normAutofit/>
          </a:bodyPr>
          <a:lstStyle/>
          <a:p>
            <a:r>
              <a:rPr lang="en-US" sz="2000" dirty="0" smtClean="0"/>
              <a:t>Link between two sites is congested and causing low RSSI</a:t>
            </a:r>
            <a:endParaRPr lang="en-US" sz="2000" dirty="0"/>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pic>
        <p:nvPicPr>
          <p:cNvPr id="429059" name="Picture 5" descr="cid:image003.png@01D1EC02.3AC1BC80"/>
          <p:cNvPicPr>
            <a:picLocks noChangeAspect="1" noChangeArrowheads="1"/>
          </p:cNvPicPr>
          <p:nvPr/>
        </p:nvPicPr>
        <p:blipFill>
          <a:blip r:embed="rId3"/>
          <a:srcRect/>
          <a:stretch>
            <a:fillRect/>
          </a:stretch>
        </p:blipFill>
        <p:spPr bwMode="auto">
          <a:xfrm>
            <a:off x="1898073" y="4627417"/>
            <a:ext cx="9906000" cy="1676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53311" y="159800"/>
            <a:ext cx="9092484" cy="682580"/>
          </a:xfrm>
        </p:spPr>
        <p:txBody>
          <a:bodyPr>
            <a:normAutofit/>
          </a:bodyPr>
          <a:lstStyle/>
          <a:p>
            <a:r>
              <a:rPr lang="en-US" b="1" dirty="0">
                <a:solidFill>
                  <a:srgbClr val="FF0000"/>
                </a:solidFill>
              </a:rPr>
              <a:t>DL traffic ps16 and ps128  has been increased </a:t>
            </a:r>
            <a:r>
              <a:rPr lang="en-US" b="1" dirty="0" smtClean="0">
                <a:solidFill>
                  <a:srgbClr val="FF0000"/>
                </a:solidFill>
              </a:rPr>
              <a:t>on RNC</a:t>
            </a:r>
            <a:endParaRPr lang="en-US" b="1" dirty="0">
              <a:solidFill>
                <a:srgbClr val="FF0000"/>
              </a:solidFill>
            </a:endParaRPr>
          </a:p>
        </p:txBody>
      </p:sp>
      <p:sp>
        <p:nvSpPr>
          <p:cNvPr id="4" name="Text Placeholder 3"/>
          <p:cNvSpPr>
            <a:spLocks noGrp="1"/>
          </p:cNvSpPr>
          <p:nvPr>
            <p:ph type="body" sz="half" idx="2"/>
          </p:nvPr>
        </p:nvSpPr>
        <p:spPr>
          <a:xfrm>
            <a:off x="154549" y="1223496"/>
            <a:ext cx="3966691" cy="3764231"/>
          </a:xfrm>
        </p:spPr>
        <p:txBody>
          <a:bodyPr/>
          <a:lstStyle/>
          <a:p>
            <a:r>
              <a:rPr lang="en-US" dirty="0" smtClean="0"/>
              <a:t>One site had </a:t>
            </a:r>
            <a:r>
              <a:rPr lang="en-US" dirty="0"/>
              <a:t>very high DL H/W congestion and almost no HS/</a:t>
            </a:r>
            <a:r>
              <a:rPr lang="en-US" dirty="0" err="1"/>
              <a:t>Eul</a:t>
            </a:r>
            <a:r>
              <a:rPr lang="en-US" dirty="0"/>
              <a:t> traffic since the 7</a:t>
            </a:r>
            <a:r>
              <a:rPr lang="en-US" baseline="30000" dirty="0"/>
              <a:t>th</a:t>
            </a:r>
            <a:r>
              <a:rPr lang="en-US" dirty="0"/>
              <a:t>. CV has been re loaded and is now taking </a:t>
            </a:r>
            <a:r>
              <a:rPr lang="en-US" dirty="0" err="1"/>
              <a:t>Eul</a:t>
            </a:r>
            <a:r>
              <a:rPr lang="en-US" dirty="0"/>
              <a:t>/HS </a:t>
            </a:r>
            <a:r>
              <a:rPr lang="en-US" dirty="0" smtClean="0"/>
              <a:t>traffic.</a:t>
            </a:r>
          </a:p>
          <a:p>
            <a:endParaRPr lang="en-US" dirty="0"/>
          </a:p>
          <a:p>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053" name="Picture 5" descr="C:\Users\MOHAMM~1.T\AppData\Local\Temp\SNAGHTML1d873f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3311" y="3320849"/>
            <a:ext cx="1047750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2055" name="Picture 7" descr="C:\Users\MOHAMM~1.T\AppData\Local\Temp\SNAGHTML1d9018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059" y="945411"/>
            <a:ext cx="5524500" cy="5314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4477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5"/>
                                        </p:tgtEl>
                                        <p:attrNameLst>
                                          <p:attrName>style.visibility</p:attrName>
                                        </p:attrNameLst>
                                      </p:cBhvr>
                                      <p:to>
                                        <p:strVal val="visible"/>
                                      </p:to>
                                    </p:set>
                                    <p:animEffect transition="in" filter="fade">
                                      <p:cBhvr>
                                        <p:cTn id="7" dur="500"/>
                                        <p:tgtEl>
                                          <p:spTgt spid="2055"/>
                                        </p:tgtEl>
                                      </p:cBhvr>
                                    </p:animEffect>
                                  </p:childTnLst>
                                  <p:subTnLst>
                                    <p:set>
                                      <p:cBhvr override="childStyle">
                                        <p:cTn dur="1" fill="hold" display="0" masterRel="nextClick" afterEffect="1"/>
                                        <p:tgtEl>
                                          <p:spTgt spid="205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3"/>
                                        </p:tgtEl>
                                        <p:attrNameLst>
                                          <p:attrName>style.visibility</p:attrName>
                                        </p:attrNameLst>
                                      </p:cBhvr>
                                      <p:to>
                                        <p:strVal val="visible"/>
                                      </p:to>
                                    </p:set>
                                    <p:animEffect transition="in" filter="fade">
                                      <p:cBhvr>
                                        <p:cTn id="12" dur="500"/>
                                        <p:tgtEl>
                                          <p:spTgt spid="20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049" y="218048"/>
            <a:ext cx="4572001" cy="672354"/>
          </a:xfrm>
        </p:spPr>
        <p:txBody>
          <a:bodyPr>
            <a:normAutofit fontScale="90000"/>
          </a:bodyPr>
          <a:lstStyle/>
          <a:p>
            <a:pPr algn="ctr"/>
            <a:r>
              <a:rPr lang="en-US" b="1" dirty="0">
                <a:solidFill>
                  <a:srgbClr val="FF0000"/>
                </a:solidFill>
              </a:rPr>
              <a:t>Payload and </a:t>
            </a:r>
            <a:r>
              <a:rPr lang="en-US" b="1" dirty="0" smtClean="0">
                <a:solidFill>
                  <a:srgbClr val="FF0000"/>
                </a:solidFill>
              </a:rPr>
              <a:t>throughput degrade due to UGW</a:t>
            </a:r>
            <a:endParaRPr lang="en-US"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6606074" y="218051"/>
            <a:ext cx="5023553" cy="3047215"/>
          </a:xfrm>
          <a:prstGeom prst="rect">
            <a:avLst/>
          </a:prstGeom>
        </p:spPr>
      </p:pic>
      <p:sp>
        <p:nvSpPr>
          <p:cNvPr id="4" name="Text Placeholder 3"/>
          <p:cNvSpPr>
            <a:spLocks noGrp="1"/>
          </p:cNvSpPr>
          <p:nvPr>
            <p:ph type="body" sz="half" idx="2"/>
          </p:nvPr>
        </p:nvSpPr>
        <p:spPr>
          <a:xfrm>
            <a:off x="266049" y="1473905"/>
            <a:ext cx="5052929" cy="2309205"/>
          </a:xfrm>
        </p:spPr>
        <p:txBody>
          <a:bodyPr>
            <a:normAutofit/>
          </a:bodyPr>
          <a:lstStyle/>
          <a:p>
            <a:r>
              <a:rPr lang="en-US" sz="2400" dirty="0" smtClean="0"/>
              <a:t>An </a:t>
            </a:r>
            <a:r>
              <a:rPr lang="en-US" sz="2400" dirty="0"/>
              <a:t>issue with UGW which has affected both 3G as well as </a:t>
            </a:r>
            <a:r>
              <a:rPr lang="en-US" sz="2400" dirty="0" smtClean="0"/>
              <a:t>2G’s </a:t>
            </a:r>
            <a:r>
              <a:rPr lang="en-US" sz="2400" dirty="0"/>
              <a:t>p</a:t>
            </a:r>
            <a:r>
              <a:rPr lang="en-US" sz="2400" dirty="0" smtClean="0"/>
              <a:t>ayload </a:t>
            </a:r>
            <a:r>
              <a:rPr lang="en-US" sz="2400" dirty="0"/>
              <a:t>and </a:t>
            </a:r>
            <a:r>
              <a:rPr lang="en-US" sz="2400" dirty="0" smtClean="0"/>
              <a:t>throughput.</a:t>
            </a:r>
          </a:p>
          <a:p>
            <a:r>
              <a:rPr lang="en-US" sz="2400" dirty="0"/>
              <a:t>All UGWs affected in Region due to possible </a:t>
            </a:r>
            <a:r>
              <a:rPr lang="en-US" sz="2400" dirty="0" err="1"/>
              <a:t>Gi</a:t>
            </a:r>
            <a:r>
              <a:rPr lang="en-US" sz="2400" dirty="0"/>
              <a:t> Interface issue</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052" name="Picture 4" descr="C:\Users\MOHAMM~1.T\AppData\Local\Temp\SNAGHTML38bbd0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65" y="3704608"/>
            <a:ext cx="6255731" cy="287268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Description: cid:image003.png@01D108E4.D70BB75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027" y="3497523"/>
            <a:ext cx="4355640" cy="3286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1678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3877" y="206062"/>
            <a:ext cx="10609531" cy="502276"/>
          </a:xfrm>
        </p:spPr>
        <p:txBody>
          <a:bodyPr>
            <a:normAutofit/>
          </a:bodyPr>
          <a:lstStyle/>
          <a:p>
            <a:pPr algn="ctr"/>
            <a:r>
              <a:rPr lang="en-US" b="1" dirty="0" smtClean="0">
                <a:solidFill>
                  <a:srgbClr val="FF0000"/>
                </a:solidFill>
              </a:rPr>
              <a:t>Alarm that affect Traffic</a:t>
            </a:r>
            <a:endParaRPr lang="en-US" b="1" dirty="0">
              <a:solidFill>
                <a:srgbClr val="FF0000"/>
              </a:solidFill>
            </a:endParaRPr>
          </a:p>
        </p:txBody>
      </p:sp>
      <p:pic>
        <p:nvPicPr>
          <p:cNvPr id="1026" name="Picture 2" descr="C:\Users\MOHAMM~1.T\AppData\Local\Temp\SNAGHTML9019b1b.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1280644"/>
            <a:ext cx="6815137" cy="3837924"/>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218941" y="3567448"/>
            <a:ext cx="10496283" cy="2911788"/>
          </a:xfrm>
        </p:spPr>
        <p:txBody>
          <a:bodyPr>
            <a:normAutofit fontScale="77500" lnSpcReduction="20000"/>
          </a:bodyPr>
          <a:lstStyle/>
          <a:p>
            <a:r>
              <a:rPr lang="en-US" dirty="0"/>
              <a:t> </a:t>
            </a:r>
          </a:p>
          <a:p>
            <a:r>
              <a:rPr lang="en-US" sz="2900" b="1" dirty="0" smtClean="0"/>
              <a:t>Sector </a:t>
            </a:r>
            <a:r>
              <a:rPr lang="en-US" sz="2900" b="1" dirty="0"/>
              <a:t>C is not taking any traffic and has </a:t>
            </a:r>
            <a:r>
              <a:rPr lang="en-US" sz="2900" b="1" dirty="0" smtClean="0"/>
              <a:t>the</a:t>
            </a:r>
          </a:p>
          <a:p>
            <a:r>
              <a:rPr lang="en-US" sz="2900" b="1" dirty="0" smtClean="0"/>
              <a:t> </a:t>
            </a:r>
            <a:r>
              <a:rPr lang="en-US" sz="2900" b="1" dirty="0"/>
              <a:t>following </a:t>
            </a:r>
            <a:r>
              <a:rPr lang="en-US" sz="2900" b="1" dirty="0" smtClean="0"/>
              <a:t>alarm</a:t>
            </a:r>
          </a:p>
          <a:p>
            <a:endParaRPr lang="en-US" sz="2900" b="1" dirty="0"/>
          </a:p>
          <a:p>
            <a:r>
              <a:rPr lang="en-US" dirty="0" smtClean="0"/>
              <a:t>Date </a:t>
            </a:r>
            <a:r>
              <a:rPr lang="en-US" dirty="0"/>
              <a:t>&amp; Time (Local) S Specific Problem                    MO (Cause/</a:t>
            </a:r>
            <a:r>
              <a:rPr lang="en-US" dirty="0" err="1"/>
              <a:t>AdditionalInfo</a:t>
            </a:r>
            <a:r>
              <a:rPr lang="en-US" dirty="0"/>
              <a:t>)</a:t>
            </a:r>
          </a:p>
          <a:p>
            <a:r>
              <a:rPr lang="en-US" dirty="0"/>
              <a:t>====================================================================================================================</a:t>
            </a:r>
          </a:p>
          <a:p>
            <a:r>
              <a:rPr lang="en-US" dirty="0"/>
              <a:t>2014-11-28 07:09:40 C License Key File Fault              Licensing=1 (No license key file installed. </a:t>
            </a:r>
            <a:r>
              <a:rPr lang="en-US" dirty="0" err="1"/>
              <a:t>IntegrationUnlock</a:t>
            </a:r>
            <a:r>
              <a:rPr lang="en-US" dirty="0"/>
              <a:t>=ACTIVATED, 16 days remaining)</a:t>
            </a:r>
          </a:p>
          <a:p>
            <a:r>
              <a:rPr lang="en-US" dirty="0"/>
              <a:t>2014-11-28 07:09:52 m </a:t>
            </a:r>
            <a:r>
              <a:rPr lang="en-US" dirty="0" err="1"/>
              <a:t>InconsistentConfiguration</a:t>
            </a:r>
            <a:r>
              <a:rPr lang="en-US" dirty="0"/>
              <a:t>           </a:t>
            </a:r>
            <a:r>
              <a:rPr lang="en-US" dirty="0" err="1"/>
              <a:t>Subrack</a:t>
            </a:r>
            <a:r>
              <a:rPr lang="en-US" dirty="0"/>
              <a:t>=1,Slot=1,PlugInUnit=1,EcPort=1 (Attribute </a:t>
            </a:r>
            <a:r>
              <a:rPr lang="en-US" dirty="0" err="1"/>
              <a:t>hubPosition</a:t>
            </a:r>
            <a:r>
              <a:rPr lang="en-US" dirty="0"/>
              <a:t> is empty or not valid)</a:t>
            </a:r>
          </a:p>
          <a:p>
            <a:r>
              <a:rPr lang="en-US" dirty="0">
                <a:solidFill>
                  <a:srgbClr val="FF0000"/>
                </a:solidFill>
              </a:rPr>
              <a:t>2014-11-28 07:12:18 M </a:t>
            </a:r>
            <a:r>
              <a:rPr lang="en-US" dirty="0" err="1">
                <a:solidFill>
                  <a:srgbClr val="FF0000"/>
                </a:solidFill>
              </a:rPr>
              <a:t>DigitalCable_CableFailure</a:t>
            </a:r>
            <a:r>
              <a:rPr lang="en-US" dirty="0">
                <a:solidFill>
                  <a:srgbClr val="FF0000"/>
                </a:solidFill>
              </a:rPr>
              <a:t>           </a:t>
            </a:r>
            <a:r>
              <a:rPr lang="en-US" dirty="0" err="1">
                <a:solidFill>
                  <a:srgbClr val="FF0000"/>
                </a:solidFill>
              </a:rPr>
              <a:t>DigitalCable</a:t>
            </a:r>
            <a:r>
              <a:rPr lang="en-US" dirty="0">
                <a:solidFill>
                  <a:srgbClr val="FF0000"/>
                </a:solidFill>
              </a:rPr>
              <a:t>=3_1_RI_C (DN2: </a:t>
            </a:r>
            <a:r>
              <a:rPr lang="en-US" dirty="0" err="1" smtClean="0">
                <a:solidFill>
                  <a:srgbClr val="FF0000"/>
                </a:solidFill>
              </a:rPr>
              <a:t>SubNetwork</a:t>
            </a:r>
            <a:r>
              <a:rPr lang="en-US" dirty="0" smtClean="0">
                <a:solidFill>
                  <a:srgbClr val="FF0000"/>
                </a:solidFill>
              </a:rPr>
              <a:t>=</a:t>
            </a:r>
            <a:r>
              <a:rPr lang="en-US" dirty="0" err="1" smtClean="0">
                <a:solidFill>
                  <a:srgbClr val="FF0000"/>
                </a:solidFill>
              </a:rPr>
              <a:t>ONRM_ROOT_MO_R,SubNetwork</a:t>
            </a:r>
            <a:r>
              <a:rPr lang="en-US" dirty="0" smtClean="0">
                <a:solidFill>
                  <a:srgbClr val="FF0000"/>
                </a:solidFill>
              </a:rPr>
              <a:t>=RNCE2,MeContext=1601X,ManagedElement=1,Equipment=1,Subrack=1,Slot=1,PlugInUnit=1,PiuDevice=1,DeviceGroup=DUI </a:t>
            </a:r>
            <a:r>
              <a:rPr lang="en-US" dirty="0">
                <a:solidFill>
                  <a:srgbClr val="FF0000"/>
                </a:solidFill>
              </a:rPr>
              <a:t>DN3: </a:t>
            </a:r>
            <a:r>
              <a:rPr lang="en-US" dirty="0" err="1" smtClean="0">
                <a:solidFill>
                  <a:srgbClr val="FF0000"/>
                </a:solidFill>
              </a:rPr>
              <a:t>SubNetwork</a:t>
            </a:r>
            <a:r>
              <a:rPr lang="en-US" dirty="0" smtClean="0">
                <a:solidFill>
                  <a:srgbClr val="FF0000"/>
                </a:solidFill>
              </a:rPr>
              <a:t>=</a:t>
            </a:r>
            <a:r>
              <a:rPr lang="en-US" dirty="0" err="1" smtClean="0">
                <a:solidFill>
                  <a:srgbClr val="FF0000"/>
                </a:solidFill>
              </a:rPr>
              <a:t>ONRM_ROOT_MO_R,SubNetwork</a:t>
            </a:r>
            <a:r>
              <a:rPr lang="en-US" dirty="0" smtClean="0">
                <a:solidFill>
                  <a:srgbClr val="FF0000"/>
                </a:solidFill>
              </a:rPr>
              <a:t>=RNCE2,MeContext=1601X,ManagedElement=1,Equipment=1</a:t>
            </a:r>
            <a:r>
              <a:rPr lang="en-US" sz="1800" b="1" dirty="0" smtClean="0">
                <a:solidFill>
                  <a:srgbClr val="0070C0"/>
                </a:solidFill>
              </a:rPr>
              <a:t>,SectorAntenna=3-1</a:t>
            </a:r>
            <a:r>
              <a:rPr lang="en-US" dirty="0" smtClean="0">
                <a:solidFill>
                  <a:srgbClr val="FF0000"/>
                </a:solidFill>
              </a:rPr>
              <a:t>,AuxPlugInUnit=RRUW-1,RruDeviceGroup=1</a:t>
            </a:r>
            <a:r>
              <a:rPr lang="en-US" dirty="0">
                <a:solidFill>
                  <a:srgbClr val="FF0000"/>
                </a:solidFill>
              </a:rPr>
              <a:t>)</a:t>
            </a:r>
          </a:p>
          <a:p>
            <a:r>
              <a:rPr lang="en-US" dirty="0"/>
              <a:t>2014-11-28 10:08:51 M NTP System Time Sync Fault          </a:t>
            </a:r>
            <a:r>
              <a:rPr lang="en-US" dirty="0" err="1"/>
              <a:t>ManagedElementData</a:t>
            </a:r>
            <a:r>
              <a:rPr lang="en-US" dirty="0"/>
              <a:t>=1 (</a:t>
            </a:r>
            <a:r>
              <a:rPr lang="en-US" dirty="0" err="1"/>
              <a:t>additionalInfo</a:t>
            </a:r>
            <a:r>
              <a:rPr lang="en-US" dirty="0"/>
              <a:t>: NTP general problem)</a:t>
            </a:r>
          </a:p>
          <a:p>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77070490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16288"/>
            <a:ext cx="10515600" cy="724773"/>
          </a:xfrm>
        </p:spPr>
        <p:txBody>
          <a:bodyPr>
            <a:normAutofit fontScale="90000"/>
          </a:bodyPr>
          <a:lstStyle/>
          <a:p>
            <a:pPr algn="ctr"/>
            <a:r>
              <a:rPr lang="en-US" b="1" dirty="0" smtClean="0">
                <a:solidFill>
                  <a:srgbClr val="FF0000"/>
                </a:solidFill>
              </a:rPr>
              <a:t>Case: Speech Drop</a:t>
            </a:r>
            <a:endParaRPr lang="en-US" b="1" dirty="0">
              <a:solidFill>
                <a:srgbClr val="FF0000"/>
              </a:solidFill>
            </a:endParaRPr>
          </a:p>
        </p:txBody>
      </p:sp>
      <p:pic>
        <p:nvPicPr>
          <p:cNvPr id="1026" name="Picture 2" descr="C:\Users\MOHAMM~1.T\AppData\Local\Temp\SNAGHTML1a4d1cc.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2256791" y="1600200"/>
            <a:ext cx="7678417" cy="452596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4" name="Rectangle 3"/>
          <p:cNvSpPr/>
          <p:nvPr/>
        </p:nvSpPr>
        <p:spPr>
          <a:xfrm>
            <a:off x="959629" y="911857"/>
            <a:ext cx="2539395" cy="3139321"/>
          </a:xfrm>
          <a:prstGeom prst="rect">
            <a:avLst/>
          </a:prstGeom>
        </p:spPr>
        <p:txBody>
          <a:bodyPr wrap="square">
            <a:spAutoFit/>
          </a:bodyPr>
          <a:lstStyle/>
          <a:p>
            <a:r>
              <a:rPr lang="en-US"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Issue: </a:t>
            </a:r>
          </a:p>
          <a:p>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High </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speech drops on </a:t>
            </a:r>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one site </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due to </a:t>
            </a:r>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overshooting</a:t>
            </a:r>
          </a:p>
          <a:p>
            <a:endParaRPr lang="en-US" dirty="0">
              <a:solidFill>
                <a:srgbClr val="1F497D"/>
              </a:solidFill>
              <a:latin typeface="Calibri" panose="020F0502020204030204" pitchFamily="34" charset="0"/>
              <a:cs typeface="Times New Roman" panose="02020603050405020304" pitchFamily="18" charset="0"/>
            </a:endParaRPr>
          </a:p>
          <a:p>
            <a:r>
              <a:rPr lang="en-US" b="1" dirty="0" smtClean="0">
                <a:solidFill>
                  <a:srgbClr val="FF0000"/>
                </a:solidFill>
                <a:latin typeface="Calibri" panose="020F0502020204030204" pitchFamily="34" charset="0"/>
                <a:cs typeface="Times New Roman" panose="02020603050405020304" pitchFamily="18" charset="0"/>
              </a:rPr>
              <a:t>Solution:</a:t>
            </a:r>
          </a:p>
          <a:p>
            <a:r>
              <a:rPr lang="en-US" dirty="0"/>
              <a:t>RET installation has been requested. CPICH power reduced by 1 dB temporarily </a:t>
            </a:r>
            <a:endParaRPr lang="en-US" dirty="0" smtClean="0">
              <a:solidFill>
                <a:srgbClr val="1F497D"/>
              </a:solidFill>
              <a:latin typeface="Calibri" panose="020F0502020204030204" pitchFamily="34" charset="0"/>
              <a:cs typeface="Times New Roman" panose="02020603050405020304" pitchFamily="18" charset="0"/>
            </a:endParaRPr>
          </a:p>
          <a:p>
            <a:endParaRPr lang="en-US" dirty="0"/>
          </a:p>
        </p:txBody>
      </p:sp>
      <p:pic>
        <p:nvPicPr>
          <p:cNvPr id="6" name="Picture 5"/>
          <p:cNvPicPr>
            <a:picLocks noChangeAspect="1"/>
          </p:cNvPicPr>
          <p:nvPr/>
        </p:nvPicPr>
        <p:blipFill>
          <a:blip r:embed="rId3"/>
          <a:stretch>
            <a:fillRect/>
          </a:stretch>
        </p:blipFill>
        <p:spPr>
          <a:xfrm>
            <a:off x="1337017" y="5086055"/>
            <a:ext cx="9028571" cy="1657143"/>
          </a:xfrm>
          <a:prstGeom prst="rect">
            <a:avLst/>
          </a:prstGeom>
        </p:spPr>
      </p:pic>
    </p:spTree>
    <p:extLst>
      <p:ext uri="{BB962C8B-B14F-4D97-AF65-F5344CB8AC3E}">
        <p14:creationId xmlns:p14="http://schemas.microsoft.com/office/powerpoint/2010/main" val="2254657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8427" y="373491"/>
            <a:ext cx="3932237" cy="396025"/>
          </a:xfrm>
        </p:spPr>
        <p:txBody>
          <a:bodyPr>
            <a:normAutofit fontScale="90000"/>
          </a:bodyPr>
          <a:lstStyle/>
          <a:p>
            <a:pPr algn="ctr"/>
            <a:r>
              <a:rPr lang="en-US" b="1" dirty="0">
                <a:solidFill>
                  <a:srgbClr val="FF0000"/>
                </a:solidFill>
              </a:rPr>
              <a:t>DCR HS</a:t>
            </a:r>
          </a:p>
        </p:txBody>
      </p:sp>
      <p:pic>
        <p:nvPicPr>
          <p:cNvPr id="5" name="Content Placeholder 4"/>
          <p:cNvPicPr>
            <a:picLocks noGrp="1" noChangeAspect="1"/>
          </p:cNvPicPr>
          <p:nvPr>
            <p:ph idx="1"/>
          </p:nvPr>
        </p:nvPicPr>
        <p:blipFill>
          <a:blip r:embed="rId2"/>
          <a:stretch>
            <a:fillRect/>
          </a:stretch>
        </p:blipFill>
        <p:spPr>
          <a:xfrm>
            <a:off x="4767263" y="1995238"/>
            <a:ext cx="6815137" cy="2408736"/>
          </a:xfrm>
          <a:prstGeom prst="rect">
            <a:avLst/>
          </a:prstGeom>
        </p:spPr>
      </p:pic>
      <p:sp>
        <p:nvSpPr>
          <p:cNvPr id="4" name="Text Placeholder 3"/>
          <p:cNvSpPr>
            <a:spLocks noGrp="1"/>
          </p:cNvSpPr>
          <p:nvPr>
            <p:ph type="body" sz="half" idx="2"/>
          </p:nvPr>
        </p:nvSpPr>
        <p:spPr>
          <a:xfrm>
            <a:off x="402260" y="769512"/>
            <a:ext cx="5512157" cy="850004"/>
          </a:xfrm>
        </p:spPr>
        <p:txBody>
          <a:bodyPr>
            <a:normAutofit/>
          </a:bodyPr>
          <a:lstStyle/>
          <a:p>
            <a:r>
              <a:rPr lang="en-US" dirty="0"/>
              <a:t>DCR HS degraded due to hardware issues in </a:t>
            </a:r>
            <a:r>
              <a:rPr lang="en-US" dirty="0" smtClean="0"/>
              <a:t>a site, </a:t>
            </a:r>
            <a:r>
              <a:rPr lang="en-US" dirty="0"/>
              <a:t>specifically alarms such as temperature exceptionally high and </a:t>
            </a:r>
            <a:r>
              <a:rPr lang="en-US" dirty="0" err="1">
                <a:solidFill>
                  <a:srgbClr val="FF0000"/>
                </a:solidFill>
              </a:rPr>
              <a:t>Piu</a:t>
            </a:r>
            <a:r>
              <a:rPr lang="en-US" dirty="0">
                <a:solidFill>
                  <a:srgbClr val="FF0000"/>
                </a:solidFill>
              </a:rPr>
              <a:t> conn lost </a:t>
            </a:r>
            <a:r>
              <a:rPr lang="en-US" dirty="0"/>
              <a:t>are toggling</a:t>
            </a:r>
            <a:r>
              <a:rPr lang="en-US" dirty="0" smtClean="0"/>
              <a:t>.</a:t>
            </a: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052" name="Picture 4" descr="C:\Users\MOHAMM~1.T\AppData\Local\Temp\SNAGHTMLbcb56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46" y="229565"/>
            <a:ext cx="5534025" cy="419100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MOHAMM~1.T\AppData\Local\Temp\SNAGHTMLbdc44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03" y="3957145"/>
            <a:ext cx="6186868" cy="274548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a:stretch>
            <a:fillRect/>
          </a:stretch>
        </p:blipFill>
        <p:spPr>
          <a:xfrm>
            <a:off x="402260" y="1619519"/>
            <a:ext cx="5512157" cy="2148443"/>
          </a:xfrm>
          <a:prstGeom prst="rect">
            <a:avLst/>
          </a:prstGeom>
        </p:spPr>
      </p:pic>
    </p:spTree>
    <p:extLst>
      <p:ext uri="{BB962C8B-B14F-4D97-AF65-F5344CB8AC3E}">
        <p14:creationId xmlns:p14="http://schemas.microsoft.com/office/powerpoint/2010/main" val="253860078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21938" y="163777"/>
            <a:ext cx="9596273" cy="542497"/>
          </a:xfrm>
        </p:spPr>
        <p:txBody>
          <a:bodyPr>
            <a:normAutofit/>
          </a:bodyPr>
          <a:lstStyle/>
          <a:p>
            <a:pPr algn="ctr"/>
            <a:r>
              <a:rPr lang="en-US" b="1" dirty="0" smtClean="0">
                <a:solidFill>
                  <a:srgbClr val="FF0000"/>
                </a:solidFill>
              </a:rPr>
              <a:t>Emergency License</a:t>
            </a:r>
            <a:endParaRPr lang="en-US" b="1" dirty="0">
              <a:solidFill>
                <a:srgbClr val="FF0000"/>
              </a:solidFill>
            </a:endParaRPr>
          </a:p>
        </p:txBody>
      </p:sp>
      <p:sp>
        <p:nvSpPr>
          <p:cNvPr id="4" name="Text Placeholder 3"/>
          <p:cNvSpPr>
            <a:spLocks noGrp="1"/>
          </p:cNvSpPr>
          <p:nvPr>
            <p:ph type="body" sz="half" idx="2"/>
          </p:nvPr>
        </p:nvSpPr>
        <p:spPr>
          <a:xfrm>
            <a:off x="839789" y="4707954"/>
            <a:ext cx="8152419" cy="1032247"/>
          </a:xfrm>
        </p:spPr>
        <p:txBody>
          <a:bodyPr>
            <a:normAutofit/>
          </a:bodyPr>
          <a:lstStyle/>
          <a:p>
            <a:r>
              <a:rPr lang="en-US" dirty="0" smtClean="0"/>
              <a:t>This site has </a:t>
            </a:r>
            <a:r>
              <a:rPr lang="en-US" dirty="0"/>
              <a:t>very high power congestion since it came </a:t>
            </a:r>
            <a:r>
              <a:rPr lang="en-US" dirty="0" smtClean="0"/>
              <a:t>on. </a:t>
            </a:r>
            <a:r>
              <a:rPr lang="en-US" dirty="0"/>
              <a:t>As it’s on Emergency </a:t>
            </a:r>
            <a:r>
              <a:rPr lang="en-US" dirty="0" smtClean="0"/>
              <a:t>license. 80 </a:t>
            </a:r>
            <a:r>
              <a:rPr lang="en-US" dirty="0"/>
              <a:t>watts for sector C and 60 for the </a:t>
            </a:r>
            <a:r>
              <a:rPr lang="en-US" dirty="0" smtClean="0"/>
              <a:t>others have been </a:t>
            </a:r>
            <a:r>
              <a:rPr lang="en-US" dirty="0"/>
              <a:t>activated </a:t>
            </a:r>
            <a:r>
              <a:rPr lang="en-US" dirty="0" smtClean="0"/>
              <a:t>. Request </a:t>
            </a:r>
            <a:r>
              <a:rPr lang="en-US" dirty="0"/>
              <a:t>for 60 Watt expansion for </a:t>
            </a:r>
            <a:r>
              <a:rPr lang="en-US" dirty="0" err="1"/>
              <a:t>ll</a:t>
            </a:r>
            <a:r>
              <a:rPr lang="en-US" dirty="0"/>
              <a:t> sectors as it will again be congested once the EM License expires. In addition to </a:t>
            </a:r>
            <a:r>
              <a:rPr lang="en-US" dirty="0" smtClean="0"/>
              <a:t>the </a:t>
            </a:r>
            <a:r>
              <a:rPr lang="en-US" dirty="0">
                <a:solidFill>
                  <a:srgbClr val="FF0000"/>
                </a:solidFill>
              </a:rPr>
              <a:t>power admission </a:t>
            </a:r>
            <a:r>
              <a:rPr lang="en-US" dirty="0" smtClean="0"/>
              <a:t>for </a:t>
            </a:r>
            <a:r>
              <a:rPr lang="en-US" dirty="0"/>
              <a:t>Sector C </a:t>
            </a:r>
            <a:r>
              <a:rPr lang="en-US" dirty="0" smtClean="0"/>
              <a:t>has been increased to </a:t>
            </a:r>
            <a:r>
              <a:rPr lang="en-US" dirty="0"/>
              <a:t>95</a:t>
            </a:r>
            <a:r>
              <a:rPr lang="en-US" dirty="0" smtClean="0"/>
              <a:t>. In site life we can use only 2 times </a:t>
            </a:r>
            <a:endParaRPr lang="en-US" dirty="0"/>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2"/>
          <a:stretch>
            <a:fillRect/>
          </a:stretch>
        </p:blipFill>
        <p:spPr>
          <a:xfrm>
            <a:off x="1134359" y="866743"/>
            <a:ext cx="9971428" cy="3809524"/>
          </a:xfrm>
          <a:prstGeom prst="rect">
            <a:avLst/>
          </a:prstGeom>
        </p:spPr>
      </p:pic>
      <p:pic>
        <p:nvPicPr>
          <p:cNvPr id="4102" name="Picture 6" descr="C:\Users\MOHAMM~1.T\AppData\Local\Temp\SNAGHTML1d6998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165" y="1718531"/>
            <a:ext cx="6415431" cy="279647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4"/>
          <a:stretch>
            <a:fillRect/>
          </a:stretch>
        </p:blipFill>
        <p:spPr>
          <a:xfrm>
            <a:off x="2706842" y="2045070"/>
            <a:ext cx="9057143" cy="2504762"/>
          </a:xfrm>
          <a:prstGeom prst="rect">
            <a:avLst/>
          </a:prstGeom>
        </p:spPr>
      </p:pic>
      <p:pic>
        <p:nvPicPr>
          <p:cNvPr id="2052" name="Picture 4" descr="C:\Users\MOHAMM~1.T\AppData\Local\Temp\SNAGHTML5c6160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254" y="5693328"/>
            <a:ext cx="3095625" cy="86677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C:\Users\MOHAMM~1.T\AppData\Local\Temp\SNAGHTML5f45c44.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2210" y="4836744"/>
            <a:ext cx="2771775" cy="1809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971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02"/>
                                        </p:tgtEl>
                                        <p:attrNameLst>
                                          <p:attrName>style.visibility</p:attrName>
                                        </p:attrNameLst>
                                      </p:cBhvr>
                                      <p:to>
                                        <p:strVal val="visible"/>
                                      </p:to>
                                    </p:set>
                                    <p:animEffect transition="in" filter="fade">
                                      <p:cBhvr>
                                        <p:cTn id="12" dur="500"/>
                                        <p:tgtEl>
                                          <p:spTgt spid="4102"/>
                                        </p:tgtEl>
                                      </p:cBhvr>
                                    </p:animEffect>
                                  </p:childTnLst>
                                  <p:subTnLst>
                                    <p:set>
                                      <p:cBhvr override="childStyle">
                                        <p:cTn dur="1" fill="hold" display="0" masterRel="nextClick" afterEffect="1"/>
                                        <p:tgtEl>
                                          <p:spTgt spid="4102"/>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9399" y="157754"/>
            <a:ext cx="4282628" cy="530225"/>
          </a:xfrm>
        </p:spPr>
        <p:txBody>
          <a:bodyPr>
            <a:normAutofit/>
          </a:bodyPr>
          <a:lstStyle/>
          <a:p>
            <a:pPr algn="ctr"/>
            <a:r>
              <a:rPr lang="en-US" b="1" dirty="0" smtClean="0">
                <a:solidFill>
                  <a:srgbClr val="FF0000"/>
                </a:solidFill>
              </a:rPr>
              <a:t>MP Load</a:t>
            </a:r>
            <a:endParaRPr lang="en-US" b="1" dirty="0">
              <a:solidFill>
                <a:srgbClr val="FF0000"/>
              </a:solidFill>
            </a:endParaRP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605825308"/>
              </p:ext>
            </p:extLst>
          </p:nvPr>
        </p:nvGraphicFramePr>
        <p:xfrm>
          <a:off x="5633564" y="252034"/>
          <a:ext cx="6172200" cy="1274200"/>
        </p:xfrm>
        <a:graphic>
          <a:graphicData uri="http://schemas.openxmlformats.org/drawingml/2006/table">
            <a:tbl>
              <a:tblPr>
                <a:tableStyleId>{284E427A-3D55-4303-BF80-6455036E1DE7}</a:tableStyleId>
              </a:tblPr>
              <a:tblGrid>
                <a:gridCol w="1234440">
                  <a:extLst>
                    <a:ext uri="{9D8B030D-6E8A-4147-A177-3AD203B41FA5}">
                      <a16:colId xmlns:a16="http://schemas.microsoft.com/office/drawing/2014/main" val="20000"/>
                    </a:ext>
                  </a:extLst>
                </a:gridCol>
                <a:gridCol w="3209544">
                  <a:extLst>
                    <a:ext uri="{9D8B030D-6E8A-4147-A177-3AD203B41FA5}">
                      <a16:colId xmlns:a16="http://schemas.microsoft.com/office/drawing/2014/main" val="20001"/>
                    </a:ext>
                  </a:extLst>
                </a:gridCol>
                <a:gridCol w="1728216">
                  <a:extLst>
                    <a:ext uri="{9D8B030D-6E8A-4147-A177-3AD203B41FA5}">
                      <a16:colId xmlns:a16="http://schemas.microsoft.com/office/drawing/2014/main" val="20002"/>
                    </a:ext>
                  </a:extLst>
                </a:gridCol>
              </a:tblGrid>
              <a:tr h="214685">
                <a:tc>
                  <a:txBody>
                    <a:bodyPr/>
                    <a:lstStyle/>
                    <a:p>
                      <a:pPr algn="ctr"/>
                      <a:r>
                        <a:rPr lang="en-US" sz="1100" dirty="0" err="1"/>
                        <a:t>Subrack</a:t>
                      </a:r>
                      <a:r>
                        <a:rPr lang="en-US" sz="1100" dirty="0"/>
                        <a:t> Identity</a:t>
                      </a:r>
                    </a:p>
                  </a:txBody>
                  <a:tcPr marL="53671" marR="53671" marT="26836" marB="26836"/>
                </a:tc>
                <a:tc>
                  <a:txBody>
                    <a:bodyPr/>
                    <a:lstStyle/>
                    <a:p>
                      <a:pPr algn="ctr"/>
                      <a:r>
                        <a:rPr lang="en-US" sz="1100" dirty="0"/>
                        <a:t>Local Distinguished Name</a:t>
                      </a:r>
                    </a:p>
                  </a:txBody>
                  <a:tcPr marL="53671" marR="53671" marT="26836" marB="26836"/>
                </a:tc>
                <a:tc>
                  <a:txBody>
                    <a:bodyPr/>
                    <a:lstStyle/>
                    <a:p>
                      <a:pPr algn="ctr"/>
                      <a:r>
                        <a:rPr lang="en-US" sz="1100"/>
                        <a:t>Description</a:t>
                      </a:r>
                    </a:p>
                  </a:txBody>
                  <a:tcPr marL="53671" marR="53671" marT="26836" marB="26836"/>
                </a:tc>
                <a:extLst>
                  <a:ext uri="{0D108BD9-81ED-4DB2-BD59-A6C34878D82A}">
                    <a16:rowId xmlns:a16="http://schemas.microsoft.com/office/drawing/2014/main" val="10000"/>
                  </a:ext>
                </a:extLst>
              </a:tr>
              <a:tr h="214685">
                <a:tc>
                  <a:txBody>
                    <a:bodyPr/>
                    <a:lstStyle/>
                    <a:p>
                      <a:pPr algn="ctr"/>
                      <a:r>
                        <a:rPr lang="en-US" sz="1100" dirty="0"/>
                        <a:t>Main </a:t>
                      </a:r>
                      <a:r>
                        <a:rPr lang="en-US" sz="1100" dirty="0" err="1"/>
                        <a:t>Subrack</a:t>
                      </a:r>
                      <a:endParaRPr lang="en-US" sz="1100" dirty="0"/>
                    </a:p>
                  </a:txBody>
                  <a:tcPr marL="53671" marR="53671" marT="26836" marB="26836"/>
                </a:tc>
                <a:tc>
                  <a:txBody>
                    <a:bodyPr/>
                    <a:lstStyle/>
                    <a:p>
                      <a:pPr algn="ctr"/>
                      <a:r>
                        <a:rPr lang="en-US" sz="1100" dirty="0" err="1"/>
                        <a:t>ManagedElement</a:t>
                      </a:r>
                      <a:r>
                        <a:rPr lang="en-US" sz="1100" dirty="0"/>
                        <a:t>=1,Equipment=1,Subrack=MS</a:t>
                      </a:r>
                    </a:p>
                  </a:txBody>
                  <a:tcPr marL="53671" marR="53671" marT="26836" marB="26836"/>
                </a:tc>
                <a:tc>
                  <a:txBody>
                    <a:bodyPr/>
                    <a:lstStyle/>
                    <a:p>
                      <a:pPr algn="ctr"/>
                      <a:r>
                        <a:rPr lang="en-US" sz="1100"/>
                        <a:t>The MS in an RNC.</a:t>
                      </a:r>
                    </a:p>
                  </a:txBody>
                  <a:tcPr marL="53671" marR="53671" marT="26836" marB="26836"/>
                </a:tc>
                <a:extLst>
                  <a:ext uri="{0D108BD9-81ED-4DB2-BD59-A6C34878D82A}">
                    <a16:rowId xmlns:a16="http://schemas.microsoft.com/office/drawing/2014/main" val="10001"/>
                  </a:ext>
                </a:extLst>
              </a:tr>
              <a:tr h="214685">
                <a:tc>
                  <a:txBody>
                    <a:bodyPr/>
                    <a:lstStyle/>
                    <a:p>
                      <a:pPr algn="ctr"/>
                      <a:r>
                        <a:rPr lang="en-US" sz="1100" dirty="0"/>
                        <a:t>Extension </a:t>
                      </a:r>
                      <a:r>
                        <a:rPr lang="en-US" sz="1100" dirty="0" err="1"/>
                        <a:t>Subrack</a:t>
                      </a:r>
                      <a:endParaRPr lang="en-US" sz="1100" dirty="0"/>
                    </a:p>
                  </a:txBody>
                  <a:tcPr marL="53671" marR="53671" marT="26836" marB="26836"/>
                </a:tc>
                <a:tc>
                  <a:txBody>
                    <a:bodyPr/>
                    <a:lstStyle/>
                    <a:p>
                      <a:pPr algn="ctr"/>
                      <a:r>
                        <a:rPr lang="en-US" sz="1100" dirty="0" err="1"/>
                        <a:t>ManagedElement</a:t>
                      </a:r>
                      <a:r>
                        <a:rPr lang="en-US" sz="1100" dirty="0"/>
                        <a:t>=1,Equipment=1,Subrack=ES-2</a:t>
                      </a:r>
                    </a:p>
                  </a:txBody>
                  <a:tcPr marL="53671" marR="53671" marT="26836" marB="26836"/>
                </a:tc>
                <a:tc>
                  <a:txBody>
                    <a:bodyPr/>
                    <a:lstStyle/>
                    <a:p>
                      <a:pPr algn="ctr"/>
                      <a:r>
                        <a:rPr lang="en-US" sz="1100"/>
                        <a:t>The 2</a:t>
                      </a:r>
                      <a:r>
                        <a:rPr lang="en-US" sz="1100" baseline="30000"/>
                        <a:t>nd</a:t>
                      </a:r>
                      <a:r>
                        <a:rPr lang="en-US" sz="1100"/>
                        <a:t> ES in an RNC.</a:t>
                      </a:r>
                    </a:p>
                  </a:txBody>
                  <a:tcPr marL="53671" marR="53671" marT="26836" marB="26836"/>
                </a:tc>
                <a:extLst>
                  <a:ext uri="{0D108BD9-81ED-4DB2-BD59-A6C34878D82A}">
                    <a16:rowId xmlns:a16="http://schemas.microsoft.com/office/drawing/2014/main" val="10002"/>
                  </a:ext>
                </a:extLst>
              </a:tr>
              <a:tr h="214685">
                <a:tc>
                  <a:txBody>
                    <a:bodyPr/>
                    <a:lstStyle/>
                    <a:p>
                      <a:pPr algn="ctr"/>
                      <a:r>
                        <a:rPr lang="en-US" sz="1100"/>
                        <a:t>Slot in MS</a:t>
                      </a:r>
                    </a:p>
                  </a:txBody>
                  <a:tcPr marL="53671" marR="53671" marT="26836" marB="26836"/>
                </a:tc>
                <a:tc>
                  <a:txBody>
                    <a:bodyPr/>
                    <a:lstStyle/>
                    <a:p>
                      <a:pPr algn="ctr"/>
                      <a:r>
                        <a:rPr lang="en-US" sz="1100" dirty="0" err="1"/>
                        <a:t>ManagedElement</a:t>
                      </a:r>
                      <a:r>
                        <a:rPr lang="en-US" sz="1100" dirty="0"/>
                        <a:t>=1,Equipment=1,Subrack=</a:t>
                      </a:r>
                      <a:r>
                        <a:rPr lang="en-US" sz="1100" dirty="0" err="1"/>
                        <a:t>MS,Slot</a:t>
                      </a:r>
                      <a:r>
                        <a:rPr lang="en-US" sz="1100" dirty="0"/>
                        <a:t>=7</a:t>
                      </a:r>
                    </a:p>
                  </a:txBody>
                  <a:tcPr marL="53671" marR="53671" marT="26836" marB="26836"/>
                </a:tc>
                <a:tc>
                  <a:txBody>
                    <a:bodyPr/>
                    <a:lstStyle/>
                    <a:p>
                      <a:pPr algn="ctr"/>
                      <a:r>
                        <a:rPr lang="en-US" sz="1100" dirty="0"/>
                        <a:t>The 7</a:t>
                      </a:r>
                      <a:r>
                        <a:rPr lang="en-US" sz="1100" baseline="30000" dirty="0"/>
                        <a:t>th</a:t>
                      </a:r>
                      <a:r>
                        <a:rPr lang="en-US" sz="1100" dirty="0"/>
                        <a:t> board in the MS.</a:t>
                      </a:r>
                    </a:p>
                  </a:txBody>
                  <a:tcPr marL="53671" marR="53671" marT="26836" marB="26836"/>
                </a:tc>
                <a:extLst>
                  <a:ext uri="{0D108BD9-81ED-4DB2-BD59-A6C34878D82A}">
                    <a16:rowId xmlns:a16="http://schemas.microsoft.com/office/drawing/2014/main" val="10003"/>
                  </a:ext>
                </a:extLst>
              </a:tr>
              <a:tr h="375699">
                <a:tc>
                  <a:txBody>
                    <a:bodyPr/>
                    <a:lstStyle/>
                    <a:p>
                      <a:pPr algn="ctr"/>
                      <a:r>
                        <a:rPr lang="en-US" sz="1100"/>
                        <a:t>Slot in ES-2</a:t>
                      </a:r>
                    </a:p>
                  </a:txBody>
                  <a:tcPr marL="53671" marR="53671" marT="26836" marB="26836"/>
                </a:tc>
                <a:tc>
                  <a:txBody>
                    <a:bodyPr/>
                    <a:lstStyle/>
                    <a:p>
                      <a:pPr algn="ctr"/>
                      <a:r>
                        <a:rPr lang="en-US" sz="1100" dirty="0" err="1"/>
                        <a:t>ManagedElement</a:t>
                      </a:r>
                      <a:r>
                        <a:rPr lang="en-US" sz="1100" dirty="0"/>
                        <a:t>=1,Equipment=1,Subrack=ES-2,Slot=12</a:t>
                      </a:r>
                    </a:p>
                  </a:txBody>
                  <a:tcPr marL="53671" marR="53671" marT="26836" marB="26836"/>
                </a:tc>
                <a:tc>
                  <a:txBody>
                    <a:bodyPr/>
                    <a:lstStyle/>
                    <a:p>
                      <a:pPr algn="ctr"/>
                      <a:r>
                        <a:rPr lang="en-US" sz="1100" dirty="0"/>
                        <a:t>The 12</a:t>
                      </a:r>
                      <a:r>
                        <a:rPr lang="en-US" sz="1100" baseline="30000" dirty="0"/>
                        <a:t>th</a:t>
                      </a:r>
                      <a:r>
                        <a:rPr lang="en-US" sz="1100" dirty="0"/>
                        <a:t> board in the second ES</a:t>
                      </a:r>
                    </a:p>
                  </a:txBody>
                  <a:tcPr marL="53671" marR="53671" marT="26836" marB="26836"/>
                </a:tc>
                <a:extLst>
                  <a:ext uri="{0D108BD9-81ED-4DB2-BD59-A6C34878D82A}">
                    <a16:rowId xmlns:a16="http://schemas.microsoft.com/office/drawing/2014/main" val="10004"/>
                  </a:ext>
                </a:extLst>
              </a:tr>
            </a:tbl>
          </a:graphicData>
        </a:graphic>
      </p:graphicFrame>
      <p:sp>
        <p:nvSpPr>
          <p:cNvPr id="4" name="Text Placeholder 3"/>
          <p:cNvSpPr>
            <a:spLocks noGrp="1"/>
          </p:cNvSpPr>
          <p:nvPr>
            <p:ph type="body" sz="half" idx="2"/>
          </p:nvPr>
        </p:nvSpPr>
        <p:spPr>
          <a:xfrm>
            <a:off x="244701" y="766435"/>
            <a:ext cx="4772025" cy="2898660"/>
          </a:xfrm>
        </p:spPr>
        <p:txBody>
          <a:bodyPr>
            <a:normAutofit/>
          </a:bodyPr>
          <a:lstStyle/>
          <a:p>
            <a:r>
              <a:rPr lang="en-US" dirty="0">
                <a:solidFill>
                  <a:schemeClr val="accent1">
                    <a:lumMod val="75000"/>
                  </a:schemeClr>
                </a:solidFill>
              </a:rPr>
              <a:t>The module MP handles </a:t>
            </a:r>
            <a:r>
              <a:rPr lang="en-US" dirty="0" smtClean="0">
                <a:solidFill>
                  <a:schemeClr val="accent1">
                    <a:lumMod val="75000"/>
                  </a:schemeClr>
                </a:solidFill>
              </a:rPr>
              <a:t>signaling </a:t>
            </a:r>
            <a:r>
              <a:rPr lang="en-US" dirty="0">
                <a:solidFill>
                  <a:schemeClr val="accent1">
                    <a:lumMod val="75000"/>
                  </a:schemeClr>
                </a:solidFill>
              </a:rPr>
              <a:t>associated with traffic </a:t>
            </a:r>
            <a:r>
              <a:rPr lang="en-US" dirty="0" smtClean="0">
                <a:solidFill>
                  <a:schemeClr val="accent1">
                    <a:lumMod val="75000"/>
                  </a:schemeClr>
                </a:solidFill>
              </a:rPr>
              <a:t>events. Connection </a:t>
            </a:r>
            <a:r>
              <a:rPr lang="en-US" dirty="0">
                <a:solidFill>
                  <a:schemeClr val="accent1">
                    <a:lumMod val="75000"/>
                  </a:schemeClr>
                </a:solidFill>
              </a:rPr>
              <a:t>setup and release (Speech, PS R99, HS, LA update, SMS</a:t>
            </a:r>
            <a:r>
              <a:rPr lang="en-US" dirty="0" smtClean="0">
                <a:solidFill>
                  <a:schemeClr val="accent1">
                    <a:lumMod val="75000"/>
                  </a:schemeClr>
                </a:solidFill>
              </a:rPr>
              <a:t>).</a:t>
            </a:r>
          </a:p>
          <a:p>
            <a:r>
              <a:rPr lang="en-US" dirty="0" err="1">
                <a:solidFill>
                  <a:schemeClr val="accent1">
                    <a:lumMod val="75000"/>
                  </a:schemeClr>
                </a:solidFill>
              </a:rPr>
              <a:t>RncModule</a:t>
            </a:r>
            <a:r>
              <a:rPr lang="en-US" dirty="0">
                <a:solidFill>
                  <a:schemeClr val="accent1">
                    <a:lumMod val="75000"/>
                  </a:schemeClr>
                </a:solidFill>
              </a:rPr>
              <a:t>: Create this MO on the MP to group </a:t>
            </a:r>
            <a:r>
              <a:rPr lang="en-US" dirty="0" err="1">
                <a:solidFill>
                  <a:schemeClr val="accent1">
                    <a:lumMod val="75000"/>
                  </a:schemeClr>
                </a:solidFill>
              </a:rPr>
              <a:t>IubLinks</a:t>
            </a:r>
            <a:r>
              <a:rPr lang="en-US" dirty="0">
                <a:solidFill>
                  <a:schemeClr val="accent1">
                    <a:lumMod val="75000"/>
                  </a:schemeClr>
                </a:solidFill>
              </a:rPr>
              <a:t> in a way to minimize inter-processor communication</a:t>
            </a:r>
            <a:endParaRPr lang="en-US" dirty="0" smtClean="0">
              <a:solidFill>
                <a:schemeClr val="accent1">
                  <a:lumMod val="75000"/>
                </a:schemeClr>
              </a:solidFill>
            </a:endParaRPr>
          </a:p>
          <a:p>
            <a:r>
              <a:rPr lang="en-US" dirty="0" smtClean="0"/>
              <a:t>variations </a:t>
            </a:r>
            <a:r>
              <a:rPr lang="en-US" dirty="0"/>
              <a:t>in packet delay along the path,</a:t>
            </a:r>
          </a:p>
          <a:p>
            <a:r>
              <a:rPr lang="en-US" dirty="0"/>
              <a:t>i.e. packet delay variation (PDV), also impacts </a:t>
            </a:r>
            <a:r>
              <a:rPr lang="en-US" dirty="0" smtClean="0"/>
              <a:t>accuracy (Synchronization Ericsson WCDMA doc)</a:t>
            </a:r>
          </a:p>
          <a:p>
            <a:endParaRPr lang="en-US" dirty="0"/>
          </a:p>
          <a:p>
            <a:r>
              <a:rPr lang="en-US" dirty="0"/>
              <a:t>Total number of pages discarded due to central MP load control </a:t>
            </a:r>
            <a:r>
              <a:rPr lang="en-US" dirty="0" smtClean="0"/>
              <a:t>for a </a:t>
            </a:r>
            <a:r>
              <a:rPr lang="en-US" dirty="0"/>
              <a:t>RNC </a:t>
            </a:r>
            <a:r>
              <a:rPr lang="en-US" i="1" dirty="0" err="1"/>
              <a:t>pmNoPageDiscardCmpLoadC</a:t>
            </a:r>
            <a:endParaRPr lang="en-US" dirty="0"/>
          </a:p>
        </p:txBody>
      </p:sp>
      <p:sp>
        <p:nvSpPr>
          <p:cNvPr id="6" name="Footer Placeholder 5"/>
          <p:cNvSpPr>
            <a:spLocks noGrp="1"/>
          </p:cNvSpPr>
          <p:nvPr>
            <p:ph type="ftr" sz="quarter" idx="11"/>
          </p:nvPr>
        </p:nvSpPr>
        <p:spPr/>
        <p:txBody>
          <a:bodyPr/>
          <a:lstStyle/>
          <a:p>
            <a:r>
              <a:rPr lang="en-US" smtClean="0"/>
              <a:t>Mohammad Rasoul Tanhatalab (m_r_tanha@yahoo.com)    2016</a:t>
            </a:r>
            <a:endParaRPr lang="en-US"/>
          </a:p>
        </p:txBody>
      </p:sp>
      <p:pic>
        <p:nvPicPr>
          <p:cNvPr id="3" name="Picture 2"/>
          <p:cNvPicPr>
            <a:picLocks noChangeAspect="1"/>
          </p:cNvPicPr>
          <p:nvPr/>
        </p:nvPicPr>
        <p:blipFill>
          <a:blip r:embed="rId2"/>
          <a:stretch>
            <a:fillRect/>
          </a:stretch>
        </p:blipFill>
        <p:spPr>
          <a:xfrm>
            <a:off x="3" y="3665099"/>
            <a:ext cx="8838095" cy="2628571"/>
          </a:xfrm>
          <a:prstGeom prst="rect">
            <a:avLst/>
          </a:prstGeom>
        </p:spPr>
      </p:pic>
      <p:graphicFrame>
        <p:nvGraphicFramePr>
          <p:cNvPr id="7" name="Table 6"/>
          <p:cNvGraphicFramePr>
            <a:graphicFrameLocks noGrp="1"/>
          </p:cNvGraphicFramePr>
          <p:nvPr>
            <p:extLst>
              <p:ext uri="{D42A27DB-BD31-4B8C-83A1-F6EECF244321}">
                <p14:modId xmlns:p14="http://schemas.microsoft.com/office/powerpoint/2010/main" val="1778164063"/>
              </p:ext>
            </p:extLst>
          </p:nvPr>
        </p:nvGraphicFramePr>
        <p:xfrm>
          <a:off x="5750733" y="1701929"/>
          <a:ext cx="6108791" cy="1287885"/>
        </p:xfrm>
        <a:graphic>
          <a:graphicData uri="http://schemas.openxmlformats.org/drawingml/2006/table">
            <a:tbl>
              <a:tblPr firstRow="1" firstCol="1" bandRow="1">
                <a:tableStyleId>{5C22544A-7EE6-4342-B048-85BDC9FD1C3A}</a:tableStyleId>
              </a:tblPr>
              <a:tblGrid>
                <a:gridCol w="2305204">
                  <a:extLst>
                    <a:ext uri="{9D8B030D-6E8A-4147-A177-3AD203B41FA5}">
                      <a16:colId xmlns:a16="http://schemas.microsoft.com/office/drawing/2014/main" val="20000"/>
                    </a:ext>
                  </a:extLst>
                </a:gridCol>
                <a:gridCol w="2697088">
                  <a:extLst>
                    <a:ext uri="{9D8B030D-6E8A-4147-A177-3AD203B41FA5}">
                      <a16:colId xmlns:a16="http://schemas.microsoft.com/office/drawing/2014/main" val="20001"/>
                    </a:ext>
                  </a:extLst>
                </a:gridCol>
                <a:gridCol w="1106499">
                  <a:extLst>
                    <a:ext uri="{9D8B030D-6E8A-4147-A177-3AD203B41FA5}">
                      <a16:colId xmlns:a16="http://schemas.microsoft.com/office/drawing/2014/main" val="20002"/>
                    </a:ext>
                  </a:extLst>
                </a:gridCol>
              </a:tblGrid>
              <a:tr h="257577">
                <a:tc>
                  <a:txBody>
                    <a:bodyPr/>
                    <a:lstStyle/>
                    <a:p>
                      <a:pPr marL="0" marR="0">
                        <a:spcBef>
                          <a:spcPts val="0"/>
                        </a:spcBef>
                        <a:spcAft>
                          <a:spcPts val="0"/>
                        </a:spcAft>
                      </a:pPr>
                      <a:r>
                        <a:rPr lang="en-US" sz="1000" dirty="0" err="1" smtClean="0">
                          <a:effectLst/>
                        </a:rPr>
                        <a:t>UtranCell</a:t>
                      </a:r>
                      <a:r>
                        <a:rPr lang="en-US" sz="1000" dirty="0" smtClean="0">
                          <a:effectLst/>
                        </a:rPr>
                        <a:t>=7105XC2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000" dirty="0" err="1">
                          <a:effectLst/>
                        </a:rPr>
                        <a:t>pmNoRejRrcConnMpLoadC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000">
                          <a:effectLst/>
                        </a:rPr>
                        <a:t>15847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0"/>
                  </a:ext>
                </a:extLst>
              </a:tr>
              <a:tr h="257577">
                <a:tc>
                  <a:txBody>
                    <a:bodyPr/>
                    <a:lstStyle/>
                    <a:p>
                      <a:pPr marL="0" marR="0">
                        <a:spcBef>
                          <a:spcPts val="0"/>
                        </a:spcBef>
                        <a:spcAft>
                          <a:spcPts val="0"/>
                        </a:spcAft>
                      </a:pPr>
                      <a:r>
                        <a:rPr lang="en-US" sz="1000" dirty="0" err="1" smtClean="0">
                          <a:effectLst/>
                        </a:rPr>
                        <a:t>UtranCell</a:t>
                      </a:r>
                      <a:r>
                        <a:rPr lang="en-US" sz="1000" dirty="0" smtClean="0">
                          <a:effectLst/>
                        </a:rPr>
                        <a:t>=7105XC1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000" dirty="0" err="1">
                          <a:effectLst/>
                        </a:rPr>
                        <a:t>pmNoRejRrcConnMpLoadC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000">
                          <a:effectLst/>
                        </a:rPr>
                        <a:t>15444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1"/>
                  </a:ext>
                </a:extLst>
              </a:tr>
              <a:tr h="257577">
                <a:tc>
                  <a:txBody>
                    <a:bodyPr/>
                    <a:lstStyle/>
                    <a:p>
                      <a:pPr marL="0" marR="0">
                        <a:spcBef>
                          <a:spcPts val="0"/>
                        </a:spcBef>
                        <a:spcAft>
                          <a:spcPts val="0"/>
                        </a:spcAft>
                      </a:pPr>
                      <a:r>
                        <a:rPr lang="en-US" sz="1000" dirty="0" err="1" smtClean="0">
                          <a:effectLst/>
                        </a:rPr>
                        <a:t>UtranCell</a:t>
                      </a:r>
                      <a:r>
                        <a:rPr lang="en-US" sz="1000" dirty="0" smtClean="0">
                          <a:effectLst/>
                        </a:rPr>
                        <a:t>=7105XB2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000" dirty="0" err="1">
                          <a:effectLst/>
                        </a:rPr>
                        <a:t>pmNoRejRrcConnMpLoadC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000">
                          <a:effectLst/>
                        </a:rPr>
                        <a:t>14532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2"/>
                  </a:ext>
                </a:extLst>
              </a:tr>
              <a:tr h="257577">
                <a:tc>
                  <a:txBody>
                    <a:bodyPr/>
                    <a:lstStyle/>
                    <a:p>
                      <a:pPr marL="0" marR="0">
                        <a:spcBef>
                          <a:spcPts val="0"/>
                        </a:spcBef>
                        <a:spcAft>
                          <a:spcPts val="0"/>
                        </a:spcAft>
                      </a:pPr>
                      <a:r>
                        <a:rPr lang="en-US" sz="1000" dirty="0" err="1" smtClean="0">
                          <a:effectLst/>
                        </a:rPr>
                        <a:t>UtranCell</a:t>
                      </a:r>
                      <a:r>
                        <a:rPr lang="en-US" sz="1000" dirty="0" smtClean="0">
                          <a:effectLst/>
                        </a:rPr>
                        <a:t>=7105XB1</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000" dirty="0" err="1">
                          <a:effectLst/>
                        </a:rPr>
                        <a:t>pmNoRejRrcConnMpLoadC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000">
                          <a:effectLst/>
                        </a:rPr>
                        <a:t>13764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3"/>
                  </a:ext>
                </a:extLst>
              </a:tr>
              <a:tr h="257577">
                <a:tc>
                  <a:txBody>
                    <a:bodyPr/>
                    <a:lstStyle/>
                    <a:p>
                      <a:pPr marL="0" marR="0">
                        <a:spcBef>
                          <a:spcPts val="0"/>
                        </a:spcBef>
                        <a:spcAft>
                          <a:spcPts val="0"/>
                        </a:spcAft>
                      </a:pPr>
                      <a:r>
                        <a:rPr lang="en-US" sz="1000" dirty="0" err="1" smtClean="0">
                          <a:effectLst/>
                        </a:rPr>
                        <a:t>UtranCell</a:t>
                      </a:r>
                      <a:r>
                        <a:rPr lang="en-US" sz="1000" dirty="0" smtClean="0">
                          <a:effectLst/>
                        </a:rPr>
                        <a:t>=7105XA2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spcBef>
                          <a:spcPts val="0"/>
                        </a:spcBef>
                        <a:spcAft>
                          <a:spcPts val="0"/>
                        </a:spcAft>
                      </a:pPr>
                      <a:r>
                        <a:rPr lang="en-US" sz="1000" dirty="0" err="1">
                          <a:effectLst/>
                        </a:rPr>
                        <a:t>pmNoRejRrcConnMpLoadC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000" dirty="0">
                          <a:effectLst/>
                        </a:rPr>
                        <a:t>9979</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10004"/>
                  </a:ext>
                </a:extLst>
              </a:tr>
            </a:tbl>
          </a:graphicData>
        </a:graphic>
      </p:graphicFrame>
      <p:sp>
        <p:nvSpPr>
          <p:cNvPr id="8" name="Rectangle 7"/>
          <p:cNvSpPr/>
          <p:nvPr/>
        </p:nvSpPr>
        <p:spPr>
          <a:xfrm>
            <a:off x="9082795" y="3421971"/>
            <a:ext cx="3109207" cy="2400657"/>
          </a:xfrm>
          <a:prstGeom prst="rect">
            <a:avLst/>
          </a:prstGeom>
        </p:spPr>
        <p:txBody>
          <a:bodyPr wrap="square">
            <a:spAutoFit/>
          </a:bodyPr>
          <a:lstStyle/>
          <a:p>
            <a:pPr>
              <a:spcBef>
                <a:spcPct val="50000"/>
              </a:spcBef>
              <a:buFontTx/>
              <a:buChar char="•"/>
            </a:pPr>
            <a:r>
              <a:rPr lang="en-GB" sz="1200" dirty="0"/>
              <a:t> Load control refers to the RNC MP load</a:t>
            </a:r>
          </a:p>
          <a:p>
            <a:pPr>
              <a:spcBef>
                <a:spcPct val="50000"/>
              </a:spcBef>
              <a:buFontTx/>
              <a:buChar char="•"/>
            </a:pPr>
            <a:r>
              <a:rPr lang="en-GB" sz="1200" dirty="0"/>
              <a:t> </a:t>
            </a:r>
            <a:r>
              <a:rPr lang="en-US" sz="1200" dirty="0"/>
              <a:t>MP implements overload protection</a:t>
            </a:r>
            <a:endParaRPr lang="en-GB" sz="1200" dirty="0"/>
          </a:p>
          <a:p>
            <a:pPr>
              <a:spcBef>
                <a:spcPct val="50000"/>
              </a:spcBef>
              <a:buFontTx/>
              <a:buChar char="•"/>
            </a:pPr>
            <a:r>
              <a:rPr lang="en-GB" sz="1200" dirty="0"/>
              <a:t> Load control applies prior to RL setup (subject to RN AC)</a:t>
            </a:r>
          </a:p>
          <a:p>
            <a:pPr>
              <a:spcBef>
                <a:spcPct val="50000"/>
              </a:spcBef>
              <a:buFontTx/>
              <a:buChar char="•"/>
            </a:pPr>
            <a:r>
              <a:rPr lang="en-GB" sz="1200" dirty="0"/>
              <a:t> If MP load exceeds 85%, RRC setup requests are rejected </a:t>
            </a:r>
          </a:p>
          <a:p>
            <a:pPr>
              <a:spcBef>
                <a:spcPct val="50000"/>
              </a:spcBef>
              <a:buFontTx/>
              <a:buChar char="•"/>
            </a:pPr>
            <a:r>
              <a:rPr lang="en-GB" sz="1200" dirty="0"/>
              <a:t> MP load: observed with counters of the</a:t>
            </a:r>
            <a:r>
              <a:rPr lang="en-GB" sz="1200" b="1" dirty="0"/>
              <a:t> </a:t>
            </a:r>
            <a:r>
              <a:rPr lang="en-GB" sz="1200" b="1" dirty="0" err="1"/>
              <a:t>LoadControl</a:t>
            </a:r>
            <a:r>
              <a:rPr lang="en-GB" sz="1200" b="1" dirty="0"/>
              <a:t> MOC</a:t>
            </a:r>
          </a:p>
          <a:p>
            <a:pPr>
              <a:spcBef>
                <a:spcPct val="50000"/>
              </a:spcBef>
              <a:buFontTx/>
              <a:buChar char="•"/>
            </a:pPr>
            <a:r>
              <a:rPr lang="en-GB" sz="1200" b="1" dirty="0"/>
              <a:t> </a:t>
            </a:r>
            <a:r>
              <a:rPr lang="en-GB" sz="1200" dirty="0"/>
              <a:t>Failures due to MP load: </a:t>
            </a:r>
            <a:r>
              <a:rPr lang="en-GB" sz="1200" b="1" dirty="0" err="1"/>
              <a:t>pmNoRejRrcConnMpLoadC</a:t>
            </a:r>
            <a:r>
              <a:rPr lang="en-GB" sz="1200" dirty="0"/>
              <a:t> </a:t>
            </a:r>
          </a:p>
        </p:txBody>
      </p:sp>
    </p:spTree>
    <p:extLst>
      <p:ext uri="{BB962C8B-B14F-4D97-AF65-F5344CB8AC3E}">
        <p14:creationId xmlns:p14="http://schemas.microsoft.com/office/powerpoint/2010/main" val="735286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IUB Unavailability</a:t>
            </a:r>
            <a:endParaRPr lang="en-US" b="1" dirty="0">
              <a:solidFill>
                <a:srgbClr val="FF0000"/>
              </a:solidFill>
            </a:endParaRPr>
          </a:p>
        </p:txBody>
      </p:sp>
      <p:pic>
        <p:nvPicPr>
          <p:cNvPr id="1026" name="Picture 2" descr="C:\Users\MOHAMM~1.T\AppData\Local\Temp\SNAGHTML5e3c83.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3586476" y="2606038"/>
            <a:ext cx="5019048" cy="251428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37670847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893" y="100669"/>
            <a:ext cx="10926395" cy="640724"/>
          </a:xfrm>
        </p:spPr>
        <p:txBody>
          <a:bodyPr/>
          <a:lstStyle/>
          <a:p>
            <a:pPr algn="ctr"/>
            <a:r>
              <a:rPr lang="en-US" b="1" dirty="0" smtClean="0">
                <a:solidFill>
                  <a:srgbClr val="FF0000"/>
                </a:solidFill>
              </a:rPr>
              <a:t>Device failure</a:t>
            </a:r>
            <a:endParaRPr lang="en-US" b="1" dirty="0">
              <a:solidFill>
                <a:srgbClr val="FF0000"/>
              </a:solidFill>
            </a:endParaRPr>
          </a:p>
        </p:txBody>
      </p:sp>
      <p:pic>
        <p:nvPicPr>
          <p:cNvPr id="3" name="Content Placeholder 2"/>
          <p:cNvPicPr>
            <a:picLocks noGrp="1" noChangeAspect="1"/>
          </p:cNvPicPr>
          <p:nvPr>
            <p:ph idx="1"/>
          </p:nvPr>
        </p:nvPicPr>
        <p:blipFill>
          <a:blip r:embed="rId2"/>
          <a:stretch>
            <a:fillRect/>
          </a:stretch>
        </p:blipFill>
        <p:spPr>
          <a:xfrm>
            <a:off x="4772027" y="988454"/>
            <a:ext cx="7152431" cy="1928960"/>
          </a:xfrm>
          <a:prstGeom prst="rect">
            <a:avLst/>
          </a:prstGeom>
        </p:spPr>
      </p:pic>
      <p:sp>
        <p:nvSpPr>
          <p:cNvPr id="5" name="Text Placeholder 4"/>
          <p:cNvSpPr>
            <a:spLocks noGrp="1"/>
          </p:cNvSpPr>
          <p:nvPr>
            <p:ph type="body" sz="half" idx="2"/>
          </p:nvPr>
        </p:nvSpPr>
        <p:spPr>
          <a:xfrm>
            <a:off x="0" y="681817"/>
            <a:ext cx="4772025" cy="3050578"/>
          </a:xfrm>
        </p:spPr>
        <p:txBody>
          <a:bodyPr>
            <a:normAutofit/>
          </a:bodyPr>
          <a:lstStyle/>
          <a:p>
            <a:r>
              <a:rPr lang="en-US" dirty="0"/>
              <a:t>high failures after admission on multiple </a:t>
            </a:r>
            <a:r>
              <a:rPr lang="en-US" dirty="0" smtClean="0"/>
              <a:t>sites occurred</a:t>
            </a:r>
          </a:p>
          <a:p>
            <a:r>
              <a:rPr lang="en-US" dirty="0"/>
              <a:t>Device ES-1-11 and ES-2-16 locked and issue has </a:t>
            </a:r>
            <a:r>
              <a:rPr lang="en-US" dirty="0" smtClean="0"/>
              <a:t>recovered.</a:t>
            </a:r>
          </a:p>
          <a:p>
            <a:r>
              <a:rPr lang="en-US" dirty="0" smtClean="0"/>
              <a:t>NBs which are attached to particular device </a:t>
            </a:r>
            <a:r>
              <a:rPr lang="en-US" dirty="0"/>
              <a:t>will be automatically be shifted to other active </a:t>
            </a:r>
            <a:r>
              <a:rPr lang="en-US" dirty="0" smtClean="0"/>
              <a:t>devices.</a:t>
            </a:r>
          </a:p>
          <a:p>
            <a:r>
              <a:rPr lang="en-US" dirty="0"/>
              <a:t>But definitely if the MP load on other devices will increase and if the other devices are already on a high load, it might result in MP load rejection on that particular device, that’s why its always recommended to check the RNC MP load before locking any </a:t>
            </a:r>
            <a:r>
              <a:rPr lang="en-US" dirty="0" err="1"/>
              <a:t>devie</a:t>
            </a:r>
            <a:r>
              <a:rPr lang="en-US" dirty="0"/>
              <a:t>. </a:t>
            </a:r>
            <a:endParaRPr lang="en-US" dirty="0" smtClean="0"/>
          </a:p>
          <a:p>
            <a:endParaRPr lang="en-US" dirty="0"/>
          </a:p>
          <a:p>
            <a:r>
              <a:rPr lang="en-US" dirty="0" err="1">
                <a:solidFill>
                  <a:srgbClr val="0070C0"/>
                </a:solidFill>
              </a:rPr>
              <a:t>lget</a:t>
            </a:r>
            <a:r>
              <a:rPr lang="en-US" dirty="0">
                <a:solidFill>
                  <a:srgbClr val="0070C0"/>
                </a:solidFill>
              </a:rPr>
              <a:t> </a:t>
            </a:r>
            <a:r>
              <a:rPr lang="en-US" dirty="0" err="1">
                <a:solidFill>
                  <a:srgbClr val="0070C0"/>
                </a:solidFill>
              </a:rPr>
              <a:t>iublink</a:t>
            </a:r>
            <a:r>
              <a:rPr lang="en-US" dirty="0">
                <a:solidFill>
                  <a:srgbClr val="0070C0"/>
                </a:solidFill>
              </a:rPr>
              <a:t>=</a:t>
            </a:r>
            <a:r>
              <a:rPr lang="en-US" dirty="0" err="1">
                <a:solidFill>
                  <a:srgbClr val="0070C0"/>
                </a:solidFill>
              </a:rPr>
              <a:t>iub</a:t>
            </a:r>
            <a:r>
              <a:rPr lang="en-US" dirty="0">
                <a:solidFill>
                  <a:srgbClr val="0070C0"/>
                </a:solidFill>
              </a:rPr>
              <a:t>. </a:t>
            </a:r>
            <a:r>
              <a:rPr lang="en-US" dirty="0" err="1">
                <a:solidFill>
                  <a:srgbClr val="0070C0"/>
                </a:solidFill>
              </a:rPr>
              <a:t>rncmodule</a:t>
            </a:r>
            <a:endParaRPr lang="en-US" dirty="0">
              <a:solidFill>
                <a:srgbClr val="0070C0"/>
              </a:solidFill>
            </a:endParaRPr>
          </a:p>
          <a:p>
            <a:r>
              <a:rPr lang="en-US" dirty="0" err="1">
                <a:solidFill>
                  <a:srgbClr val="0070C0"/>
                </a:solidFill>
              </a:rPr>
              <a:t>lget</a:t>
            </a:r>
            <a:r>
              <a:rPr lang="en-US" dirty="0">
                <a:solidFill>
                  <a:srgbClr val="0070C0"/>
                </a:solidFill>
              </a:rPr>
              <a:t> </a:t>
            </a:r>
            <a:r>
              <a:rPr lang="en-US" dirty="0" err="1">
                <a:solidFill>
                  <a:srgbClr val="0070C0"/>
                </a:solidFill>
              </a:rPr>
              <a:t>iublink</a:t>
            </a:r>
            <a:r>
              <a:rPr lang="en-US" dirty="0">
                <a:solidFill>
                  <a:srgbClr val="0070C0"/>
                </a:solidFill>
              </a:rPr>
              <a:t>=</a:t>
            </a:r>
            <a:r>
              <a:rPr lang="en-US" dirty="0" err="1">
                <a:solidFill>
                  <a:srgbClr val="0070C0"/>
                </a:solidFill>
              </a:rPr>
              <a:t>iub</a:t>
            </a:r>
            <a:r>
              <a:rPr lang="en-US" dirty="0">
                <a:solidFill>
                  <a:srgbClr val="0070C0"/>
                </a:solidFill>
              </a:rPr>
              <a:t>. </a:t>
            </a:r>
            <a:r>
              <a:rPr lang="en-US" dirty="0" err="1">
                <a:solidFill>
                  <a:srgbClr val="0070C0"/>
                </a:solidFill>
              </a:rPr>
              <a:t>rncmodule</a:t>
            </a:r>
            <a:r>
              <a:rPr lang="en-US" dirty="0">
                <a:solidFill>
                  <a:srgbClr val="0070C0"/>
                </a:solidFill>
              </a:rPr>
              <a:t> </a:t>
            </a:r>
            <a:r>
              <a:rPr lang="en-US" dirty="0" err="1">
                <a:solidFill>
                  <a:srgbClr val="0070C0"/>
                </a:solidFill>
              </a:rPr>
              <a:t>RncModule</a:t>
            </a:r>
            <a:r>
              <a:rPr lang="en-US" dirty="0">
                <a:solidFill>
                  <a:srgbClr val="0070C0"/>
                </a:solidFill>
              </a:rPr>
              <a:t>=ES-2-17-4 </a:t>
            </a:r>
            <a:r>
              <a:rPr lang="en-US" dirty="0"/>
              <a:t>  </a:t>
            </a:r>
          </a:p>
          <a:p>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3"/>
          <a:stretch>
            <a:fillRect/>
          </a:stretch>
        </p:blipFill>
        <p:spPr>
          <a:xfrm>
            <a:off x="906293" y="3771638"/>
            <a:ext cx="9359925" cy="2894927"/>
          </a:xfrm>
          <a:prstGeom prst="rect">
            <a:avLst/>
          </a:prstGeom>
        </p:spPr>
      </p:pic>
    </p:spTree>
    <p:extLst>
      <p:ext uri="{BB962C8B-B14F-4D97-AF65-F5344CB8AC3E}">
        <p14:creationId xmlns:p14="http://schemas.microsoft.com/office/powerpoint/2010/main" val="86153786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77422" y="238116"/>
            <a:ext cx="4011084" cy="561643"/>
          </a:xfrm>
        </p:spPr>
        <p:txBody>
          <a:bodyPr>
            <a:normAutofit fontScale="90000"/>
          </a:bodyPr>
          <a:lstStyle/>
          <a:p>
            <a:r>
              <a:rPr lang="en-US" sz="3600" dirty="0" smtClean="0">
                <a:solidFill>
                  <a:srgbClr val="FF0000"/>
                </a:solidFill>
              </a:rPr>
              <a:t>Co-Scrambling Code</a:t>
            </a:r>
            <a:endParaRPr lang="en-US" sz="3600" dirty="0">
              <a:solidFill>
                <a:srgbClr val="FF0000"/>
              </a:solidFill>
            </a:endParaRPr>
          </a:p>
        </p:txBody>
      </p:sp>
      <p:pic>
        <p:nvPicPr>
          <p:cNvPr id="7" name="Content Placeholder 6"/>
          <p:cNvPicPr>
            <a:picLocks noGrp="1" noChangeAspect="1"/>
          </p:cNvPicPr>
          <p:nvPr>
            <p:ph idx="1"/>
          </p:nvPr>
        </p:nvPicPr>
        <p:blipFill>
          <a:blip r:embed="rId2"/>
          <a:stretch>
            <a:fillRect/>
          </a:stretch>
        </p:blipFill>
        <p:spPr>
          <a:xfrm>
            <a:off x="4767263" y="1097886"/>
            <a:ext cx="6815137" cy="4203441"/>
          </a:xfrm>
          <a:prstGeom prst="rect">
            <a:avLst/>
          </a:prstGeom>
        </p:spPr>
      </p:pic>
      <p:sp>
        <p:nvSpPr>
          <p:cNvPr id="6" name="Text Placeholder 5"/>
          <p:cNvSpPr>
            <a:spLocks noGrp="1"/>
          </p:cNvSpPr>
          <p:nvPr>
            <p:ph type="body" sz="half" idx="2"/>
          </p:nvPr>
        </p:nvSpPr>
        <p:spPr>
          <a:xfrm>
            <a:off x="292282" y="1097886"/>
            <a:ext cx="4011084" cy="4691063"/>
          </a:xfrm>
        </p:spPr>
        <p:txBody>
          <a:bodyPr/>
          <a:lstStyle/>
          <a:p>
            <a:r>
              <a:rPr lang="en-US" b="1" dirty="0" smtClean="0"/>
              <a:t>Two Sites have the Same Scrambling code for all Cells (all sectors have </a:t>
            </a:r>
            <a:r>
              <a:rPr lang="en-US" b="1" dirty="0" err="1" smtClean="0"/>
              <a:t>primaryScramblingCode</a:t>
            </a:r>
            <a:r>
              <a:rPr lang="en-US" b="1" dirty="0" smtClean="0"/>
              <a:t>=0)</a:t>
            </a:r>
          </a:p>
          <a:p>
            <a:r>
              <a:rPr lang="en-US" b="1" dirty="0" smtClean="0"/>
              <a:t>After changing the Scrambling code, the improvements </a:t>
            </a:r>
            <a:r>
              <a:rPr lang="en-US" b="1" smtClean="0"/>
              <a:t>have achieved.</a:t>
            </a:r>
            <a:endParaRPr lang="en-US" b="1" dirty="0" smtClean="0"/>
          </a:p>
          <a:p>
            <a:endParaRPr lang="en-US" b="1"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8" name="Picture 7"/>
          <p:cNvPicPr>
            <a:picLocks noChangeAspect="1"/>
          </p:cNvPicPr>
          <p:nvPr/>
        </p:nvPicPr>
        <p:blipFill>
          <a:blip r:embed="rId3"/>
          <a:stretch>
            <a:fillRect/>
          </a:stretch>
        </p:blipFill>
        <p:spPr>
          <a:xfrm>
            <a:off x="4688941" y="1924334"/>
            <a:ext cx="6999131" cy="4316924"/>
          </a:xfrm>
          <a:prstGeom prst="rect">
            <a:avLst/>
          </a:prstGeom>
        </p:spPr>
      </p:pic>
      <p:pic>
        <p:nvPicPr>
          <p:cNvPr id="9" name="Picture 8"/>
          <p:cNvPicPr>
            <a:picLocks noChangeAspect="1"/>
          </p:cNvPicPr>
          <p:nvPr/>
        </p:nvPicPr>
        <p:blipFill>
          <a:blip r:embed="rId4"/>
          <a:stretch>
            <a:fillRect/>
          </a:stretch>
        </p:blipFill>
        <p:spPr>
          <a:xfrm>
            <a:off x="519741" y="2192910"/>
            <a:ext cx="7279036" cy="4489564"/>
          </a:xfrm>
          <a:prstGeom prst="rect">
            <a:avLst/>
          </a:prstGeom>
        </p:spPr>
      </p:pic>
    </p:spTree>
    <p:extLst>
      <p:ext uri="{BB962C8B-B14F-4D97-AF65-F5344CB8AC3E}">
        <p14:creationId xmlns:p14="http://schemas.microsoft.com/office/powerpoint/2010/main" val="14394392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down)">
                                      <p:cBhvr>
                                        <p:cTn id="12"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39022"/>
            <a:ext cx="4011084" cy="480804"/>
          </a:xfrm>
        </p:spPr>
        <p:txBody>
          <a:bodyPr/>
          <a:lstStyle/>
          <a:p>
            <a:pPr algn="ctr"/>
            <a:r>
              <a:rPr lang="en-US" dirty="0">
                <a:solidFill>
                  <a:srgbClr val="FF0000"/>
                </a:solidFill>
              </a:rPr>
              <a:t>CSSR_PS </a:t>
            </a:r>
            <a:r>
              <a:rPr lang="en-US" dirty="0" smtClean="0">
                <a:solidFill>
                  <a:srgbClr val="FF0000"/>
                </a:solidFill>
              </a:rPr>
              <a:t>due to </a:t>
            </a:r>
            <a:r>
              <a:rPr lang="en-US" dirty="0">
                <a:solidFill>
                  <a:srgbClr val="FF0000"/>
                </a:solidFill>
              </a:rPr>
              <a:t>MPLOAD</a:t>
            </a:r>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sp>
        <p:nvSpPr>
          <p:cNvPr id="6" name="Rectangle 5"/>
          <p:cNvSpPr/>
          <p:nvPr/>
        </p:nvSpPr>
        <p:spPr>
          <a:xfrm>
            <a:off x="150125" y="1681933"/>
            <a:ext cx="3493827" cy="2585323"/>
          </a:xfrm>
          <a:prstGeom prst="rect">
            <a:avLst/>
          </a:prstGeom>
        </p:spPr>
        <p:txBody>
          <a:bodyPr wrap="square">
            <a:spAutoFit/>
          </a:bodyPr>
          <a:lstStyle/>
          <a:p>
            <a:r>
              <a:rPr lang="en-US" dirty="0"/>
              <a:t>high traffic sites and DL CE congestion has increased after URA </a:t>
            </a:r>
            <a:r>
              <a:rPr lang="en-US" dirty="0" smtClean="0"/>
              <a:t>implementation.</a:t>
            </a:r>
            <a:endPar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For Cope with the DL CE in site level</a:t>
            </a:r>
          </a:p>
          <a:p>
            <a:pPr marL="285750" indent="-285750">
              <a:buFont typeface="Arial" panose="020B0604020202020204" pitchFamily="34" charset="0"/>
              <a:buChar char="•"/>
            </a:pPr>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change </a:t>
            </a:r>
            <a:r>
              <a:rPr lang="en-US" dirty="0" err="1">
                <a:solidFill>
                  <a:srgbClr val="1F497D"/>
                </a:solidFill>
                <a:latin typeface="Calibri" panose="020F0502020204030204" pitchFamily="34" charset="0"/>
                <a:ea typeface="Calibri" panose="020F0502020204030204" pitchFamily="34" charset="0"/>
                <a:cs typeface="Times New Roman" panose="02020603050405020304" pitchFamily="18" charset="0"/>
              </a:rPr>
              <a:t>dlHwAdm</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 to 99, sf16Adm to 0  </a:t>
            </a:r>
            <a:endPar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sf16gAdm </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to 0 </a:t>
            </a:r>
            <a:endParaRPr lang="en-US" dirty="0"/>
          </a:p>
        </p:txBody>
      </p:sp>
      <p:pic>
        <p:nvPicPr>
          <p:cNvPr id="7" name="Picture 6"/>
          <p:cNvPicPr>
            <a:picLocks noChangeAspect="1"/>
          </p:cNvPicPr>
          <p:nvPr/>
        </p:nvPicPr>
        <p:blipFill>
          <a:blip r:embed="rId2"/>
          <a:stretch>
            <a:fillRect/>
          </a:stretch>
        </p:blipFill>
        <p:spPr>
          <a:xfrm>
            <a:off x="4327975" y="292925"/>
            <a:ext cx="6876191" cy="6009524"/>
          </a:xfrm>
          <a:prstGeom prst="rect">
            <a:avLst/>
          </a:prstGeom>
        </p:spPr>
      </p:pic>
      <p:pic>
        <p:nvPicPr>
          <p:cNvPr id="8" name="Picture 7"/>
          <p:cNvPicPr>
            <a:picLocks noChangeAspect="1"/>
          </p:cNvPicPr>
          <p:nvPr/>
        </p:nvPicPr>
        <p:blipFill>
          <a:blip r:embed="rId3"/>
          <a:stretch>
            <a:fillRect/>
          </a:stretch>
        </p:blipFill>
        <p:spPr>
          <a:xfrm>
            <a:off x="3643952" y="526262"/>
            <a:ext cx="8400000" cy="5542857"/>
          </a:xfrm>
          <a:prstGeom prst="rect">
            <a:avLst/>
          </a:prstGeom>
        </p:spPr>
      </p:pic>
    </p:spTree>
    <p:extLst>
      <p:ext uri="{BB962C8B-B14F-4D97-AF65-F5344CB8AC3E}">
        <p14:creationId xmlns:p14="http://schemas.microsoft.com/office/powerpoint/2010/main" val="3273518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790" y="262324"/>
            <a:ext cx="9828212" cy="571775"/>
          </a:xfrm>
        </p:spPr>
        <p:txBody>
          <a:bodyPr>
            <a:normAutofit fontScale="90000"/>
          </a:bodyPr>
          <a:lstStyle/>
          <a:p>
            <a:pPr lvl="1" algn="ctr" rtl="0">
              <a:lnSpc>
                <a:spcPct val="90000"/>
              </a:lnSpc>
              <a:spcBef>
                <a:spcPct val="0"/>
              </a:spcBef>
            </a:pPr>
            <a:r>
              <a:rPr lang="en-US" sz="2200" b="1" dirty="0">
                <a:solidFill>
                  <a:srgbClr val="FF0000"/>
                </a:solidFill>
              </a:rPr>
              <a:t>RRC level code congestion  (</a:t>
            </a:r>
            <a:r>
              <a:rPr lang="en-US" sz="2200" b="1" dirty="0" err="1">
                <a:solidFill>
                  <a:srgbClr val="FF0000"/>
                </a:solidFill>
              </a:rPr>
              <a:t>pmNoRrcreqdeniedAdmDlChanlCode</a:t>
            </a:r>
            <a:r>
              <a:rPr lang="en-US" sz="2200" b="1" dirty="0">
                <a:solidFill>
                  <a:srgbClr val="FF0000"/>
                </a:solidFill>
              </a:rPr>
              <a:t>)</a:t>
            </a:r>
            <a:r>
              <a:rPr lang="en-US" b="1" dirty="0" smtClean="0">
                <a:solidFill>
                  <a:srgbClr val="0070C0"/>
                </a:solidFill>
              </a:rPr>
              <a:t/>
            </a:r>
            <a:br>
              <a:rPr lang="en-US" b="1" dirty="0" smtClean="0">
                <a:solidFill>
                  <a:srgbClr val="0070C0"/>
                </a:solidFill>
              </a:rPr>
            </a:br>
            <a:endParaRPr lang="en-US" b="1" dirty="0">
              <a:solidFill>
                <a:srgbClr val="FF0000"/>
              </a:solidFill>
            </a:endParaRPr>
          </a:p>
        </p:txBody>
      </p:sp>
      <p:pic>
        <p:nvPicPr>
          <p:cNvPr id="1026" name="Picture 2" descr="C:\Users\MOHAMM~1.T\AppData\Local\Temp\SNAGHTML29f74e2.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1059055"/>
            <a:ext cx="6815137" cy="4281102"/>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147479" y="1059057"/>
            <a:ext cx="4431367" cy="1638837"/>
          </a:xfrm>
        </p:spPr>
        <p:txBody>
          <a:bodyPr>
            <a:normAutofit fontScale="92500" lnSpcReduction="10000"/>
          </a:bodyPr>
          <a:lstStyle/>
          <a:p>
            <a:pPr algn="just"/>
            <a:r>
              <a:rPr lang="en-US" dirty="0" err="1" smtClean="0"/>
              <a:t>numhsscchcodes</a:t>
            </a:r>
            <a:r>
              <a:rPr lang="en-US" dirty="0" smtClean="0"/>
              <a:t> (3</a:t>
            </a:r>
            <a:r>
              <a:rPr lang="en-US" dirty="0" smtClean="0">
                <a:sym typeface="Wingdings" panose="05000000000000000000" pitchFamily="2" charset="2"/>
              </a:rPr>
              <a:t>4) </a:t>
            </a:r>
            <a:r>
              <a:rPr lang="en-US" dirty="0" smtClean="0"/>
              <a:t>increased</a:t>
            </a:r>
          </a:p>
          <a:p>
            <a:pPr marL="0" indent="0">
              <a:buNone/>
            </a:pPr>
            <a:r>
              <a:rPr lang="en-US" dirty="0" smtClean="0">
                <a:solidFill>
                  <a:srgbClr val="0070C0"/>
                </a:solidFill>
              </a:rPr>
              <a:t>RNC&gt;get  </a:t>
            </a:r>
            <a:r>
              <a:rPr lang="en-US" dirty="0" err="1" smtClean="0">
                <a:solidFill>
                  <a:srgbClr val="0070C0"/>
                </a:solidFill>
              </a:rPr>
              <a:t>UtranCell</a:t>
            </a:r>
            <a:r>
              <a:rPr lang="en-US" dirty="0" smtClean="0">
                <a:solidFill>
                  <a:srgbClr val="0070C0"/>
                </a:solidFill>
              </a:rPr>
              <a:t>=1805XA1</a:t>
            </a:r>
            <a:r>
              <a:rPr lang="en-US" dirty="0">
                <a:solidFill>
                  <a:srgbClr val="0070C0"/>
                </a:solidFill>
              </a:rPr>
              <a:t>, </a:t>
            </a:r>
            <a:r>
              <a:rPr lang="en-US" dirty="0" err="1" smtClean="0">
                <a:solidFill>
                  <a:srgbClr val="0070C0"/>
                </a:solidFill>
              </a:rPr>
              <a:t>numHsScchCodes</a:t>
            </a:r>
            <a:endParaRPr lang="en-US" dirty="0" smtClean="0">
              <a:solidFill>
                <a:srgbClr val="0070C0"/>
              </a:solidFill>
            </a:endParaRPr>
          </a:p>
          <a:p>
            <a:pPr marL="0" indent="0" algn="just">
              <a:buNone/>
            </a:pPr>
            <a:r>
              <a:rPr lang="en-US" dirty="0" smtClean="0">
                <a:solidFill>
                  <a:srgbClr val="FF0000"/>
                </a:solidFill>
              </a:rPr>
              <a:t>Definition???</a:t>
            </a:r>
            <a:endParaRPr lang="en-US" dirty="0">
              <a:solidFill>
                <a:srgbClr val="FF0000"/>
              </a:solidFill>
            </a:endParaRPr>
          </a:p>
          <a:p>
            <a:pPr marL="0" indent="0" algn="just">
              <a:buNone/>
            </a:pPr>
            <a:endParaRPr lang="en-US" dirty="0" smtClean="0"/>
          </a:p>
          <a:p>
            <a:pPr algn="just"/>
            <a:r>
              <a:rPr lang="en-US" dirty="0" err="1"/>
              <a:t>dlcodeadm</a:t>
            </a:r>
            <a:r>
              <a:rPr lang="en-US" dirty="0"/>
              <a:t> (90</a:t>
            </a:r>
            <a:r>
              <a:rPr lang="en-US" dirty="0">
                <a:sym typeface="Wingdings" panose="05000000000000000000" pitchFamily="2" charset="2"/>
              </a:rPr>
              <a:t> 99) </a:t>
            </a:r>
            <a:endParaRPr lang="en-US" dirty="0" smtClean="0">
              <a:sym typeface="Wingdings" panose="05000000000000000000" pitchFamily="2" charset="2"/>
            </a:endParaRPr>
          </a:p>
          <a:p>
            <a:pPr algn="just"/>
            <a:r>
              <a:rPr lang="en-US" dirty="0" smtClean="0">
                <a:solidFill>
                  <a:srgbClr val="0070C0"/>
                </a:solidFill>
                <a:sym typeface="Wingdings" panose="05000000000000000000" pitchFamily="2" charset="2"/>
              </a:rPr>
              <a:t>RNC&gt; get  1805  </a:t>
            </a:r>
            <a:r>
              <a:rPr lang="en-US" dirty="0" err="1">
                <a:solidFill>
                  <a:srgbClr val="0070C0"/>
                </a:solidFill>
                <a:sym typeface="Wingdings" panose="05000000000000000000" pitchFamily="2" charset="2"/>
              </a:rPr>
              <a:t>dlcodeadm</a:t>
            </a:r>
            <a:endParaRPr lang="en-US" dirty="0">
              <a:solidFill>
                <a:srgbClr val="0070C0"/>
              </a:solidFill>
              <a:sym typeface="Wingdings" panose="05000000000000000000" pitchFamily="2" charset="2"/>
            </a:endParaRPr>
          </a:p>
          <a:p>
            <a:pPr algn="just"/>
            <a:r>
              <a:rPr lang="en-US" dirty="0">
                <a:solidFill>
                  <a:srgbClr val="FF0000"/>
                </a:solidFill>
              </a:rPr>
              <a:t>Definition???</a:t>
            </a:r>
          </a:p>
          <a:p>
            <a:pPr algn="just"/>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17805323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88641" y="85047"/>
            <a:ext cx="10109915" cy="650383"/>
          </a:xfrm>
        </p:spPr>
        <p:txBody>
          <a:bodyPr>
            <a:normAutofit/>
          </a:bodyPr>
          <a:lstStyle/>
          <a:p>
            <a:pPr algn="ctr"/>
            <a:r>
              <a:rPr lang="en-US" b="1" dirty="0">
                <a:solidFill>
                  <a:srgbClr val="FF0000"/>
                </a:solidFill>
              </a:rPr>
              <a:t>Speech Drops due to Power Congestion</a:t>
            </a:r>
          </a:p>
        </p:txBody>
      </p:sp>
      <p:sp>
        <p:nvSpPr>
          <p:cNvPr id="4" name="Text Placeholder 3"/>
          <p:cNvSpPr>
            <a:spLocks noGrp="1"/>
          </p:cNvSpPr>
          <p:nvPr>
            <p:ph type="body" sz="half" idx="2"/>
          </p:nvPr>
        </p:nvSpPr>
        <p:spPr>
          <a:xfrm>
            <a:off x="515157" y="761188"/>
            <a:ext cx="10650827" cy="1744741"/>
          </a:xfrm>
        </p:spPr>
        <p:txBody>
          <a:bodyPr>
            <a:normAutofit lnSpcReduction="10000"/>
          </a:bodyPr>
          <a:lstStyle/>
          <a:p>
            <a:r>
              <a:rPr lang="en-US" dirty="0" smtClean="0"/>
              <a:t>The </a:t>
            </a:r>
            <a:r>
              <a:rPr lang="en-US" b="1" dirty="0" err="1" smtClean="0">
                <a:solidFill>
                  <a:schemeClr val="accent1"/>
                </a:solidFill>
              </a:rPr>
              <a:t>releaseAseDl</a:t>
            </a:r>
            <a:r>
              <a:rPr lang="en-US" dirty="0" smtClean="0"/>
              <a:t> parameter minimizes </a:t>
            </a:r>
            <a:r>
              <a:rPr lang="en-US" dirty="0"/>
              <a:t>the speech drops caused by DL power </a:t>
            </a:r>
            <a:r>
              <a:rPr lang="en-US" dirty="0" smtClean="0"/>
              <a:t>congestion</a:t>
            </a:r>
          </a:p>
          <a:p>
            <a:r>
              <a:rPr lang="en-US" b="1" u="sng" dirty="0"/>
              <a:t>Parameter Description:</a:t>
            </a:r>
            <a:endParaRPr lang="en-US" dirty="0"/>
          </a:p>
          <a:p>
            <a:r>
              <a:rPr lang="en-US" dirty="0"/>
              <a:t>Amount of ASE in the downlink to be released with each periodic congestion-resolution action targeting the guaranteed traffic class connections in this </a:t>
            </a:r>
            <a:r>
              <a:rPr lang="en-US" dirty="0" smtClean="0"/>
              <a:t>cell. 0 </a:t>
            </a:r>
            <a:r>
              <a:rPr lang="en-US" dirty="0"/>
              <a:t>indicates that no ASE is released for guaranteed traffic class connections. This prevents congestion-resolution actions on the guaranteed traffic class connections in the </a:t>
            </a:r>
            <a:r>
              <a:rPr lang="en-US" dirty="0" smtClean="0"/>
              <a:t>cell. Range</a:t>
            </a:r>
            <a:r>
              <a:rPr lang="en-US" dirty="0"/>
              <a:t>: 0 to 500, </a:t>
            </a:r>
            <a:r>
              <a:rPr lang="en-US" dirty="0" smtClean="0"/>
              <a:t>Default=1</a:t>
            </a:r>
          </a:p>
          <a:p>
            <a:r>
              <a:rPr lang="en-US" dirty="0"/>
              <a:t>Changing the value from default 1 to 0 means, now congestion control will not release a guaranteed traffic class connection</a:t>
            </a:r>
            <a:r>
              <a:rPr lang="en-US" dirty="0" smtClean="0"/>
              <a:t>.</a:t>
            </a:r>
          </a:p>
          <a:p>
            <a:r>
              <a:rPr lang="en-US" dirty="0" smtClean="0"/>
              <a:t>The </a:t>
            </a:r>
            <a:r>
              <a:rPr lang="en-US" b="1" dirty="0" err="1">
                <a:solidFill>
                  <a:schemeClr val="accent1"/>
                </a:solidFill>
              </a:rPr>
              <a:t>releaseAseDlNg</a:t>
            </a:r>
            <a:r>
              <a:rPr lang="en-US" b="1" dirty="0">
                <a:solidFill>
                  <a:schemeClr val="accent1"/>
                </a:solidFill>
              </a:rPr>
              <a:t> </a:t>
            </a:r>
            <a:r>
              <a:rPr lang="en-US" dirty="0" smtClean="0"/>
              <a:t>uses  for the </a:t>
            </a:r>
            <a:r>
              <a:rPr lang="en-US" dirty="0"/>
              <a:t>non-guaranteed traffic</a:t>
            </a:r>
          </a:p>
          <a:p>
            <a:endParaRPr lang="en-US" dirty="0"/>
          </a:p>
          <a:p>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7"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22415" y="2505929"/>
            <a:ext cx="8212208" cy="3572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7" descr="C:\Users\MOHAMM~1.T\AppData\Local\Temp\SNAGHTML1a6535b.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844" y="3966067"/>
            <a:ext cx="5419725" cy="251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866585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9062"/>
            <a:ext cx="10515600" cy="652306"/>
          </a:xfrm>
        </p:spPr>
        <p:txBody>
          <a:bodyPr>
            <a:normAutofit fontScale="90000"/>
          </a:bodyPr>
          <a:lstStyle/>
          <a:p>
            <a:pPr algn="ctr"/>
            <a:r>
              <a:rPr lang="en-US" b="1" dirty="0">
                <a:solidFill>
                  <a:srgbClr val="FF0000"/>
                </a:solidFill>
                <a:latin typeface="Calibri" panose="020F0502020204030204" pitchFamily="34" charset="0"/>
                <a:ea typeface="Calibri" panose="020F0502020204030204" pitchFamily="34" charset="0"/>
                <a:cs typeface="Times New Roman" panose="02020603050405020304" pitchFamily="18" charset="0"/>
              </a:rPr>
              <a:t>UL Sync </a:t>
            </a:r>
            <a:r>
              <a:rPr lang="en-US" b="1" dirty="0" smtClean="0">
                <a:solidFill>
                  <a:srgbClr val="FF0000"/>
                </a:solidFill>
                <a:latin typeface="Calibri" panose="020F0502020204030204" pitchFamily="34" charset="0"/>
                <a:ea typeface="Calibri" panose="020F0502020204030204" pitchFamily="34" charset="0"/>
                <a:cs typeface="Times New Roman" panose="02020603050405020304" pitchFamily="18" charset="0"/>
              </a:rPr>
              <a:t>Drops</a:t>
            </a:r>
            <a:endParaRPr lang="en-US" b="1"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8" name="Picture 4" descr="C:\Users\MOHAMM~1.T\AppData\Local\Temp\SNAGHTML89bd1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709" y="824251"/>
            <a:ext cx="5609867" cy="347581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7013989" y="4946677"/>
            <a:ext cx="4038095" cy="1542857"/>
          </a:xfrm>
          <a:prstGeom prst="rect">
            <a:avLst/>
          </a:prstGeom>
        </p:spPr>
      </p:pic>
      <p:sp>
        <p:nvSpPr>
          <p:cNvPr id="5" name="Rectangle 4"/>
          <p:cNvSpPr/>
          <p:nvPr/>
        </p:nvSpPr>
        <p:spPr>
          <a:xfrm>
            <a:off x="225710" y="4545396"/>
            <a:ext cx="11841796" cy="276999"/>
          </a:xfrm>
          <a:prstGeom prst="rect">
            <a:avLst/>
          </a:prstGeom>
        </p:spPr>
        <p:txBody>
          <a:bodyPr wrap="square">
            <a:spAutoFit/>
          </a:bodyPr>
          <a:lstStyle/>
          <a:p>
            <a:r>
              <a:rPr lang="en-US" sz="1200" b="1" dirty="0" smtClean="0">
                <a:latin typeface="Calibri" panose="020F0502020204030204" pitchFamily="34" charset="0"/>
                <a:ea typeface="Calibri" panose="020F0502020204030204" pitchFamily="34" charset="0"/>
                <a:cs typeface="Times New Roman" panose="02020603050405020304" pitchFamily="18" charset="0"/>
              </a:rPr>
              <a:t>This specific cell </a:t>
            </a:r>
            <a:r>
              <a:rPr lang="en-US" sz="1200" b="1" dirty="0">
                <a:latin typeface="Calibri" panose="020F0502020204030204" pitchFamily="34" charset="0"/>
                <a:ea typeface="Calibri" panose="020F0502020204030204" pitchFamily="34" charset="0"/>
                <a:cs typeface="Times New Roman" panose="02020603050405020304" pitchFamily="18" charset="0"/>
              </a:rPr>
              <a:t>is suffering from high UL Sync drops since the 26</a:t>
            </a:r>
            <a:r>
              <a:rPr lang="en-US" sz="1200" b="1" baseline="30000" dirty="0">
                <a:latin typeface="Calibri" panose="020F0502020204030204" pitchFamily="34" charset="0"/>
                <a:ea typeface="Calibri" panose="020F0502020204030204" pitchFamily="34" charset="0"/>
                <a:cs typeface="Times New Roman" panose="02020603050405020304" pitchFamily="18" charset="0"/>
              </a:rPr>
              <a:t>th</a:t>
            </a:r>
            <a:r>
              <a:rPr lang="en-US" sz="1200" b="1" dirty="0">
                <a:latin typeface="Calibri" panose="020F0502020204030204" pitchFamily="34" charset="0"/>
                <a:ea typeface="Calibri" panose="020F0502020204030204" pitchFamily="34" charset="0"/>
                <a:cs typeface="Times New Roman" panose="02020603050405020304" pitchFamily="18" charset="0"/>
              </a:rPr>
              <a:t> with loss of </a:t>
            </a:r>
            <a:r>
              <a:rPr lang="en-US" sz="1200" b="1" dirty="0" smtClean="0">
                <a:latin typeface="Calibri" panose="020F0502020204030204" pitchFamily="34" charset="0"/>
                <a:ea typeface="Calibri" panose="020F0502020204030204" pitchFamily="34" charset="0"/>
                <a:cs typeface="Times New Roman" panose="02020603050405020304" pitchFamily="18" charset="0"/>
              </a:rPr>
              <a:t>traffic. The </a:t>
            </a:r>
            <a:r>
              <a:rPr lang="en-US" sz="1200" b="1" dirty="0">
                <a:latin typeface="Calibri" panose="020F0502020204030204" pitchFamily="34" charset="0"/>
                <a:ea typeface="Calibri" panose="020F0502020204030204" pitchFamily="34" charset="0"/>
                <a:cs typeface="Times New Roman" panose="02020603050405020304" pitchFamily="18" charset="0"/>
              </a:rPr>
              <a:t>delta between RSSI in Sector C for carrier 1 which is ~10 dB . </a:t>
            </a:r>
            <a:r>
              <a:rPr lang="en-US" sz="1200" b="1" dirty="0" smtClean="0">
                <a:latin typeface="Calibri" panose="020F0502020204030204" pitchFamily="34" charset="0"/>
                <a:ea typeface="Calibri" panose="020F0502020204030204" pitchFamily="34" charset="0"/>
                <a:cs typeface="Times New Roman" panose="02020603050405020304" pitchFamily="18" charset="0"/>
              </a:rPr>
              <a:t>We must </a:t>
            </a:r>
            <a:r>
              <a:rPr lang="en-US" sz="1200" b="1" dirty="0">
                <a:latin typeface="Calibri" panose="020F0502020204030204" pitchFamily="34" charset="0"/>
                <a:ea typeface="Calibri" panose="020F0502020204030204" pitchFamily="34" charset="0"/>
                <a:cs typeface="Times New Roman" panose="02020603050405020304" pitchFamily="18" charset="0"/>
              </a:rPr>
              <a:t>arrange </a:t>
            </a:r>
            <a:r>
              <a:rPr lang="en-US" sz="1200" b="1" dirty="0" smtClean="0">
                <a:latin typeface="Calibri" panose="020F0502020204030204" pitchFamily="34" charset="0"/>
                <a:ea typeface="Calibri" panose="020F0502020204030204" pitchFamily="34" charset="0"/>
                <a:cs typeface="Times New Roman" panose="02020603050405020304" pitchFamily="18" charset="0"/>
              </a:rPr>
              <a:t>to visit the site. </a:t>
            </a:r>
            <a:endParaRPr lang="en-US" sz="1200" b="1" dirty="0"/>
          </a:p>
        </p:txBody>
      </p:sp>
      <p:pic>
        <p:nvPicPr>
          <p:cNvPr id="1030" name="Picture 6" descr="C:\Users\MOHAMM~1.T\AppData\Local\Temp\SNAGHTML909d3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1" y="824251"/>
            <a:ext cx="5547331" cy="343707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7"/>
          <p:cNvSpPr>
            <a:spLocks noChangeArrowheads="1"/>
          </p:cNvSpPr>
          <p:nvPr/>
        </p:nvSpPr>
        <p:spPr bwMode="auto">
          <a:xfrm>
            <a:off x="225711" y="4992842"/>
            <a:ext cx="5934519" cy="1508105"/>
          </a:xfrm>
          <a:prstGeom prst="rect">
            <a:avLst/>
          </a:prstGeom>
          <a:solidFill>
            <a:srgbClr val="FFEEA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283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sz="1200" b="1" i="0" u="none" strike="noStrike" cap="none" normalizeH="0" baseline="0" dirty="0" err="1" smtClean="0">
                <a:ln>
                  <a:noFill/>
                </a:ln>
                <a:solidFill>
                  <a:srgbClr val="FF0000"/>
                </a:solidFill>
                <a:effectLst/>
                <a:latin typeface="Arial Unicode MS" panose="020B0604020202020204" pitchFamily="34" charset="-128"/>
              </a:rPr>
              <a:t>p</a:t>
            </a:r>
            <a:r>
              <a:rPr kumimoji="0" lang="en-US" sz="1200" b="1" i="0" u="none" strike="noStrike" cap="none" normalizeH="0" baseline="0" dirty="0" err="1" smtClean="0" bmk="">
                <a:ln>
                  <a:noFill/>
                </a:ln>
                <a:solidFill>
                  <a:srgbClr val="FF0000"/>
                </a:solidFill>
                <a:effectLst/>
                <a:latin typeface="Arial Unicode MS" panose="020B0604020202020204" pitchFamily="34" charset="-128"/>
              </a:rPr>
              <a:t>mNoSysRelSpeechUlSynch</a:t>
            </a:r>
            <a:r>
              <a:rPr kumimoji="0" lang="en-US" sz="1200" b="0" i="0" u="none" strike="noStrike" cap="none" normalizeH="0" baseline="0" dirty="0" smtClean="0">
                <a:ln>
                  <a:noFill/>
                </a:ln>
                <a:solidFill>
                  <a:srgbClr val="FF0000"/>
                </a:solidFill>
                <a:effectLst/>
                <a:latin typeface="Verdana" panose="020B060403050404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000" b="0" i="0" u="none" strike="noStrike" cap="none" normalizeH="0" baseline="0" dirty="0" smtClean="0">
              <a:ln>
                <a:noFill/>
              </a:ln>
              <a:solidFill>
                <a:srgbClr val="000000"/>
              </a:solidFill>
              <a:effectLst/>
              <a:latin typeface="Verdana" panose="020B0604030504040204" pitchFamily="34" charset="0"/>
            </a:endParaRPr>
          </a:p>
          <a:p>
            <a:pPr marL="457200" marR="0" lvl="1" indent="0" algn="l" defTabSz="914400" rtl="0" eaLnBrk="0" fontAlgn="base" latinLnBrk="0" hangingPunct="0">
              <a:lnSpc>
                <a:spcPct val="100000"/>
              </a:lnSpc>
              <a:spcBef>
                <a:spcPct val="0"/>
              </a:spcBef>
              <a:spcAft>
                <a:spcPct val="0"/>
              </a:spcAft>
              <a:buClrTx/>
              <a:buSzTx/>
              <a:buFontTx/>
              <a:buNone/>
              <a:tabLst/>
            </a:pPr>
            <a:r>
              <a:rPr kumimoji="0" lang="en-US" sz="1000" b="0" i="0" u="none" strike="noStrike" cap="none" normalizeH="0" baseline="0" dirty="0" smtClean="0">
                <a:ln>
                  <a:noFill/>
                </a:ln>
                <a:solidFill>
                  <a:srgbClr val="000000"/>
                </a:solidFill>
                <a:effectLst/>
                <a:latin typeface="Verdana" panose="020B0604030504040204" pitchFamily="34" charset="0"/>
              </a:rPr>
              <a:t>Number of system disconnections due to lost uplink synch for calls that included any </a:t>
            </a:r>
            <a:r>
              <a:rPr kumimoji="0" lang="en-US" sz="800" b="0" i="0" u="none" strike="noStrike" cap="none" normalizeH="0" baseline="0" dirty="0" smtClean="0">
                <a:ln>
                  <a:noFill/>
                </a:ln>
                <a:solidFill>
                  <a:srgbClr val="000000"/>
                </a:solidFill>
                <a:effectLst/>
                <a:latin typeface="Verdana" panose="020B0604030504040204" pitchFamily="34" charset="0"/>
              </a:rPr>
              <a:t>CS</a:t>
            </a:r>
            <a:r>
              <a:rPr kumimoji="0" lang="en-US" sz="1000" b="0" i="0" u="none" strike="noStrike" cap="none" normalizeH="0" baseline="0" dirty="0" smtClean="0">
                <a:ln>
                  <a:noFill/>
                </a:ln>
                <a:solidFill>
                  <a:srgbClr val="000000"/>
                </a:solidFill>
                <a:effectLst/>
                <a:latin typeface="Verdana" panose="020B0604030504040204" pitchFamily="34" charset="0"/>
              </a:rPr>
              <a:t> Conversational Speech </a:t>
            </a:r>
            <a:r>
              <a:rPr kumimoji="0" lang="en-US" sz="800" b="0" i="0" u="none" strike="noStrike" cap="none" normalizeH="0" baseline="0" dirty="0" smtClean="0">
                <a:ln>
                  <a:noFill/>
                </a:ln>
                <a:solidFill>
                  <a:srgbClr val="000000"/>
                </a:solidFill>
                <a:effectLst/>
                <a:latin typeface="Verdana" panose="020B0604030504040204" pitchFamily="34" charset="0"/>
              </a:rPr>
              <a:t>RAB</a:t>
            </a:r>
            <a:r>
              <a:rPr kumimoji="0" lang="en-US" sz="1000" b="0" i="0" u="none" strike="noStrike" cap="none" normalizeH="0" baseline="0" dirty="0" smtClean="0">
                <a:ln>
                  <a:noFill/>
                </a:ln>
                <a:solidFill>
                  <a:srgbClr val="000000"/>
                </a:solidFill>
                <a:effectLst/>
                <a:latin typeface="Verdana" panose="020B0604030504040204" pitchFamily="34" charset="0"/>
              </a:rPr>
              <a:t> (including </a:t>
            </a:r>
            <a:r>
              <a:rPr kumimoji="0" lang="en-US" sz="800" b="0" i="0" u="none" strike="noStrike" cap="none" normalizeH="0" baseline="0" dirty="0" smtClean="0">
                <a:ln>
                  <a:noFill/>
                </a:ln>
                <a:solidFill>
                  <a:srgbClr val="000000"/>
                </a:solidFill>
                <a:effectLst/>
                <a:latin typeface="Verdana" panose="020B0604030504040204" pitchFamily="34" charset="0"/>
              </a:rPr>
              <a:t>AMR</a:t>
            </a:r>
            <a:r>
              <a:rPr kumimoji="0" lang="en-US" sz="1000" b="0" i="0" u="none" strike="noStrike" cap="none" normalizeH="0" baseline="0" dirty="0" smtClean="0">
                <a:ln>
                  <a:noFill/>
                </a:ln>
                <a:solidFill>
                  <a:srgbClr val="000000"/>
                </a:solidFill>
                <a:effectLst/>
                <a:latin typeface="Verdana" panose="020B0604030504040204" pitchFamily="34" charset="0"/>
              </a:rPr>
              <a:t> Single-mode 12.2, AMR-NB Multi-mode single- and multi-rate, and AMR-WB).</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
            </a:r>
            <a:br>
              <a:rPr kumimoji="0" lang="en-US" sz="1000" b="0" i="0" u="none" strike="noStrike" cap="none" normalizeH="0" baseline="0" dirty="0" smtClean="0">
                <a:ln>
                  <a:noFill/>
                </a:ln>
                <a:solidFill>
                  <a:srgbClr val="000000"/>
                </a:solidFill>
                <a:effectLst/>
                <a:latin typeface="Verdana" panose="020B0604030504040204" pitchFamily="34" charset="0"/>
              </a:rPr>
            </a:br>
            <a:r>
              <a:rPr kumimoji="0" lang="en-US" sz="1000" b="0" i="0" u="none" strike="noStrike" cap="none" normalizeH="0" baseline="0" dirty="0" smtClean="0">
                <a:ln>
                  <a:noFill/>
                </a:ln>
                <a:solidFill>
                  <a:srgbClr val="000000"/>
                </a:solidFill>
                <a:effectLst/>
                <a:latin typeface="Verdana" panose="020B0604030504040204" pitchFamily="34" charset="0"/>
              </a:rPr>
              <a:t>Condition: Incremented by one in the best cell in the active set prior to the call release, when a CS Conversational Speech call is released by the network after expiry of the timer defined by </a:t>
            </a:r>
            <a:r>
              <a:rPr kumimoji="0" lang="en-US" sz="1000" b="0" i="0" u="none" strike="noStrike" cap="none" normalizeH="0" baseline="0" dirty="0" err="1" smtClean="0">
                <a:ln>
                  <a:noFill/>
                </a:ln>
                <a:solidFill>
                  <a:srgbClr val="000000"/>
                </a:solidFill>
                <a:effectLst/>
                <a:latin typeface="Verdana" panose="020B0604030504040204" pitchFamily="34" charset="0"/>
              </a:rPr>
              <a:t>Rrc</a:t>
            </a:r>
            <a:r>
              <a:rPr kumimoji="0" lang="en-US" sz="1000" b="0" i="0" u="none" strike="noStrike" cap="none" normalizeH="0" baseline="0" dirty="0" smtClean="0">
                <a:ln>
                  <a:noFill/>
                </a:ln>
                <a:solidFill>
                  <a:srgbClr val="000000"/>
                </a:solidFill>
                <a:effectLst/>
                <a:latin typeface="Verdana" panose="020B0604030504040204" pitchFamily="34" charset="0"/>
              </a:rPr>
              <a:t>::</a:t>
            </a:r>
            <a:r>
              <a:rPr kumimoji="0" lang="en-US" sz="1000" b="0" i="0" u="none" strike="noStrike" cap="none" normalizeH="0" baseline="0" dirty="0" err="1" smtClean="0">
                <a:ln>
                  <a:noFill/>
                </a:ln>
                <a:solidFill>
                  <a:srgbClr val="000000"/>
                </a:solidFill>
                <a:effectLst/>
                <a:latin typeface="Verdana" panose="020B0604030504040204" pitchFamily="34" charset="0"/>
              </a:rPr>
              <a:t>dchRcLostT</a:t>
            </a:r>
            <a:r>
              <a:rPr kumimoji="0" lang="en-US" sz="1000" b="0" i="0" u="none" strike="noStrike" cap="none" normalizeH="0" baseline="0" dirty="0" smtClean="0">
                <a:ln>
                  <a:noFill/>
                </a:ln>
                <a:solidFill>
                  <a:srgbClr val="000000"/>
                </a:solidFill>
                <a:effectLst/>
                <a:latin typeface="Verdana" panose="020B0604030504040204" pitchFamily="34" charset="0"/>
              </a:rPr>
              <a: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2112162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8444" y="249406"/>
            <a:ext cx="3932237" cy="602087"/>
          </a:xfrm>
        </p:spPr>
        <p:txBody>
          <a:bodyPr/>
          <a:lstStyle/>
          <a:p>
            <a:pPr algn="ctr"/>
            <a:r>
              <a:rPr lang="en-US" b="1" dirty="0" smtClean="0">
                <a:solidFill>
                  <a:srgbClr val="FF0000"/>
                </a:solidFill>
              </a:rPr>
              <a:t>LKF (License Key File)</a:t>
            </a:r>
            <a:endParaRPr lang="en-US" b="1"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8" name="Picture 4" descr="C:\Users\MOHAMM~1.T\AppData\Local\Temp\SNAGHTMLaeab4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2196" y="987429"/>
            <a:ext cx="5991225" cy="1190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3"/>
          <a:stretch>
            <a:fillRect/>
          </a:stretch>
        </p:blipFill>
        <p:spPr>
          <a:xfrm>
            <a:off x="4934581" y="2313986"/>
            <a:ext cx="6669413" cy="2438658"/>
          </a:xfrm>
          <a:prstGeom prst="rect">
            <a:avLst/>
          </a:prstGeom>
        </p:spPr>
      </p:pic>
      <p:pic>
        <p:nvPicPr>
          <p:cNvPr id="8" name="Picture 7"/>
          <p:cNvPicPr>
            <a:picLocks noChangeAspect="1"/>
          </p:cNvPicPr>
          <p:nvPr/>
        </p:nvPicPr>
        <p:blipFill>
          <a:blip r:embed="rId4"/>
          <a:stretch>
            <a:fillRect/>
          </a:stretch>
        </p:blipFill>
        <p:spPr>
          <a:xfrm>
            <a:off x="5394561" y="4888583"/>
            <a:ext cx="6376731" cy="1803943"/>
          </a:xfrm>
          <a:prstGeom prst="rect">
            <a:avLst/>
          </a:prstGeom>
        </p:spPr>
      </p:pic>
      <p:pic>
        <p:nvPicPr>
          <p:cNvPr id="10" name="Picture 9"/>
          <p:cNvPicPr>
            <a:picLocks noChangeAspect="1"/>
          </p:cNvPicPr>
          <p:nvPr/>
        </p:nvPicPr>
        <p:blipFill>
          <a:blip r:embed="rId5"/>
          <a:stretch>
            <a:fillRect/>
          </a:stretch>
        </p:blipFill>
        <p:spPr>
          <a:xfrm>
            <a:off x="435927" y="1133340"/>
            <a:ext cx="6455263" cy="3998900"/>
          </a:xfrm>
          <a:prstGeom prst="rect">
            <a:avLst/>
          </a:prstGeom>
        </p:spPr>
      </p:pic>
      <p:pic>
        <p:nvPicPr>
          <p:cNvPr id="12" name="Picture 11"/>
          <p:cNvPicPr>
            <a:picLocks noChangeAspect="1"/>
          </p:cNvPicPr>
          <p:nvPr/>
        </p:nvPicPr>
        <p:blipFill>
          <a:blip r:embed="rId6"/>
          <a:stretch>
            <a:fillRect/>
          </a:stretch>
        </p:blipFill>
        <p:spPr>
          <a:xfrm>
            <a:off x="1161128" y="1435379"/>
            <a:ext cx="8466667" cy="5257143"/>
          </a:xfrm>
          <a:prstGeom prst="rect">
            <a:avLst/>
          </a:prstGeom>
        </p:spPr>
      </p:pic>
      <p:pic>
        <p:nvPicPr>
          <p:cNvPr id="13" name="Picture 12"/>
          <p:cNvPicPr>
            <a:picLocks noChangeAspect="1"/>
          </p:cNvPicPr>
          <p:nvPr/>
        </p:nvPicPr>
        <p:blipFill>
          <a:blip r:embed="rId7"/>
          <a:stretch>
            <a:fillRect/>
          </a:stretch>
        </p:blipFill>
        <p:spPr>
          <a:xfrm>
            <a:off x="1645135" y="1037575"/>
            <a:ext cx="8438095" cy="5190476"/>
          </a:xfrm>
          <a:prstGeom prst="rect">
            <a:avLst/>
          </a:prstGeom>
        </p:spPr>
      </p:pic>
      <p:pic>
        <p:nvPicPr>
          <p:cNvPr id="1111041" name="Picture 1"/>
          <p:cNvPicPr>
            <a:picLocks noChangeAspect="1" noChangeArrowheads="1"/>
          </p:cNvPicPr>
          <p:nvPr/>
        </p:nvPicPr>
        <p:blipFill>
          <a:blip r:embed="rId8"/>
          <a:srcRect/>
          <a:stretch>
            <a:fillRect/>
          </a:stretch>
        </p:blipFill>
        <p:spPr bwMode="auto">
          <a:xfrm>
            <a:off x="1048616" y="2484726"/>
            <a:ext cx="9123363" cy="2886075"/>
          </a:xfrm>
          <a:prstGeom prst="rect">
            <a:avLst/>
          </a:prstGeom>
          <a:noFill/>
          <a:ln w="9525">
            <a:noFill/>
            <a:miter lim="800000"/>
            <a:headEnd/>
            <a:tailEnd/>
          </a:ln>
          <a:effectLst/>
        </p:spPr>
      </p:pic>
    </p:spTree>
    <p:extLst>
      <p:ext uri="{BB962C8B-B14F-4D97-AF65-F5344CB8AC3E}">
        <p14:creationId xmlns:p14="http://schemas.microsoft.com/office/powerpoint/2010/main" val="3048185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2" presetClass="emph" presetSubtype="0" fill="hold" nodeType="clickEffect">
                                  <p:stCondLst>
                                    <p:cond delay="0"/>
                                  </p:stCondLst>
                                  <p:childTnLst>
                                    <p:animRot by="120000">
                                      <p:cBhvr>
                                        <p:cTn id="15" dur="100" fill="hold">
                                          <p:stCondLst>
                                            <p:cond delay="0"/>
                                          </p:stCondLst>
                                        </p:cTn>
                                        <p:tgtEl>
                                          <p:spTgt spid="7"/>
                                        </p:tgtEl>
                                        <p:attrNameLst>
                                          <p:attrName>r</p:attrName>
                                        </p:attrNameLst>
                                      </p:cBhvr>
                                    </p:animRot>
                                    <p:animRot by="-240000">
                                      <p:cBhvr>
                                        <p:cTn id="16" dur="200" fill="hold">
                                          <p:stCondLst>
                                            <p:cond delay="200"/>
                                          </p:stCondLst>
                                        </p:cTn>
                                        <p:tgtEl>
                                          <p:spTgt spid="7"/>
                                        </p:tgtEl>
                                        <p:attrNameLst>
                                          <p:attrName>r</p:attrName>
                                        </p:attrNameLst>
                                      </p:cBhvr>
                                    </p:animRot>
                                    <p:animRot by="240000">
                                      <p:cBhvr>
                                        <p:cTn id="17" dur="200" fill="hold">
                                          <p:stCondLst>
                                            <p:cond delay="400"/>
                                          </p:stCondLst>
                                        </p:cTn>
                                        <p:tgtEl>
                                          <p:spTgt spid="7"/>
                                        </p:tgtEl>
                                        <p:attrNameLst>
                                          <p:attrName>r</p:attrName>
                                        </p:attrNameLst>
                                      </p:cBhvr>
                                    </p:animRot>
                                    <p:animRot by="-240000">
                                      <p:cBhvr>
                                        <p:cTn id="18" dur="200" fill="hold">
                                          <p:stCondLst>
                                            <p:cond delay="600"/>
                                          </p:stCondLst>
                                        </p:cTn>
                                        <p:tgtEl>
                                          <p:spTgt spid="7"/>
                                        </p:tgtEl>
                                        <p:attrNameLst>
                                          <p:attrName>r</p:attrName>
                                        </p:attrNameLst>
                                      </p:cBhvr>
                                    </p:animRot>
                                    <p:animRot by="120000">
                                      <p:cBhvr>
                                        <p:cTn id="19" dur="200" fill="hold">
                                          <p:stCondLst>
                                            <p:cond delay="800"/>
                                          </p:stCondLst>
                                        </p:cTn>
                                        <p:tgtEl>
                                          <p:spTgt spid="7"/>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5"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2000"/>
                                        <p:tgtEl>
                                          <p:spTgt spid="10"/>
                                        </p:tgtEl>
                                      </p:cBhvr>
                                    </p:animEffect>
                                    <p:anim calcmode="lin" valueType="num">
                                      <p:cBhvr>
                                        <p:cTn id="31" dur="2000" fill="hold"/>
                                        <p:tgtEl>
                                          <p:spTgt spid="10"/>
                                        </p:tgtEl>
                                        <p:attrNameLst>
                                          <p:attrName>ppt_w</p:attrName>
                                        </p:attrNameLst>
                                      </p:cBhvr>
                                      <p:tavLst>
                                        <p:tav tm="0" fmla="#ppt_w*sin(2.5*pi*$)">
                                          <p:val>
                                            <p:fltVal val="0"/>
                                          </p:val>
                                        </p:tav>
                                        <p:tav tm="100000">
                                          <p:val>
                                            <p:fltVal val="1"/>
                                          </p:val>
                                        </p:tav>
                                      </p:tavLst>
                                    </p:anim>
                                    <p:anim calcmode="lin" valueType="num">
                                      <p:cBhvr>
                                        <p:cTn id="32" dur="20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6"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down)">
                                      <p:cBhvr>
                                        <p:cTn id="37" dur="580">
                                          <p:stCondLst>
                                            <p:cond delay="0"/>
                                          </p:stCondLst>
                                        </p:cTn>
                                        <p:tgtEl>
                                          <p:spTgt spid="12"/>
                                        </p:tgtEl>
                                      </p:cBhvr>
                                    </p:animEffect>
                                    <p:anim calcmode="lin" valueType="num">
                                      <p:cBhvr>
                                        <p:cTn id="3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4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4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3" dur="26">
                                          <p:stCondLst>
                                            <p:cond delay="650"/>
                                          </p:stCondLst>
                                        </p:cTn>
                                        <p:tgtEl>
                                          <p:spTgt spid="12"/>
                                        </p:tgtEl>
                                      </p:cBhvr>
                                      <p:to x="100000" y="60000"/>
                                    </p:animScale>
                                    <p:animScale>
                                      <p:cBhvr>
                                        <p:cTn id="44" dur="166" decel="50000">
                                          <p:stCondLst>
                                            <p:cond delay="676"/>
                                          </p:stCondLst>
                                        </p:cTn>
                                        <p:tgtEl>
                                          <p:spTgt spid="12"/>
                                        </p:tgtEl>
                                      </p:cBhvr>
                                      <p:to x="100000" y="100000"/>
                                    </p:animScale>
                                    <p:animScale>
                                      <p:cBhvr>
                                        <p:cTn id="45" dur="26">
                                          <p:stCondLst>
                                            <p:cond delay="1312"/>
                                          </p:stCondLst>
                                        </p:cTn>
                                        <p:tgtEl>
                                          <p:spTgt spid="12"/>
                                        </p:tgtEl>
                                      </p:cBhvr>
                                      <p:to x="100000" y="80000"/>
                                    </p:animScale>
                                    <p:animScale>
                                      <p:cBhvr>
                                        <p:cTn id="46" dur="166" decel="50000">
                                          <p:stCondLst>
                                            <p:cond delay="1338"/>
                                          </p:stCondLst>
                                        </p:cTn>
                                        <p:tgtEl>
                                          <p:spTgt spid="12"/>
                                        </p:tgtEl>
                                      </p:cBhvr>
                                      <p:to x="100000" y="100000"/>
                                    </p:animScale>
                                    <p:animScale>
                                      <p:cBhvr>
                                        <p:cTn id="47" dur="26">
                                          <p:stCondLst>
                                            <p:cond delay="1642"/>
                                          </p:stCondLst>
                                        </p:cTn>
                                        <p:tgtEl>
                                          <p:spTgt spid="12"/>
                                        </p:tgtEl>
                                      </p:cBhvr>
                                      <p:to x="100000" y="90000"/>
                                    </p:animScale>
                                    <p:animScale>
                                      <p:cBhvr>
                                        <p:cTn id="48" dur="166" decel="50000">
                                          <p:stCondLst>
                                            <p:cond delay="1668"/>
                                          </p:stCondLst>
                                        </p:cTn>
                                        <p:tgtEl>
                                          <p:spTgt spid="12"/>
                                        </p:tgtEl>
                                      </p:cBhvr>
                                      <p:to x="100000" y="100000"/>
                                    </p:animScale>
                                    <p:animScale>
                                      <p:cBhvr>
                                        <p:cTn id="49" dur="26">
                                          <p:stCondLst>
                                            <p:cond delay="1808"/>
                                          </p:stCondLst>
                                        </p:cTn>
                                        <p:tgtEl>
                                          <p:spTgt spid="12"/>
                                        </p:tgtEl>
                                      </p:cBhvr>
                                      <p:to x="100000" y="95000"/>
                                    </p:animScale>
                                    <p:animScale>
                                      <p:cBhvr>
                                        <p:cTn id="50" dur="166" decel="50000">
                                          <p:stCondLst>
                                            <p:cond delay="1834"/>
                                          </p:stCondLst>
                                        </p:cTn>
                                        <p:tgtEl>
                                          <p:spTgt spid="12"/>
                                        </p:tgtEl>
                                      </p:cBhvr>
                                      <p:to x="100000" y="100000"/>
                                    </p:animScale>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500"/>
                                        <p:tgtEl>
                                          <p:spTgt spid="13"/>
                                        </p:tgtEl>
                                      </p:cBhvr>
                                    </p:animEffect>
                                  </p:childTnLst>
                                </p:cTn>
                              </p:par>
                            </p:childTnLst>
                          </p:cTn>
                        </p:par>
                      </p:childTnLst>
                    </p:cTn>
                  </p:par>
                  <p:par>
                    <p:cTn id="56" fill="hold">
                      <p:stCondLst>
                        <p:cond delay="indefinite"/>
                      </p:stCondLst>
                      <p:childTnLst>
                        <p:par>
                          <p:cTn id="57" fill="hold">
                            <p:stCondLst>
                              <p:cond delay="0"/>
                            </p:stCondLst>
                            <p:childTnLst>
                              <p:par>
                                <p:cTn id="58" presetID="4" presetClass="entr" presetSubtype="16" fill="hold" nodeType="clickEffect">
                                  <p:stCondLst>
                                    <p:cond delay="0"/>
                                  </p:stCondLst>
                                  <p:childTnLst>
                                    <p:set>
                                      <p:cBhvr>
                                        <p:cTn id="59" dur="1" fill="hold">
                                          <p:stCondLst>
                                            <p:cond delay="0"/>
                                          </p:stCondLst>
                                        </p:cTn>
                                        <p:tgtEl>
                                          <p:spTgt spid="1111041"/>
                                        </p:tgtEl>
                                        <p:attrNameLst>
                                          <p:attrName>style.visibility</p:attrName>
                                        </p:attrNameLst>
                                      </p:cBhvr>
                                      <p:to>
                                        <p:strVal val="visible"/>
                                      </p:to>
                                    </p:set>
                                    <p:animEffect transition="in" filter="box(in)">
                                      <p:cBhvr>
                                        <p:cTn id="60" dur="500"/>
                                        <p:tgtEl>
                                          <p:spTgt spid="1111041"/>
                                        </p:tgtEl>
                                      </p:cBhvr>
                                    </p:animEffect>
                                  </p:childTnLst>
                                  <p:subTnLst>
                                    <p:set>
                                      <p:cBhvr override="childStyle">
                                        <p:cTn dur="1" fill="hold" display="0" masterRel="nextClick" afterEffect="1"/>
                                        <p:tgtEl>
                                          <p:spTgt spid="1111041"/>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5495633" y="365125"/>
            <a:ext cx="5671632" cy="3193962"/>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3"/>
          <a:stretch>
            <a:fillRect/>
          </a:stretch>
        </p:blipFill>
        <p:spPr>
          <a:xfrm>
            <a:off x="4126436" y="4185636"/>
            <a:ext cx="7040829" cy="2155199"/>
          </a:xfrm>
          <a:prstGeom prst="rect">
            <a:avLst/>
          </a:prstGeom>
        </p:spPr>
      </p:pic>
    </p:spTree>
    <p:extLst>
      <p:ext uri="{BB962C8B-B14F-4D97-AF65-F5344CB8AC3E}">
        <p14:creationId xmlns:p14="http://schemas.microsoft.com/office/powerpoint/2010/main" val="41424888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54551"/>
            <a:ext cx="10515600" cy="789167"/>
          </a:xfrm>
        </p:spPr>
        <p:txBody>
          <a:bodyPr/>
          <a:lstStyle/>
          <a:p>
            <a:pPr algn="ctr"/>
            <a:r>
              <a:rPr lang="en-US" b="1" dirty="0" smtClean="0">
                <a:solidFill>
                  <a:srgbClr val="FF0000"/>
                </a:solidFill>
              </a:rPr>
              <a:t>CSSR degradation due to frame lost</a:t>
            </a:r>
            <a:endParaRPr lang="en-US" b="1"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4" name="Picture 3"/>
          <p:cNvPicPr>
            <a:picLocks noChangeAspect="1"/>
          </p:cNvPicPr>
          <p:nvPr/>
        </p:nvPicPr>
        <p:blipFill>
          <a:blip r:embed="rId2"/>
          <a:stretch>
            <a:fillRect/>
          </a:stretch>
        </p:blipFill>
        <p:spPr>
          <a:xfrm>
            <a:off x="2794717" y="1100084"/>
            <a:ext cx="9226075" cy="3106308"/>
          </a:xfrm>
          <a:prstGeom prst="rect">
            <a:avLst/>
          </a:prstGeom>
        </p:spPr>
      </p:pic>
      <p:pic>
        <p:nvPicPr>
          <p:cNvPr id="5" name="Picture 4"/>
          <p:cNvPicPr>
            <a:picLocks noChangeAspect="1"/>
          </p:cNvPicPr>
          <p:nvPr/>
        </p:nvPicPr>
        <p:blipFill>
          <a:blip r:embed="rId3"/>
          <a:stretch>
            <a:fillRect/>
          </a:stretch>
        </p:blipFill>
        <p:spPr>
          <a:xfrm>
            <a:off x="6992220" y="4362762"/>
            <a:ext cx="5028571" cy="2495238"/>
          </a:xfrm>
          <a:prstGeom prst="rect">
            <a:avLst/>
          </a:prstGeom>
        </p:spPr>
      </p:pic>
      <p:sp>
        <p:nvSpPr>
          <p:cNvPr id="6" name="Rectangle 5"/>
          <p:cNvSpPr/>
          <p:nvPr/>
        </p:nvSpPr>
        <p:spPr>
          <a:xfrm>
            <a:off x="103034" y="4362764"/>
            <a:ext cx="6658377" cy="2031325"/>
          </a:xfrm>
          <a:prstGeom prst="rect">
            <a:avLst/>
          </a:prstGeom>
        </p:spPr>
        <p:txBody>
          <a:bodyPr wrap="square">
            <a:spAutoFit/>
          </a:bodyPr>
          <a:lstStyle/>
          <a:p>
            <a:r>
              <a:rPr lang="en-US" dirty="0"/>
              <a:t>Site having transmission </a:t>
            </a:r>
            <a:r>
              <a:rPr lang="en-US" dirty="0" smtClean="0"/>
              <a:t>problems.</a:t>
            </a:r>
          </a:p>
          <a:p>
            <a:r>
              <a:rPr lang="en-US" dirty="0"/>
              <a:t>The PM counter counts lost or discarded HS-DSCH data frames in </a:t>
            </a:r>
            <a:r>
              <a:rPr lang="en-US" dirty="0" smtClean="0"/>
              <a:t>RBS.</a:t>
            </a:r>
          </a:p>
          <a:p>
            <a:r>
              <a:rPr lang="en-US" dirty="0" smtClean="0"/>
              <a:t>For </a:t>
            </a:r>
            <a:r>
              <a:rPr lang="en-US" dirty="0"/>
              <a:t>instance, Spi02 </a:t>
            </a:r>
            <a:r>
              <a:rPr lang="en-US" dirty="0" smtClean="0"/>
              <a:t>is </a:t>
            </a:r>
            <a:r>
              <a:rPr lang="en-US" dirty="0"/>
              <a:t>valid for scheduling priority </a:t>
            </a:r>
            <a:r>
              <a:rPr lang="en-US" dirty="0" smtClean="0"/>
              <a:t>class 02 The </a:t>
            </a:r>
            <a:r>
              <a:rPr lang="en-US" dirty="0"/>
              <a:t>SPI and GBR are the two primary parameters that can be used to control the QoS differentiations on </a:t>
            </a:r>
            <a:r>
              <a:rPr lang="en-US" dirty="0" smtClean="0"/>
              <a:t>HSDPA. The </a:t>
            </a:r>
            <a:r>
              <a:rPr lang="en-US" dirty="0"/>
              <a:t>GBR can be set for a user with minimum target bit rate while the SPI can be set to give priority to data flow to achieve that target. </a:t>
            </a:r>
          </a:p>
        </p:txBody>
      </p:sp>
    </p:spTree>
    <p:extLst>
      <p:ext uri="{BB962C8B-B14F-4D97-AF65-F5344CB8AC3E}">
        <p14:creationId xmlns:p14="http://schemas.microsoft.com/office/powerpoint/2010/main" val="94461795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68004"/>
            <a:ext cx="10972800" cy="534174"/>
          </a:xfrm>
        </p:spPr>
        <p:txBody>
          <a:bodyPr>
            <a:normAutofit fontScale="90000"/>
          </a:bodyPr>
          <a:lstStyle/>
          <a:p>
            <a:r>
              <a:rPr lang="en-US" b="1" dirty="0" smtClean="0">
                <a:solidFill>
                  <a:srgbClr val="FF0000"/>
                </a:solidFill>
              </a:rPr>
              <a:t>HS Frame Lost due to </a:t>
            </a:r>
            <a:r>
              <a:rPr lang="en-US" b="1" dirty="0" err="1" smtClean="0">
                <a:solidFill>
                  <a:srgbClr val="FF0000"/>
                </a:solidFill>
              </a:rPr>
              <a:t>IuB</a:t>
            </a:r>
            <a:r>
              <a:rPr lang="en-US" b="1" dirty="0" smtClean="0">
                <a:solidFill>
                  <a:srgbClr val="FF0000"/>
                </a:solidFill>
              </a:rPr>
              <a:t> congestion</a:t>
            </a:r>
            <a:endParaRPr lang="en-US" b="1" dirty="0">
              <a:solidFill>
                <a:srgbClr val="FF0000"/>
              </a:solidFill>
            </a:endParaRPr>
          </a:p>
        </p:txBody>
      </p:sp>
      <p:sp>
        <p:nvSpPr>
          <p:cNvPr id="3" name="Content Placeholder 2"/>
          <p:cNvSpPr>
            <a:spLocks noGrp="1"/>
          </p:cNvSpPr>
          <p:nvPr>
            <p:ph idx="1"/>
          </p:nvPr>
        </p:nvSpPr>
        <p:spPr>
          <a:xfrm>
            <a:off x="180306" y="2169151"/>
            <a:ext cx="2956505" cy="2570274"/>
          </a:xfrm>
        </p:spPr>
        <p:txBody>
          <a:bodyPr>
            <a:normAutofit/>
          </a:bodyPr>
          <a:lstStyle/>
          <a:p>
            <a:pPr marL="0" indent="0">
              <a:buNone/>
            </a:pPr>
            <a:r>
              <a:rPr lang="en-US" sz="1800" dirty="0"/>
              <a:t>high </a:t>
            </a:r>
            <a:r>
              <a:rPr lang="en-US" sz="1800" dirty="0" err="1"/>
              <a:t>Iub</a:t>
            </a:r>
            <a:r>
              <a:rPr lang="en-US" sz="1800" dirty="0"/>
              <a:t> HS/EUL capacity limitations &amp; HS Frames Lost </a:t>
            </a:r>
          </a:p>
        </p:txBody>
      </p:sp>
      <p:sp>
        <p:nvSpPr>
          <p:cNvPr id="4" name="Footer Placeholder 3"/>
          <p:cNvSpPr>
            <a:spLocks noGrp="1"/>
          </p:cNvSpPr>
          <p:nvPr>
            <p:ph type="ftr" sz="quarter" idx="11"/>
          </p:nvPr>
        </p:nvSpPr>
        <p:spPr>
          <a:xfrm>
            <a:off x="7972769" y="6394991"/>
            <a:ext cx="3860800" cy="365125"/>
          </a:xfrm>
        </p:spPr>
        <p:txBody>
          <a:bodyPr/>
          <a:lstStyle/>
          <a:p>
            <a:r>
              <a:rPr lang="en-US" smtClean="0"/>
              <a:t>Mohammad Rasoul Tanhatalab (m_r_tanha@yahoo.com)    2016</a:t>
            </a:r>
            <a:endParaRPr lang="en-US" dirty="0"/>
          </a:p>
        </p:txBody>
      </p:sp>
      <p:graphicFrame>
        <p:nvGraphicFramePr>
          <p:cNvPr id="6" name="Table 5"/>
          <p:cNvGraphicFramePr>
            <a:graphicFrameLocks noGrp="1"/>
          </p:cNvGraphicFramePr>
          <p:nvPr>
            <p:extLst>
              <p:ext uri="{D42A27DB-BD31-4B8C-83A1-F6EECF244321}">
                <p14:modId xmlns:p14="http://schemas.microsoft.com/office/powerpoint/2010/main" val="2484504281"/>
              </p:ext>
            </p:extLst>
          </p:nvPr>
        </p:nvGraphicFramePr>
        <p:xfrm>
          <a:off x="193184" y="5244049"/>
          <a:ext cx="7289803" cy="1333500"/>
        </p:xfrm>
        <a:graphic>
          <a:graphicData uri="http://schemas.openxmlformats.org/drawingml/2006/table">
            <a:tbl>
              <a:tblPr>
                <a:tableStyleId>{5C22544A-7EE6-4342-B048-85BDC9FD1C3A}</a:tableStyleId>
              </a:tblPr>
              <a:tblGrid>
                <a:gridCol w="609335">
                  <a:extLst>
                    <a:ext uri="{9D8B030D-6E8A-4147-A177-3AD203B41FA5}">
                      <a16:colId xmlns:a16="http://schemas.microsoft.com/office/drawing/2014/main" val="20000"/>
                    </a:ext>
                  </a:extLst>
                </a:gridCol>
                <a:gridCol w="609335">
                  <a:extLst>
                    <a:ext uri="{9D8B030D-6E8A-4147-A177-3AD203B41FA5}">
                      <a16:colId xmlns:a16="http://schemas.microsoft.com/office/drawing/2014/main" val="20001"/>
                    </a:ext>
                  </a:extLst>
                </a:gridCol>
                <a:gridCol w="2161235">
                  <a:extLst>
                    <a:ext uri="{9D8B030D-6E8A-4147-A177-3AD203B41FA5}">
                      <a16:colId xmlns:a16="http://schemas.microsoft.com/office/drawing/2014/main" val="20002"/>
                    </a:ext>
                  </a:extLst>
                </a:gridCol>
                <a:gridCol w="1954949">
                  <a:extLst>
                    <a:ext uri="{9D8B030D-6E8A-4147-A177-3AD203B41FA5}">
                      <a16:colId xmlns:a16="http://schemas.microsoft.com/office/drawing/2014/main" val="20003"/>
                    </a:ext>
                  </a:extLst>
                </a:gridCol>
                <a:gridCol w="1954949">
                  <a:extLst>
                    <a:ext uri="{9D8B030D-6E8A-4147-A177-3AD203B41FA5}">
                      <a16:colId xmlns:a16="http://schemas.microsoft.com/office/drawing/2014/main" val="20004"/>
                    </a:ext>
                  </a:extLst>
                </a:gridCol>
              </a:tblGrid>
              <a:tr h="381000">
                <a:tc>
                  <a:txBody>
                    <a:bodyPr/>
                    <a:lstStyle/>
                    <a:p>
                      <a:pPr algn="ctr" fontAlgn="b"/>
                      <a:r>
                        <a:rPr lang="en-US" sz="1100" u="none" strike="noStrike" dirty="0">
                          <a:effectLst/>
                        </a:rPr>
                        <a:t>RNC</a:t>
                      </a:r>
                      <a:endParaRPr lang="en-US" sz="11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Sie</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Average of MAX(PMCAPALLOCIUBHSLRSPI01)</a:t>
                      </a:r>
                      <a:endParaRPr lang="en-US" sz="1100" b="1" i="0" u="none" strike="noStrike" dirty="0">
                        <a:solidFill>
                          <a:srgbClr val="FFFFFF"/>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Average of EUL_LIMITING_RATIO</a:t>
                      </a:r>
                      <a:endParaRPr lang="en-US" sz="1100" b="1" i="0" u="none" strike="noStrike">
                        <a:solidFill>
                          <a:srgbClr val="FFFFFF"/>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Average of HS_FRAMES_LOST_RATIO</a:t>
                      </a:r>
                      <a:endParaRPr lang="en-US" sz="1100" b="1" i="0" u="none" strike="noStrike">
                        <a:solidFill>
                          <a:srgbClr val="FFFFFF"/>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0"/>
                  </a:ext>
                </a:extLst>
              </a:tr>
              <a:tr h="190500">
                <a:tc>
                  <a:txBody>
                    <a:bodyPr/>
                    <a:lstStyle/>
                    <a:p>
                      <a:pPr algn="ctr" fontAlgn="b"/>
                      <a:r>
                        <a:rPr lang="en-US" sz="1100" u="none" strike="noStrike">
                          <a:effectLst/>
                        </a:rPr>
                        <a:t>RNCE2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9519X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87.5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22.50%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1"/>
                  </a:ext>
                </a:extLst>
              </a:tr>
              <a:tr h="190500">
                <a:tc>
                  <a:txBody>
                    <a:bodyPr/>
                    <a:lstStyle/>
                    <a:p>
                      <a:pPr algn="ctr" fontAlgn="b"/>
                      <a:r>
                        <a:rPr lang="en-US" sz="1100" u="none" strike="noStrike">
                          <a:effectLst/>
                        </a:rPr>
                        <a:t>RNCE2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7557X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86</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21.17%</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2"/>
                  </a:ext>
                </a:extLst>
              </a:tr>
              <a:tr h="190500">
                <a:tc>
                  <a:txBody>
                    <a:bodyPr/>
                    <a:lstStyle/>
                    <a:p>
                      <a:pPr algn="ctr" fontAlgn="b"/>
                      <a:r>
                        <a:rPr lang="en-US" sz="1100" u="none" strike="noStrike">
                          <a:effectLst/>
                        </a:rPr>
                        <a:t>RNCE2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9747X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85.5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21.15%</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3"/>
                  </a:ext>
                </a:extLst>
              </a:tr>
              <a:tr h="190500">
                <a:tc>
                  <a:txBody>
                    <a:bodyPr/>
                    <a:lstStyle/>
                    <a:p>
                      <a:pPr algn="ctr" fontAlgn="b"/>
                      <a:r>
                        <a:rPr lang="en-US" sz="1100" u="none" strike="noStrike">
                          <a:effectLst/>
                        </a:rPr>
                        <a:t>RNCE2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7062X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85.66666667</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0.05</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21.10%</a:t>
                      </a:r>
                      <a:endParaRPr lang="en-US" sz="11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4"/>
                  </a:ext>
                </a:extLst>
              </a:tr>
              <a:tr h="190500">
                <a:tc>
                  <a:txBody>
                    <a:bodyPr/>
                    <a:lstStyle/>
                    <a:p>
                      <a:pPr algn="ctr" fontAlgn="b"/>
                      <a:r>
                        <a:rPr lang="en-US" sz="1100" u="none" strike="noStrike">
                          <a:effectLst/>
                        </a:rPr>
                        <a:t>RNCE2</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7042X</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85.66666667</a:t>
                      </a:r>
                      <a:endParaRPr lang="en-US" sz="11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a:effectLst/>
                        </a:rPr>
                        <a:t>0.00</a:t>
                      </a:r>
                      <a:endParaRPr lang="en-US" sz="11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100" u="none" strike="noStrike" dirty="0">
                          <a:effectLst/>
                        </a:rPr>
                        <a:t>20.64%</a:t>
                      </a:r>
                      <a:endParaRPr lang="en-US" sz="11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0005"/>
                  </a:ext>
                </a:extLst>
              </a:tr>
            </a:tbl>
          </a:graphicData>
        </a:graphic>
      </p:graphicFrame>
      <p:pic>
        <p:nvPicPr>
          <p:cNvPr id="7" name="Picture 6"/>
          <p:cNvPicPr>
            <a:picLocks noChangeAspect="1"/>
          </p:cNvPicPr>
          <p:nvPr/>
        </p:nvPicPr>
        <p:blipFill>
          <a:blip r:embed="rId2"/>
          <a:stretch>
            <a:fillRect/>
          </a:stretch>
        </p:blipFill>
        <p:spPr>
          <a:xfrm>
            <a:off x="3979574" y="1131601"/>
            <a:ext cx="7602828" cy="3977703"/>
          </a:xfrm>
          <a:prstGeom prst="rect">
            <a:avLst/>
          </a:prstGeom>
        </p:spPr>
      </p:pic>
    </p:spTree>
    <p:extLst>
      <p:ext uri="{BB962C8B-B14F-4D97-AF65-F5344CB8AC3E}">
        <p14:creationId xmlns:p14="http://schemas.microsoft.com/office/powerpoint/2010/main" val="22530810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7210" y="457201"/>
            <a:ext cx="4614817" cy="920839"/>
          </a:xfrm>
        </p:spPr>
        <p:txBody>
          <a:bodyPr/>
          <a:lstStyle/>
          <a:p>
            <a:r>
              <a:rPr lang="en-US" dirty="0" err="1" smtClean="0"/>
              <a:t>IubLinks</a:t>
            </a:r>
            <a:r>
              <a:rPr lang="en-US" dirty="0" smtClean="0"/>
              <a:t>/</a:t>
            </a:r>
            <a:r>
              <a:rPr lang="en-US" dirty="0" err="1" smtClean="0"/>
              <a:t>AbisLinks</a:t>
            </a:r>
            <a:r>
              <a:rPr lang="en-US" dirty="0" smtClean="0"/>
              <a:t> Status</a:t>
            </a:r>
            <a:endParaRPr lang="en-US" dirty="0"/>
          </a:p>
        </p:txBody>
      </p:sp>
      <p:sp>
        <p:nvSpPr>
          <p:cNvPr id="5" name="Content Placeholder 4"/>
          <p:cNvSpPr>
            <a:spLocks noGrp="1"/>
          </p:cNvSpPr>
          <p:nvPr>
            <p:ph idx="1"/>
          </p:nvPr>
        </p:nvSpPr>
        <p:spPr>
          <a:xfrm>
            <a:off x="5602311" y="240451"/>
            <a:ext cx="6078828" cy="6147470"/>
          </a:xfrm>
        </p:spPr>
        <p:txBody>
          <a:bodyPr>
            <a:normAutofit fontScale="32500" lnSpcReduction="20000"/>
          </a:bodyPr>
          <a:lstStyle/>
          <a:p>
            <a:pPr marL="0" indent="0">
              <a:buNone/>
            </a:pPr>
            <a:endParaRPr lang="en-US" dirty="0"/>
          </a:p>
          <a:p>
            <a:pPr marL="0" indent="0">
              <a:buNone/>
            </a:pPr>
            <a:r>
              <a:rPr lang="en-US" dirty="0" smtClean="0"/>
              <a:t>RNCE1</a:t>
            </a:r>
            <a:r>
              <a:rPr lang="en-US" dirty="0"/>
              <a:t>&gt; </a:t>
            </a:r>
            <a:r>
              <a:rPr lang="en-US" dirty="0" err="1"/>
              <a:t>str</a:t>
            </a:r>
            <a:endParaRPr lang="en-US" dirty="0"/>
          </a:p>
          <a:p>
            <a:pPr marL="0" indent="0">
              <a:buNone/>
            </a:pPr>
            <a:r>
              <a:rPr lang="en-US" dirty="0" smtClean="0"/>
              <a:t>151201-17:12:33 </a:t>
            </a:r>
            <a:r>
              <a:rPr lang="en-US" dirty="0"/>
              <a:t>10.139.153.16 11.0b RNC_NODE_MODEL_V_3_4701 </a:t>
            </a:r>
            <a:r>
              <a:rPr lang="en-US" dirty="0" err="1"/>
              <a:t>stopfile</a:t>
            </a:r>
            <a:r>
              <a:rPr lang="en-US" dirty="0"/>
              <a:t>=/</a:t>
            </a:r>
            <a:r>
              <a:rPr lang="en-US" dirty="0" err="1"/>
              <a:t>tmp</a:t>
            </a:r>
            <a:r>
              <a:rPr lang="en-US" dirty="0"/>
              <a:t>/28429</a:t>
            </a:r>
          </a:p>
          <a:p>
            <a:pPr marL="0" indent="0">
              <a:buNone/>
            </a:pPr>
            <a:r>
              <a:rPr lang="en-US" dirty="0"/>
              <a:t>0%                                             ~50%                                           ~100%</a:t>
            </a:r>
          </a:p>
          <a:p>
            <a:pPr marL="0" indent="0">
              <a:buNone/>
            </a:pPr>
            <a:r>
              <a:rPr lang="en-US" dirty="0" smtClean="0"/>
              <a:t>MOD  </a:t>
            </a:r>
            <a:r>
              <a:rPr lang="en-US" dirty="0"/>
              <a:t>IUBLINK        CELLNAMES             CFRPHEU1 CFRPHEU2 CFRPHEU3 CFRPHEU4 CFRPHEU5 CFRPHEU6 ICDS   TN TNPORTS</a:t>
            </a:r>
          </a:p>
          <a:p>
            <a:pPr marL="0" indent="0">
              <a:buNone/>
            </a:pPr>
            <a:r>
              <a:rPr lang="en-US" dirty="0"/>
              <a:t>---------------------------------------------------------------------------------------------------------------------</a:t>
            </a:r>
          </a:p>
          <a:p>
            <a:pPr marL="0" indent="0">
              <a:buNone/>
            </a:pPr>
            <a:r>
              <a:rPr lang="en-US" dirty="0"/>
              <a:t>1054  Iub_UE1773X    UE1773XA-1/1/1/2/2/2  111111   111111   111111   111111   111111   111111   1111    I        </a:t>
            </a:r>
          </a:p>
          <a:p>
            <a:pPr marL="0" indent="0">
              <a:buNone/>
            </a:pPr>
            <a:r>
              <a:rPr lang="en-US" dirty="0"/>
              <a:t>1055  Iub_UT9727X    UT9727XA-1/1/1/2/2/2  111111   111111   111111   111111   111111   111111   1111    I        </a:t>
            </a:r>
          </a:p>
          <a:p>
            <a:pPr marL="0" indent="0">
              <a:buNone/>
            </a:pPr>
            <a:r>
              <a:rPr lang="en-US" dirty="0"/>
              <a:t>1064  Iub_UT7479X    UT7479XA-1/1/1/2/2/2  111111   111111   111111   111111   111111   111111   1111    I        </a:t>
            </a:r>
          </a:p>
          <a:p>
            <a:pPr marL="0" indent="0">
              <a:buNone/>
            </a:pPr>
            <a:r>
              <a:rPr lang="en-US" dirty="0"/>
              <a:t>1065  Iub_UT9624X    UT9624XA-1/1/1/2/2/2  111111   111111   111111   111111   111111   111111   1111    I        </a:t>
            </a:r>
          </a:p>
          <a:p>
            <a:pPr marL="0" indent="0">
              <a:buNone/>
            </a:pPr>
            <a:r>
              <a:rPr lang="en-US" dirty="0" smtClean="0"/>
              <a:t>1085  </a:t>
            </a:r>
            <a:r>
              <a:rPr lang="en-US" dirty="0"/>
              <a:t>Iub_UT9852X    UT9852XA-1/1/1/2/2/2  111111   111111   111111   111111   111111   111111   1111    I        </a:t>
            </a:r>
          </a:p>
          <a:p>
            <a:pPr marL="0" indent="0">
              <a:buNone/>
            </a:pPr>
            <a:r>
              <a:rPr lang="en-US" dirty="0"/>
              <a:t>1094  Iub_UT9827X%1  UT9827XA-1/1/1/1/2/2  111111   111111   111111   111111   111111   111111   1111    I        </a:t>
            </a:r>
          </a:p>
          <a:p>
            <a:pPr marL="0" indent="0">
              <a:buNone/>
            </a:pPr>
            <a:r>
              <a:rPr lang="en-US" dirty="0"/>
              <a:t>1094  Iub_UT9827X%2  UT9827XC-2/2          111111   111111                                       1111    I        </a:t>
            </a:r>
          </a:p>
          <a:p>
            <a:pPr marL="0" indent="0">
              <a:buNone/>
            </a:pPr>
            <a:r>
              <a:rPr lang="en-US" dirty="0" err="1" smtClean="0"/>
              <a:t>ollowing</a:t>
            </a:r>
            <a:r>
              <a:rPr lang="en-US" dirty="0" smtClean="0"/>
              <a:t> </a:t>
            </a:r>
            <a:r>
              <a:rPr lang="en-US" dirty="0"/>
              <a:t>42 sites are totally or partially unavailable:</a:t>
            </a:r>
          </a:p>
          <a:p>
            <a:pPr marL="0" indent="0">
              <a:buNone/>
            </a:pPr>
            <a:r>
              <a:rPr lang="en-US" dirty="0"/>
              <a:t>---------------------------------------------------------------------------------------------------------------------</a:t>
            </a:r>
          </a:p>
          <a:p>
            <a:pPr marL="0" indent="0">
              <a:buNone/>
            </a:pPr>
            <a:r>
              <a:rPr lang="en-US" dirty="0"/>
              <a:t> MOD  IUBLINK        CELLNAMES             CFRPHEU1 CFRPHEU2 CFRPHEU3 CFRPHEU4 CFRPHEU5 CFRPHEU6 ICDS   TN TNPORTS</a:t>
            </a:r>
          </a:p>
          <a:p>
            <a:pPr marL="0" indent="0">
              <a:buNone/>
            </a:pPr>
            <a:r>
              <a:rPr lang="en-US" dirty="0"/>
              <a:t>---------------------------------------------------------------------------------------------------------------------</a:t>
            </a:r>
          </a:p>
          <a:p>
            <a:pPr marL="0" indent="0">
              <a:buNone/>
            </a:pPr>
            <a:r>
              <a:rPr lang="en-US" dirty="0" smtClean="0"/>
              <a:t>3106  </a:t>
            </a:r>
            <a:r>
              <a:rPr lang="en-US" dirty="0"/>
              <a:t>Iub_UT0320Z    UT0320ZA-1/2          L000LL   </a:t>
            </a:r>
            <a:r>
              <a:rPr lang="en-US" dirty="0" err="1"/>
              <a:t>L000LL</a:t>
            </a:r>
            <a:r>
              <a:rPr lang="en-US" dirty="0"/>
              <a:t>                                       L000    I        </a:t>
            </a:r>
          </a:p>
          <a:p>
            <a:pPr marL="0" indent="0">
              <a:buNone/>
            </a:pPr>
            <a:r>
              <a:rPr lang="en-US" dirty="0"/>
              <a:t>3136  Iub_UT7029X    UT7029XA-1/1/1/2/2/2  L000LL   </a:t>
            </a:r>
            <a:r>
              <a:rPr lang="en-US" dirty="0" err="1"/>
              <a:t>L000LL</a:t>
            </a:r>
            <a:r>
              <a:rPr lang="en-US" dirty="0"/>
              <a:t>   </a:t>
            </a:r>
            <a:r>
              <a:rPr lang="en-US" dirty="0" err="1"/>
              <a:t>L000LL</a:t>
            </a:r>
            <a:r>
              <a:rPr lang="en-US" dirty="0"/>
              <a:t>   </a:t>
            </a:r>
            <a:r>
              <a:rPr lang="en-US" dirty="0" err="1"/>
              <a:t>L000LL</a:t>
            </a:r>
            <a:r>
              <a:rPr lang="en-US" dirty="0"/>
              <a:t>   </a:t>
            </a:r>
            <a:r>
              <a:rPr lang="en-US" dirty="0" err="1"/>
              <a:t>L000LL</a:t>
            </a:r>
            <a:r>
              <a:rPr lang="en-US" dirty="0"/>
              <a:t>   </a:t>
            </a:r>
            <a:r>
              <a:rPr lang="en-US" dirty="0" err="1"/>
              <a:t>L000LL</a:t>
            </a:r>
            <a:r>
              <a:rPr lang="en-US" dirty="0"/>
              <a:t>   L000    I        </a:t>
            </a:r>
          </a:p>
          <a:p>
            <a:pPr marL="0" indent="0">
              <a:buNone/>
            </a:pPr>
            <a:r>
              <a:rPr lang="en-US" dirty="0"/>
              <a:t>3155  Iub_UT9123X    UT9123XA-1/1/1/2/2/2  LLLLLL   </a:t>
            </a:r>
            <a:r>
              <a:rPr lang="en-US" dirty="0" err="1"/>
              <a:t>LLLLLL</a:t>
            </a:r>
            <a:r>
              <a:rPr lang="en-US" dirty="0"/>
              <a:t>   </a:t>
            </a:r>
            <a:r>
              <a:rPr lang="en-US" dirty="0" err="1"/>
              <a:t>LLLLLL</a:t>
            </a:r>
            <a:r>
              <a:rPr lang="en-US" dirty="0"/>
              <a:t>   </a:t>
            </a:r>
            <a:r>
              <a:rPr lang="en-US" dirty="0" err="1"/>
              <a:t>LLLLLL</a:t>
            </a:r>
            <a:r>
              <a:rPr lang="en-US" dirty="0"/>
              <a:t>   </a:t>
            </a:r>
            <a:r>
              <a:rPr lang="en-US" dirty="0" err="1"/>
              <a:t>LLLLLL</a:t>
            </a:r>
            <a:r>
              <a:rPr lang="en-US" dirty="0"/>
              <a:t>   </a:t>
            </a:r>
            <a:r>
              <a:rPr lang="en-US" dirty="0" err="1"/>
              <a:t>LLLLLL</a:t>
            </a:r>
            <a:r>
              <a:rPr lang="en-US" dirty="0"/>
              <a:t>   L000    I        </a:t>
            </a:r>
          </a:p>
          <a:p>
            <a:pPr marL="0" indent="0">
              <a:buNone/>
            </a:pPr>
            <a:r>
              <a:rPr lang="en-US" dirty="0" smtClean="0"/>
              <a:t>---------------------------------------------------------------------------------------------------------------------</a:t>
            </a:r>
            <a:endParaRPr lang="en-US" dirty="0"/>
          </a:p>
          <a:p>
            <a:pPr marL="0" indent="0">
              <a:buNone/>
            </a:pPr>
            <a:r>
              <a:rPr lang="en-US" dirty="0" smtClean="0"/>
              <a:t>Cell </a:t>
            </a:r>
            <a:r>
              <a:rPr lang="en-US" dirty="0"/>
              <a:t>availability: 920 of 1148 cells are up (80.1 %)</a:t>
            </a:r>
          </a:p>
          <a:p>
            <a:pPr marL="0" indent="0">
              <a:buNone/>
            </a:pPr>
            <a:r>
              <a:rPr lang="en-US" dirty="0"/>
              <a:t>Site availability: 155 of 197 sites are fully operational (78.7 %)</a:t>
            </a:r>
          </a:p>
          <a:p>
            <a:pPr marL="0" indent="0">
              <a:buNone/>
            </a:pPr>
            <a:r>
              <a:rPr lang="en-US" dirty="0"/>
              <a:t>Unlocked Cell availability: 920 of 942 unlocked cells are up (97.7 %)</a:t>
            </a:r>
          </a:p>
          <a:p>
            <a:pPr marL="0" indent="0">
              <a:buNone/>
            </a:pPr>
            <a:r>
              <a:rPr lang="en-US" dirty="0"/>
              <a:t>HS availability: 920 of 1148 channels are up (80.1 %)</a:t>
            </a:r>
          </a:p>
          <a:p>
            <a:pPr marL="0" indent="0">
              <a:buNone/>
            </a:pPr>
            <a:r>
              <a:rPr lang="en-US" dirty="0"/>
              <a:t>EUL availability: 920 of 1148 channels are up (80.1 %)</a:t>
            </a:r>
          </a:p>
        </p:txBody>
      </p:sp>
      <p:sp>
        <p:nvSpPr>
          <p:cNvPr id="6" name="Text Placeholder 5"/>
          <p:cNvSpPr>
            <a:spLocks noGrp="1"/>
          </p:cNvSpPr>
          <p:nvPr>
            <p:ph type="body" sz="half" idx="2"/>
          </p:nvPr>
        </p:nvSpPr>
        <p:spPr>
          <a:xfrm>
            <a:off x="157210" y="2049462"/>
            <a:ext cx="5097372" cy="3811588"/>
          </a:xfrm>
        </p:spPr>
        <p:txBody>
          <a:bodyPr/>
          <a:lstStyle/>
          <a:p>
            <a:r>
              <a:rPr lang="en-US" dirty="0" err="1"/>
              <a:t>str</a:t>
            </a:r>
            <a:r>
              <a:rPr lang="en-US" dirty="0"/>
              <a:t>[12ft] Print status of the </a:t>
            </a:r>
            <a:r>
              <a:rPr lang="en-US" dirty="0" err="1"/>
              <a:t>IubLinks</a:t>
            </a:r>
            <a:r>
              <a:rPr lang="en-US" dirty="0"/>
              <a:t>/</a:t>
            </a:r>
            <a:r>
              <a:rPr lang="en-US" dirty="0" err="1"/>
              <a:t>AbisLinks</a:t>
            </a:r>
            <a:r>
              <a:rPr lang="en-US" dirty="0"/>
              <a:t> and their associated Cells and Channels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3399100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5579" y="301084"/>
            <a:ext cx="10515600" cy="694802"/>
          </a:xfrm>
        </p:spPr>
        <p:txBody>
          <a:bodyPr>
            <a:normAutofit fontScale="90000"/>
          </a:bodyPr>
          <a:lstStyle/>
          <a:p>
            <a:pPr algn="ctr"/>
            <a:r>
              <a:rPr lang="en-US" b="1" dirty="0" smtClean="0">
                <a:solidFill>
                  <a:srgbClr val="FF0000"/>
                </a:solidFill>
              </a:rPr>
              <a:t>Check the Max and Min Tilt for calibration</a:t>
            </a:r>
            <a:endParaRPr lang="en-US"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648380" y="1763181"/>
            <a:ext cx="8895239" cy="4200000"/>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3074" name="Picture 2" descr="C:\Users\MOHAMM~1.T\AppData\Local\Temp\SNAGHTML71968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3834" y="2978196"/>
            <a:ext cx="7030836" cy="327279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409032" y="2631938"/>
            <a:ext cx="7666667" cy="3619048"/>
          </a:xfrm>
          <a:prstGeom prst="rect">
            <a:avLst/>
          </a:prstGeom>
        </p:spPr>
      </p:pic>
      <p:sp>
        <p:nvSpPr>
          <p:cNvPr id="6" name="Rectangle 5"/>
          <p:cNvSpPr/>
          <p:nvPr/>
        </p:nvSpPr>
        <p:spPr>
          <a:xfrm>
            <a:off x="238539" y="988634"/>
            <a:ext cx="12049680" cy="1508105"/>
          </a:xfrm>
          <a:prstGeom prst="rect">
            <a:avLst/>
          </a:prstGeom>
        </p:spPr>
        <p:txBody>
          <a:bodyPr wrap="square">
            <a:spAutoFit/>
          </a:bodyPr>
          <a:lstStyle/>
          <a:p>
            <a:r>
              <a:rPr lang="en-US" sz="2000" b="1" dirty="0">
                <a:latin typeface="Helvetica-Bold"/>
              </a:rPr>
              <a:t>Calibrating the RET</a:t>
            </a:r>
          </a:p>
          <a:p>
            <a:r>
              <a:rPr lang="en-US" dirty="0">
                <a:latin typeface="Helvetica" panose="020B0604020202020204" pitchFamily="34" charset="0"/>
              </a:rPr>
              <a:t>A calibration of the RET is performed </a:t>
            </a:r>
            <a:r>
              <a:rPr lang="en-US" dirty="0" smtClean="0">
                <a:latin typeface="Helvetica" panose="020B0604020202020204" pitchFamily="34" charset="0"/>
              </a:rPr>
              <a:t>to find </a:t>
            </a:r>
            <a:r>
              <a:rPr lang="en-US" dirty="0">
                <a:latin typeface="Helvetica" panose="020B0604020202020204" pitchFamily="34" charset="0"/>
              </a:rPr>
              <a:t>the limits of the antenna tilt and </a:t>
            </a:r>
            <a:r>
              <a:rPr lang="en-US" dirty="0" smtClean="0">
                <a:latin typeface="Helvetica" panose="020B0604020202020204" pitchFamily="34" charset="0"/>
              </a:rPr>
              <a:t>the actuator </a:t>
            </a:r>
            <a:r>
              <a:rPr lang="en-US" dirty="0">
                <a:latin typeface="Helvetica" panose="020B0604020202020204" pitchFamily="34" charset="0"/>
              </a:rPr>
              <a:t>is driven through the whole </a:t>
            </a:r>
            <a:r>
              <a:rPr lang="en-US" dirty="0" smtClean="0">
                <a:latin typeface="Helvetica" panose="020B0604020202020204" pitchFamily="34" charset="0"/>
              </a:rPr>
              <a:t>tilt range </a:t>
            </a:r>
            <a:r>
              <a:rPr lang="en-US" dirty="0">
                <a:latin typeface="Helvetica" panose="020B0604020202020204" pitchFamily="34" charset="0"/>
              </a:rPr>
              <a:t>of the controlled </a:t>
            </a:r>
            <a:r>
              <a:rPr lang="en-US" dirty="0" smtClean="0">
                <a:latin typeface="Helvetica" panose="020B0604020202020204" pitchFamily="34" charset="0"/>
              </a:rPr>
              <a:t>antenna element</a:t>
            </a:r>
            <a:r>
              <a:rPr lang="en-US" dirty="0">
                <a:latin typeface="Helvetica" panose="020B0604020202020204" pitchFamily="34" charset="0"/>
              </a:rPr>
              <a:t>.</a:t>
            </a:r>
          </a:p>
          <a:p>
            <a:r>
              <a:rPr lang="en-US" dirty="0">
                <a:latin typeface="Helvetica" panose="020B0604020202020204" pitchFamily="34" charset="0"/>
              </a:rPr>
              <a:t>Before calibrating an RET, a connection to the ARETU or RETU must </a:t>
            </a:r>
            <a:r>
              <a:rPr lang="en-US" dirty="0" smtClean="0">
                <a:latin typeface="Helvetica" panose="020B0604020202020204" pitchFamily="34" charset="0"/>
              </a:rPr>
              <a:t>be established</a:t>
            </a:r>
            <a:r>
              <a:rPr lang="en-US" dirty="0">
                <a:latin typeface="Helvetica" panose="020B0604020202020204" pitchFamily="34" charset="0"/>
              </a:rPr>
              <a:t>.</a:t>
            </a:r>
          </a:p>
          <a:p>
            <a:r>
              <a:rPr lang="en-US" dirty="0">
                <a:latin typeface="Helvetica" panose="020B0604020202020204" pitchFamily="34" charset="0"/>
              </a:rPr>
              <a:t>To calibrate an RET, start the action </a:t>
            </a:r>
            <a:r>
              <a:rPr lang="en-US" dirty="0" err="1" smtClean="0">
                <a:latin typeface="Courier"/>
              </a:rPr>
              <a:t>forceCalibration</a:t>
            </a:r>
            <a:r>
              <a:rPr lang="en-US" dirty="0" smtClean="0">
                <a:latin typeface="Courier"/>
              </a:rPr>
              <a:t> </a:t>
            </a:r>
            <a:r>
              <a:rPr lang="en-US" dirty="0">
                <a:latin typeface="Helvetica" panose="020B0604020202020204" pitchFamily="34" charset="0"/>
              </a:rPr>
              <a:t>in the </a:t>
            </a:r>
            <a:r>
              <a:rPr lang="en-US" i="1" dirty="0" err="1" smtClean="0">
                <a:latin typeface="Helvetica-Oblique"/>
              </a:rPr>
              <a:t>RetDevice</a:t>
            </a:r>
            <a:r>
              <a:rPr lang="en-US" i="1" dirty="0" smtClean="0">
                <a:latin typeface="Helvetica-Oblique"/>
              </a:rPr>
              <a:t> </a:t>
            </a:r>
            <a:r>
              <a:rPr lang="en-US" dirty="0" smtClean="0">
                <a:latin typeface="Helvetica" panose="020B0604020202020204" pitchFamily="34" charset="0"/>
              </a:rPr>
              <a:t>MO</a:t>
            </a:r>
            <a:r>
              <a:rPr lang="en-US" dirty="0">
                <a:latin typeface="Helvetica" panose="020B0604020202020204" pitchFamily="34" charset="0"/>
              </a:rPr>
              <a:t>.</a:t>
            </a:r>
            <a:endParaRPr lang="en-US" dirty="0"/>
          </a:p>
        </p:txBody>
      </p:sp>
      <p:pic>
        <p:nvPicPr>
          <p:cNvPr id="7" name="Picture 6"/>
          <p:cNvPicPr>
            <a:picLocks noChangeAspect="1"/>
          </p:cNvPicPr>
          <p:nvPr/>
        </p:nvPicPr>
        <p:blipFill>
          <a:blip r:embed="rId5"/>
          <a:stretch>
            <a:fillRect/>
          </a:stretch>
        </p:blipFill>
        <p:spPr>
          <a:xfrm>
            <a:off x="2842766" y="1162119"/>
            <a:ext cx="8961905" cy="5409524"/>
          </a:xfrm>
          <a:prstGeom prst="rect">
            <a:avLst/>
          </a:prstGeom>
        </p:spPr>
      </p:pic>
      <p:pic>
        <p:nvPicPr>
          <p:cNvPr id="8" name="Picture 7"/>
          <p:cNvPicPr>
            <a:picLocks noChangeAspect="1"/>
          </p:cNvPicPr>
          <p:nvPr/>
        </p:nvPicPr>
        <p:blipFill>
          <a:blip r:embed="rId6"/>
          <a:stretch>
            <a:fillRect/>
          </a:stretch>
        </p:blipFill>
        <p:spPr>
          <a:xfrm>
            <a:off x="3405524" y="2171857"/>
            <a:ext cx="5380952" cy="2514286"/>
          </a:xfrm>
          <a:prstGeom prst="rect">
            <a:avLst/>
          </a:prstGeom>
        </p:spPr>
      </p:pic>
    </p:spTree>
    <p:extLst>
      <p:ext uri="{BB962C8B-B14F-4D97-AF65-F5344CB8AC3E}">
        <p14:creationId xmlns:p14="http://schemas.microsoft.com/office/powerpoint/2010/main" val="65800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circle(in)">
                                      <p:cBhvr>
                                        <p:cTn id="19" dur="20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074"/>
                                        </p:tgtEl>
                                        <p:attrNameLst>
                                          <p:attrName>style.visibility</p:attrName>
                                        </p:attrNameLst>
                                      </p:cBhvr>
                                      <p:to>
                                        <p:strVal val="visible"/>
                                      </p:to>
                                    </p:set>
                                    <p:animEffect transition="in" filter="fade">
                                      <p:cBhvr>
                                        <p:cTn id="24" dur="500"/>
                                        <p:tgtEl>
                                          <p:spTgt spid="3074"/>
                                        </p:tgtEl>
                                      </p:cBhvr>
                                    </p:animEffect>
                                  </p:childTnLst>
                                  <p:subTnLst>
                                    <p:set>
                                      <p:cBhvr override="childStyle">
                                        <p:cTn dur="1" fill="hold" display="0" masterRel="nextClick" afterEffect="1"/>
                                        <p:tgtEl>
                                          <p:spTgt spid="307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0876" y="27710"/>
            <a:ext cx="10515600" cy="802046"/>
          </a:xfrm>
        </p:spPr>
        <p:txBody>
          <a:bodyPr>
            <a:normAutofit fontScale="90000"/>
          </a:bodyPr>
          <a:lstStyle/>
          <a:p>
            <a:pPr algn="ctr"/>
            <a:r>
              <a:rPr lang="en-US" sz="3600" b="1" dirty="0">
                <a:solidFill>
                  <a:srgbClr val="FF0000"/>
                </a:solidFill>
              </a:rPr>
              <a:t>Cabinet change activity on </a:t>
            </a:r>
            <a:r>
              <a:rPr lang="en-US" sz="3600" b="1" dirty="0" smtClean="0">
                <a:solidFill>
                  <a:srgbClr val="FF0000"/>
                </a:solidFill>
              </a:rPr>
              <a:t>site </a:t>
            </a:r>
            <a:br>
              <a:rPr lang="en-US" sz="3600" b="1" dirty="0" smtClean="0">
                <a:solidFill>
                  <a:srgbClr val="FF0000"/>
                </a:solidFill>
              </a:rPr>
            </a:br>
            <a:r>
              <a:rPr lang="en-US" sz="3600" b="1" dirty="0" smtClean="0">
                <a:solidFill>
                  <a:srgbClr val="FF0000"/>
                </a:solidFill>
              </a:rPr>
              <a:t>(Discrepancies </a:t>
            </a:r>
            <a:r>
              <a:rPr lang="en-US" sz="3600" b="1" dirty="0">
                <a:solidFill>
                  <a:srgbClr val="FF0000"/>
                </a:solidFill>
              </a:rPr>
              <a:t>in R99 ADM </a:t>
            </a:r>
            <a:r>
              <a:rPr lang="en-US" sz="3600" b="1" dirty="0" smtClean="0">
                <a:solidFill>
                  <a:srgbClr val="FF0000"/>
                </a:solidFill>
              </a:rPr>
              <a:t>parameters)</a:t>
            </a:r>
            <a:endParaRPr lang="en-US" sz="3600" b="1" dirty="0">
              <a:solidFill>
                <a:srgbClr val="FF0000"/>
              </a:solidFill>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799898379"/>
              </p:ext>
            </p:extLst>
          </p:nvPr>
        </p:nvGraphicFramePr>
        <p:xfrm>
          <a:off x="2756847" y="1577366"/>
          <a:ext cx="7546252" cy="1785175"/>
        </p:xfrm>
        <a:graphic>
          <a:graphicData uri="http://schemas.openxmlformats.org/drawingml/2006/table">
            <a:tbl>
              <a:tblPr firstRow="1" firstCol="1" bandRow="1">
                <a:tableStyleId>{5C22544A-7EE6-4342-B048-85BDC9FD1C3A}</a:tableStyleId>
              </a:tblPr>
              <a:tblGrid>
                <a:gridCol w="800999">
                  <a:extLst>
                    <a:ext uri="{9D8B030D-6E8A-4147-A177-3AD203B41FA5}">
                      <a16:colId xmlns:a16="http://schemas.microsoft.com/office/drawing/2014/main" val="20000"/>
                    </a:ext>
                  </a:extLst>
                </a:gridCol>
                <a:gridCol w="673120">
                  <a:extLst>
                    <a:ext uri="{9D8B030D-6E8A-4147-A177-3AD203B41FA5}">
                      <a16:colId xmlns:a16="http://schemas.microsoft.com/office/drawing/2014/main" val="20001"/>
                    </a:ext>
                  </a:extLst>
                </a:gridCol>
                <a:gridCol w="665391">
                  <a:extLst>
                    <a:ext uri="{9D8B030D-6E8A-4147-A177-3AD203B41FA5}">
                      <a16:colId xmlns:a16="http://schemas.microsoft.com/office/drawing/2014/main" val="20002"/>
                    </a:ext>
                  </a:extLst>
                </a:gridCol>
                <a:gridCol w="665391">
                  <a:extLst>
                    <a:ext uri="{9D8B030D-6E8A-4147-A177-3AD203B41FA5}">
                      <a16:colId xmlns:a16="http://schemas.microsoft.com/office/drawing/2014/main" val="20003"/>
                    </a:ext>
                  </a:extLst>
                </a:gridCol>
                <a:gridCol w="673120">
                  <a:extLst>
                    <a:ext uri="{9D8B030D-6E8A-4147-A177-3AD203B41FA5}">
                      <a16:colId xmlns:a16="http://schemas.microsoft.com/office/drawing/2014/main" val="20004"/>
                    </a:ext>
                  </a:extLst>
                </a:gridCol>
                <a:gridCol w="665391">
                  <a:extLst>
                    <a:ext uri="{9D8B030D-6E8A-4147-A177-3AD203B41FA5}">
                      <a16:colId xmlns:a16="http://schemas.microsoft.com/office/drawing/2014/main" val="20005"/>
                    </a:ext>
                  </a:extLst>
                </a:gridCol>
                <a:gridCol w="656959">
                  <a:extLst>
                    <a:ext uri="{9D8B030D-6E8A-4147-A177-3AD203B41FA5}">
                      <a16:colId xmlns:a16="http://schemas.microsoft.com/office/drawing/2014/main" val="20006"/>
                    </a:ext>
                  </a:extLst>
                </a:gridCol>
                <a:gridCol w="711764">
                  <a:extLst>
                    <a:ext uri="{9D8B030D-6E8A-4147-A177-3AD203B41FA5}">
                      <a16:colId xmlns:a16="http://schemas.microsoft.com/office/drawing/2014/main" val="20007"/>
                    </a:ext>
                  </a:extLst>
                </a:gridCol>
                <a:gridCol w="656959">
                  <a:extLst>
                    <a:ext uri="{9D8B030D-6E8A-4147-A177-3AD203B41FA5}">
                      <a16:colId xmlns:a16="http://schemas.microsoft.com/office/drawing/2014/main" val="20008"/>
                    </a:ext>
                  </a:extLst>
                </a:gridCol>
                <a:gridCol w="670311">
                  <a:extLst>
                    <a:ext uri="{9D8B030D-6E8A-4147-A177-3AD203B41FA5}">
                      <a16:colId xmlns:a16="http://schemas.microsoft.com/office/drawing/2014/main" val="20009"/>
                    </a:ext>
                  </a:extLst>
                </a:gridCol>
                <a:gridCol w="706847">
                  <a:extLst>
                    <a:ext uri="{9D8B030D-6E8A-4147-A177-3AD203B41FA5}">
                      <a16:colId xmlns:a16="http://schemas.microsoft.com/office/drawing/2014/main" val="20010"/>
                    </a:ext>
                  </a:extLst>
                </a:gridCol>
              </a:tblGrid>
              <a:tr h="1114615">
                <a:tc>
                  <a:txBody>
                    <a:bodyPr/>
                    <a:lstStyle/>
                    <a:p>
                      <a:pPr marL="0" marR="0" algn="ctr">
                        <a:spcBef>
                          <a:spcPts val="0"/>
                        </a:spcBef>
                        <a:spcAft>
                          <a:spcPts val="0"/>
                        </a:spcAft>
                      </a:pPr>
                      <a:r>
                        <a:rPr lang="en-US" sz="1100" dirty="0">
                          <a:effectLst/>
                        </a:rPr>
                        <a:t>RNC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sf128Adm incons. Count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sf16Adm </a:t>
                      </a:r>
                      <a:r>
                        <a:rPr lang="en-US" sz="1100" dirty="0" err="1">
                          <a:effectLst/>
                        </a:rPr>
                        <a:t>incons</a:t>
                      </a:r>
                      <a:r>
                        <a:rPr lang="en-US" sz="1100" dirty="0">
                          <a:effectLst/>
                        </a:rPr>
                        <a:t>. Count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sf16Adm UL incons. Count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sf16gAdm incons. Count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sf32Adm </a:t>
                      </a:r>
                      <a:r>
                        <a:rPr lang="en-US" sz="1100" dirty="0" err="1">
                          <a:effectLst/>
                        </a:rPr>
                        <a:t>incons</a:t>
                      </a:r>
                      <a:r>
                        <a:rPr lang="en-US" sz="1100" dirty="0">
                          <a:effectLst/>
                        </a:rPr>
                        <a:t>. Count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sf4Adm incons. Count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sf64Admul incons. Count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sf8Adm incons. Count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sf8Admul </a:t>
                      </a:r>
                      <a:r>
                        <a:rPr lang="en-US" sz="1100" dirty="0" err="1">
                          <a:effectLst/>
                        </a:rPr>
                        <a:t>incons</a:t>
                      </a:r>
                      <a:r>
                        <a:rPr lang="en-US" sz="1100" dirty="0">
                          <a:effectLst/>
                        </a:rPr>
                        <a:t>. Count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a:effectLst/>
                        </a:rPr>
                        <a:t>sf8gAdmul incons. Count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0"/>
                  </a:ext>
                </a:extLst>
              </a:tr>
              <a:tr h="293319">
                <a:tc>
                  <a:txBody>
                    <a:bodyPr/>
                    <a:lstStyle/>
                    <a:p>
                      <a:pPr marL="0" marR="0" algn="ctr">
                        <a:spcBef>
                          <a:spcPts val="0"/>
                        </a:spcBef>
                        <a:spcAft>
                          <a:spcPts val="0"/>
                        </a:spcAft>
                      </a:pPr>
                      <a:r>
                        <a:rPr lang="en-US" sz="1100" dirty="0" smtClean="0">
                          <a:effectLst/>
                        </a:rPr>
                        <a:t>Wrong Values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42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48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48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54</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12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a:effectLst/>
                        </a:rPr>
                        <a:t>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1"/>
                  </a:ext>
                </a:extLst>
              </a:tr>
              <a:tr h="293319">
                <a:tc>
                  <a:txBody>
                    <a:bodyPr/>
                    <a:lstStyle/>
                    <a:p>
                      <a:pPr marL="0" marR="0" algn="ctr">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Correct Values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128</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16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32</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100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100" dirty="0" smtClean="0">
                          <a:effectLst/>
                          <a:latin typeface="Calibri" panose="020F0502020204030204" pitchFamily="34" charset="0"/>
                          <a:ea typeface="Calibri" panose="020F0502020204030204" pitchFamily="34" charset="0"/>
                          <a:cs typeface="Times New Roman" panose="02020603050405020304" pitchFamily="18" charset="0"/>
                        </a:rPr>
                        <a:t>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bl>
          </a:graphicData>
        </a:graphic>
      </p:graphicFrame>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
        <p:nvSpPr>
          <p:cNvPr id="5" name="Rectangle 4"/>
          <p:cNvSpPr/>
          <p:nvPr/>
        </p:nvSpPr>
        <p:spPr>
          <a:xfrm>
            <a:off x="373489" y="3899714"/>
            <a:ext cx="11487955" cy="2492990"/>
          </a:xfrm>
          <a:prstGeom prst="rect">
            <a:avLst/>
          </a:prstGeom>
        </p:spPr>
        <p:txBody>
          <a:bodyPr wrap="square">
            <a:spAutoFit/>
          </a:bodyPr>
          <a:lstStyle/>
          <a:p>
            <a:r>
              <a:rPr lang="en-US" sz="1200" dirty="0"/>
              <a:t>####################################################################################################################################</a:t>
            </a:r>
          </a:p>
          <a:p>
            <a:r>
              <a:rPr lang="en-US" sz="1200" dirty="0"/>
              <a:t>MO Class                  Attribute                              Type                                               Flags</a:t>
            </a:r>
          </a:p>
          <a:p>
            <a:r>
              <a:rPr lang="en-US" sz="1200" dirty="0"/>
              <a:t>####################################################################################################################################</a:t>
            </a:r>
          </a:p>
          <a:p>
            <a:r>
              <a:rPr lang="en-US" sz="1200" dirty="0" err="1"/>
              <a:t>UtranCell</a:t>
            </a:r>
            <a:r>
              <a:rPr lang="en-US" sz="1200" dirty="0"/>
              <a:t>                 </a:t>
            </a:r>
            <a:r>
              <a:rPr lang="en-US" sz="1200" b="1" dirty="0">
                <a:solidFill>
                  <a:srgbClr val="0070C0"/>
                </a:solidFill>
              </a:rPr>
              <a:t>sf128Adm</a:t>
            </a:r>
            <a:r>
              <a:rPr lang="en-US" sz="1200" dirty="0"/>
              <a:t>                               long                                               </a:t>
            </a:r>
          </a:p>
          <a:p>
            <a:r>
              <a:rPr lang="en-US" sz="1200" dirty="0"/>
              <a:t>------------------------------------------------------------------------------------------------------------------------------------</a:t>
            </a:r>
          </a:p>
          <a:p>
            <a:r>
              <a:rPr lang="en-US" sz="1200" dirty="0"/>
              <a:t>Admission limit for non-guaranteed traffic class connections with downlink Spreading Factor (SF) = 128. This is the maximum number of radio links with SF=128 in the downlink for which new admission requests for non-guaranteed traffic classes will continue to be allowed. Reaching or exceeding this number of downlink SF=128 radio links (for non-guaranteed service classes) will block setup in this cell of more non-guaranteed traffic class radio links that would require downlink SF=128. Note that for this particular admission limit, soft and softer handovers are not blocked (though </a:t>
            </a:r>
            <a:r>
              <a:rPr lang="en-US" sz="1200" dirty="0" smtClean="0"/>
              <a:t>inter-frequency </a:t>
            </a:r>
            <a:r>
              <a:rPr lang="en-US" sz="1200" dirty="0"/>
              <a:t>handovers may be blocked).</a:t>
            </a:r>
          </a:p>
          <a:p>
            <a:r>
              <a:rPr lang="en-US" sz="1200" dirty="0"/>
              <a:t>The value 128 disables the admission policy, meaning that no blocking of downlink SF=128 requests will occur.</a:t>
            </a:r>
          </a:p>
          <a:p>
            <a:r>
              <a:rPr lang="en-US" sz="1200" dirty="0"/>
              <a:t>Change takes effect: Immediately</a:t>
            </a:r>
          </a:p>
          <a:p>
            <a:r>
              <a:rPr lang="en-US" sz="1200" dirty="0"/>
              <a:t>Range: 0 to 128, Default=128</a:t>
            </a:r>
          </a:p>
          <a:p>
            <a:r>
              <a:rPr lang="en-US" sz="1200" dirty="0"/>
              <a:t>************************************************************************************************************************************</a:t>
            </a:r>
          </a:p>
        </p:txBody>
      </p:sp>
      <p:pic>
        <p:nvPicPr>
          <p:cNvPr id="6" name="Content Placeholder 3"/>
          <p:cNvPicPr>
            <a:picLocks noChangeAspect="1"/>
          </p:cNvPicPr>
          <p:nvPr/>
        </p:nvPicPr>
        <p:blipFill>
          <a:blip r:embed="rId2"/>
          <a:stretch>
            <a:fillRect/>
          </a:stretch>
        </p:blipFill>
        <p:spPr>
          <a:xfrm>
            <a:off x="4465177" y="1306874"/>
            <a:ext cx="7726825" cy="4351338"/>
          </a:xfrm>
          <a:prstGeom prst="rect">
            <a:avLst/>
          </a:prstGeom>
        </p:spPr>
      </p:pic>
      <p:sp>
        <p:nvSpPr>
          <p:cNvPr id="7" name="Rectangle 6"/>
          <p:cNvSpPr/>
          <p:nvPr/>
        </p:nvSpPr>
        <p:spPr>
          <a:xfrm>
            <a:off x="95536" y="1117361"/>
            <a:ext cx="2593075" cy="2585323"/>
          </a:xfrm>
          <a:prstGeom prst="rect">
            <a:avLst/>
          </a:prstGeom>
        </p:spPr>
        <p:txBody>
          <a:bodyPr wrap="square">
            <a:spAutoFit/>
          </a:bodyPr>
          <a:lstStyle/>
          <a:p>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Baseline settings were changed by Field team during DUW change </a:t>
            </a:r>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activity</a:t>
            </a:r>
          </a:p>
          <a:p>
            <a:pPr marL="285750" lvl="0" indent="-285750">
              <a:buFont typeface="Arial" panose="020B0604020202020204" pitchFamily="34" charset="0"/>
              <a:buChar char="•"/>
            </a:pPr>
            <a:r>
              <a:rPr lang="en-US" dirty="0" err="1"/>
              <a:t>Maxnumeulusers</a:t>
            </a:r>
            <a:endParaRPr lang="en-US" dirty="0"/>
          </a:p>
          <a:p>
            <a:pPr marL="285750" lvl="0" indent="-285750">
              <a:buFont typeface="Arial" panose="020B0604020202020204" pitchFamily="34" charset="0"/>
              <a:buChar char="•"/>
            </a:pPr>
            <a:r>
              <a:rPr lang="en-US" dirty="0" err="1"/>
              <a:t>Maxnumhsdpausers</a:t>
            </a:r>
            <a:endParaRPr lang="en-US" dirty="0"/>
          </a:p>
          <a:p>
            <a:pPr marL="285750" lvl="0" indent="-285750">
              <a:buFont typeface="Arial" panose="020B0604020202020204" pitchFamily="34" charset="0"/>
              <a:buChar char="•"/>
            </a:pPr>
            <a:r>
              <a:rPr lang="en-US" dirty="0" err="1"/>
              <a:t>NumHsPdschCodes</a:t>
            </a:r>
            <a:endParaRPr lang="en-US" dirty="0"/>
          </a:p>
          <a:p>
            <a:pPr marL="285750" lvl="0" indent="-285750">
              <a:buFont typeface="Arial" panose="020B0604020202020204" pitchFamily="34" charset="0"/>
              <a:buChar char="•"/>
            </a:pPr>
            <a:r>
              <a:rPr lang="en-US" dirty="0" err="1"/>
              <a:t>Maxtotaloutput</a:t>
            </a:r>
            <a:r>
              <a:rPr lang="en-US" dirty="0"/>
              <a:t> power</a:t>
            </a:r>
          </a:p>
          <a:p>
            <a:endParaRPr lang="en-US" dirty="0"/>
          </a:p>
        </p:txBody>
      </p:sp>
    </p:spTree>
    <p:extLst>
      <p:ext uri="{BB962C8B-B14F-4D97-AF65-F5344CB8AC3E}">
        <p14:creationId xmlns:p14="http://schemas.microsoft.com/office/powerpoint/2010/main" val="402164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775" y="82618"/>
            <a:ext cx="10515600" cy="781095"/>
          </a:xfrm>
        </p:spPr>
        <p:txBody>
          <a:bodyPr/>
          <a:lstStyle/>
          <a:p>
            <a:pPr algn="ctr"/>
            <a:r>
              <a:rPr lang="en-US" b="1" dirty="0" smtClean="0">
                <a:solidFill>
                  <a:srgbClr val="FF0000"/>
                </a:solidFill>
              </a:rPr>
              <a:t>HS average Number of UE in Queue</a:t>
            </a:r>
            <a:endParaRPr lang="en-US" b="1"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2"/>
          <a:stretch>
            <a:fillRect/>
          </a:stretch>
        </p:blipFill>
        <p:spPr>
          <a:xfrm>
            <a:off x="5260742" y="914725"/>
            <a:ext cx="6625119" cy="3881068"/>
          </a:xfrm>
          <a:prstGeom prst="rect">
            <a:avLst/>
          </a:prstGeom>
        </p:spPr>
      </p:pic>
      <p:pic>
        <p:nvPicPr>
          <p:cNvPr id="7" name="Picture 6"/>
          <p:cNvPicPr>
            <a:picLocks noChangeAspect="1"/>
          </p:cNvPicPr>
          <p:nvPr/>
        </p:nvPicPr>
        <p:blipFill>
          <a:blip r:embed="rId3"/>
          <a:stretch>
            <a:fillRect/>
          </a:stretch>
        </p:blipFill>
        <p:spPr>
          <a:xfrm>
            <a:off x="4753400" y="5661112"/>
            <a:ext cx="6800000" cy="695238"/>
          </a:xfrm>
          <a:prstGeom prst="rect">
            <a:avLst/>
          </a:prstGeom>
        </p:spPr>
      </p:pic>
      <p:sp>
        <p:nvSpPr>
          <p:cNvPr id="8" name="Rectangle 7"/>
          <p:cNvSpPr/>
          <p:nvPr/>
        </p:nvSpPr>
        <p:spPr>
          <a:xfrm>
            <a:off x="525573" y="1469120"/>
            <a:ext cx="4102411" cy="2031325"/>
          </a:xfrm>
          <a:prstGeom prst="rect">
            <a:avLst/>
          </a:prstGeom>
        </p:spPr>
        <p:txBody>
          <a:bodyPr wrap="square">
            <a:spAutoFit/>
          </a:bodyPr>
          <a:lstStyle/>
          <a:p>
            <a:r>
              <a:rPr lang="en-US" dirty="0" err="1" smtClean="0"/>
              <a:t>HsAqmCongCtrlLicenseNotValid</a:t>
            </a:r>
            <a:r>
              <a:rPr lang="en-US" dirty="0" smtClean="0"/>
              <a:t> alarm:</a:t>
            </a:r>
          </a:p>
          <a:p>
            <a:endParaRPr lang="en-US" dirty="0" smtClean="0"/>
          </a:p>
          <a:p>
            <a:r>
              <a:rPr lang="en-US" dirty="0" smtClean="0"/>
              <a:t>When this alarm is generated and license key is disable, the cell configured for AQM based Congestion Control for HSDPA is not possible to setup.</a:t>
            </a:r>
            <a:endParaRPr lang="en-US" dirty="0"/>
          </a:p>
          <a:p>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186063" y="4979537"/>
                <a:ext cx="8883842" cy="56175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m:t>HS</m:t>
                      </m:r>
                      <m:r>
                        <m:rPr>
                          <m:nor/>
                        </m:rPr>
                        <a:rPr lang="en-US"/>
                        <m:t>_</m:t>
                      </m:r>
                      <m:r>
                        <m:rPr>
                          <m:nor/>
                        </m:rPr>
                        <a:rPr lang="en-US"/>
                        <m:t>AVG</m:t>
                      </m:r>
                      <m:r>
                        <m:rPr>
                          <m:nor/>
                        </m:rPr>
                        <a:rPr lang="en-US"/>
                        <m:t>_</m:t>
                      </m:r>
                      <m:r>
                        <m:rPr>
                          <m:nor/>
                        </m:rPr>
                        <a:rPr lang="en-US"/>
                        <m:t>NO</m:t>
                      </m:r>
                      <m:r>
                        <m:rPr>
                          <m:nor/>
                        </m:rPr>
                        <a:rPr lang="en-US"/>
                        <m:t>_</m:t>
                      </m:r>
                      <m:r>
                        <m:rPr>
                          <m:nor/>
                        </m:rPr>
                        <a:rPr lang="en-US"/>
                        <m:t>UE</m:t>
                      </m:r>
                      <m:r>
                        <m:rPr>
                          <m:nor/>
                        </m:rPr>
                        <a:rPr lang="en-US"/>
                        <m:t>_</m:t>
                      </m:r>
                      <m:r>
                        <m:rPr>
                          <m:nor/>
                        </m:rPr>
                        <a:rPr lang="en-US"/>
                        <m:t>IN</m:t>
                      </m:r>
                      <m:r>
                        <m:rPr>
                          <m:nor/>
                        </m:rPr>
                        <a:rPr lang="en-US"/>
                        <m:t>_</m:t>
                      </m:r>
                      <m:r>
                        <m:rPr>
                          <m:nor/>
                        </m:rPr>
                        <a:rPr lang="en-US"/>
                        <m:t>QUEUE</m:t>
                      </m:r>
                      <m:r>
                        <a:rPr lang="en-US" i="1" smtClean="0">
                          <a:latin typeface="Cambria Math" panose="02040503050406030204" pitchFamily="18" charset="0"/>
                        </a:rPr>
                        <m:t>=</m:t>
                      </m:r>
                      <m:f>
                        <m:fPr>
                          <m:ctrlPr>
                            <a:rPr lang="en-US" i="1" smtClean="0">
                              <a:latin typeface="Cambria Math" panose="02040503050406030204" pitchFamily="18" charset="0"/>
                            </a:rPr>
                          </m:ctrlPr>
                        </m:fPr>
                        <m:num>
                          <m:r>
                            <m:rPr>
                              <m:nor/>
                            </m:rPr>
                            <a:rPr lang="en-US" dirty="0"/>
                            <m:t>pmSumNonEmptyUserBuffers</m:t>
                          </m:r>
                        </m:num>
                        <m:den>
                          <m:r>
                            <m:rPr>
                              <m:nor/>
                            </m:rPr>
                            <a:rPr lang="en-US" dirty="0"/>
                            <m:t>(</m:t>
                          </m:r>
                          <m:r>
                            <m:rPr>
                              <m:nor/>
                            </m:rPr>
                            <a:rPr lang="en-US" dirty="0"/>
                            <m:t>pmNoActiveSubFrames</m:t>
                          </m:r>
                          <m:r>
                            <m:rPr>
                              <m:nor/>
                            </m:rPr>
                            <a:rPr lang="en-US" dirty="0"/>
                            <m:t> + </m:t>
                          </m:r>
                          <m:r>
                            <m:rPr>
                              <m:nor/>
                            </m:rPr>
                            <a:rPr lang="en-US" dirty="0"/>
                            <m:t>pmNoInactiveRequiredSubFrames</m:t>
                          </m:r>
                          <m:r>
                            <m:rPr>
                              <m:nor/>
                            </m:rPr>
                            <a:rPr lang="en-US" dirty="0"/>
                            <m:t>)</m:t>
                          </m:r>
                        </m:den>
                      </m:f>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186064" y="4979541"/>
                <a:ext cx="8883843" cy="561757"/>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27048001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8087"/>
            <a:ext cx="10515600" cy="724773"/>
          </a:xfrm>
        </p:spPr>
        <p:txBody>
          <a:bodyPr>
            <a:normAutofit fontScale="90000"/>
          </a:bodyPr>
          <a:lstStyle/>
          <a:p>
            <a:pPr algn="ctr"/>
            <a:r>
              <a:rPr lang="en-US" b="1" dirty="0" err="1" smtClean="0">
                <a:solidFill>
                  <a:srgbClr val="FF0000"/>
                </a:solidFill>
              </a:rPr>
              <a:t>CommunicationLostWithRet</a:t>
            </a:r>
            <a:r>
              <a:rPr lang="en-US" dirty="0" smtClean="0">
                <a:solidFill>
                  <a:srgbClr val="FF0000"/>
                </a:solidFill>
              </a:rPr>
              <a:t> </a:t>
            </a:r>
            <a:r>
              <a:rPr lang="en-US" b="1" dirty="0" smtClean="0">
                <a:solidFill>
                  <a:srgbClr val="FF0000"/>
                </a:solidFill>
              </a:rPr>
              <a:t>alarm</a:t>
            </a:r>
            <a:endParaRPr lang="en-US" b="1" dirty="0">
              <a:solidFill>
                <a:srgbClr val="FF0000"/>
              </a:solidFill>
            </a:endParaRPr>
          </a:p>
        </p:txBody>
      </p:sp>
      <p:sp>
        <p:nvSpPr>
          <p:cNvPr id="3" name="Content Placeholder 2"/>
          <p:cNvSpPr>
            <a:spLocks noGrp="1"/>
          </p:cNvSpPr>
          <p:nvPr>
            <p:ph idx="1"/>
          </p:nvPr>
        </p:nvSpPr>
        <p:spPr>
          <a:xfrm>
            <a:off x="360609" y="854518"/>
            <a:ext cx="6519211" cy="1463683"/>
          </a:xfrm>
        </p:spPr>
        <p:txBody>
          <a:bodyPr>
            <a:normAutofit lnSpcReduction="10000"/>
          </a:bodyPr>
          <a:lstStyle/>
          <a:p>
            <a:pPr marL="0" indent="0" algn="just">
              <a:buNone/>
            </a:pPr>
            <a:r>
              <a:rPr lang="en-US" sz="1600" dirty="0" smtClean="0"/>
              <a:t>By this alarm you cannot change the electrical tilt</a:t>
            </a:r>
          </a:p>
          <a:p>
            <a:pPr marL="0" indent="0" algn="just">
              <a:buNone/>
            </a:pPr>
            <a:r>
              <a:rPr lang="en-US" sz="1600" dirty="0"/>
              <a:t>This alarm will generally require an RE to go to site. Communication with the ASC/RET is lost. </a:t>
            </a:r>
            <a:r>
              <a:rPr lang="en-US" sz="1600" dirty="0" smtClean="0"/>
              <a:t>The consequence </a:t>
            </a:r>
            <a:r>
              <a:rPr lang="en-US" sz="1600" dirty="0"/>
              <a:t>of this alarm is that </a:t>
            </a:r>
            <a:r>
              <a:rPr lang="en-US" sz="1600" dirty="0" smtClean="0"/>
              <a:t>planning/optimization </a:t>
            </a:r>
            <a:r>
              <a:rPr lang="en-US" sz="1600" dirty="0"/>
              <a:t>will be unable to make a tilt change to </a:t>
            </a:r>
            <a:r>
              <a:rPr lang="en-US" sz="1600" dirty="0" smtClean="0"/>
              <a:t>the affected </a:t>
            </a:r>
            <a:r>
              <a:rPr lang="en-US" sz="1600" dirty="0"/>
              <a:t>sector. Connection with the RET will need to be restored on site or a replacement ASC will </a:t>
            </a:r>
            <a:r>
              <a:rPr lang="en-US" sz="1600" dirty="0" smtClean="0"/>
              <a:t>be needed</a:t>
            </a:r>
            <a:r>
              <a:rPr lang="en-US" sz="1600" dirty="0"/>
              <a:t>.</a:t>
            </a:r>
          </a:p>
        </p:txBody>
      </p:sp>
      <p:sp>
        <p:nvSpPr>
          <p:cNvPr id="4" name="Footer Placeholder 3"/>
          <p:cNvSpPr>
            <a:spLocks noGrp="1"/>
          </p:cNvSpPr>
          <p:nvPr>
            <p:ph type="ftr" sz="quarter" idx="11"/>
          </p:nvPr>
        </p:nvSpPr>
        <p:spPr>
          <a:xfrm>
            <a:off x="156871" y="6487066"/>
            <a:ext cx="4114800" cy="365125"/>
          </a:xfrm>
        </p:spPr>
        <p:txBody>
          <a:bodyPr/>
          <a:lstStyle/>
          <a:p>
            <a:r>
              <a:rPr lang="en-US" smtClean="0"/>
              <a:t>Mohammad Rasoul Tanhatalab (m_r_tanha@yahoo.com)    2016</a:t>
            </a:r>
            <a:endParaRPr lang="en-US" dirty="0"/>
          </a:p>
        </p:txBody>
      </p:sp>
      <p:pic>
        <p:nvPicPr>
          <p:cNvPr id="5" name="Picture 4"/>
          <p:cNvPicPr>
            <a:picLocks noChangeAspect="1"/>
          </p:cNvPicPr>
          <p:nvPr/>
        </p:nvPicPr>
        <p:blipFill>
          <a:blip r:embed="rId2"/>
          <a:stretch>
            <a:fillRect/>
          </a:stretch>
        </p:blipFill>
        <p:spPr>
          <a:xfrm>
            <a:off x="156871" y="5316940"/>
            <a:ext cx="6926688" cy="1039410"/>
          </a:xfrm>
          <a:prstGeom prst="rect">
            <a:avLst/>
          </a:prstGeom>
        </p:spPr>
      </p:pic>
      <p:pic>
        <p:nvPicPr>
          <p:cNvPr id="6" name="Picture 5"/>
          <p:cNvPicPr>
            <a:picLocks noChangeAspect="1"/>
          </p:cNvPicPr>
          <p:nvPr/>
        </p:nvPicPr>
        <p:blipFill>
          <a:blip r:embed="rId3"/>
          <a:stretch>
            <a:fillRect/>
          </a:stretch>
        </p:blipFill>
        <p:spPr>
          <a:xfrm>
            <a:off x="7201793" y="877306"/>
            <a:ext cx="4874835" cy="4384589"/>
          </a:xfrm>
          <a:prstGeom prst="rect">
            <a:avLst/>
          </a:prstGeom>
        </p:spPr>
      </p:pic>
      <p:pic>
        <p:nvPicPr>
          <p:cNvPr id="7" name="Picture 6"/>
          <p:cNvPicPr>
            <a:picLocks noChangeAspect="1"/>
          </p:cNvPicPr>
          <p:nvPr/>
        </p:nvPicPr>
        <p:blipFill>
          <a:blip r:embed="rId4"/>
          <a:stretch>
            <a:fillRect/>
          </a:stretch>
        </p:blipFill>
        <p:spPr>
          <a:xfrm>
            <a:off x="7452275" y="5376341"/>
            <a:ext cx="4373871" cy="1481663"/>
          </a:xfrm>
          <a:prstGeom prst="rect">
            <a:avLst/>
          </a:prstGeom>
        </p:spPr>
      </p:pic>
      <p:sp>
        <p:nvSpPr>
          <p:cNvPr id="8" name="Rectangle 7"/>
          <p:cNvSpPr/>
          <p:nvPr/>
        </p:nvSpPr>
        <p:spPr>
          <a:xfrm>
            <a:off x="199625" y="2318197"/>
            <a:ext cx="6841183" cy="2862322"/>
          </a:xfrm>
          <a:prstGeom prst="rect">
            <a:avLst/>
          </a:prstGeom>
        </p:spPr>
        <p:txBody>
          <a:bodyPr wrap="square">
            <a:spAutoFit/>
          </a:bodyPr>
          <a:lstStyle/>
          <a:p>
            <a:r>
              <a:rPr lang="en-US" sz="1200" b="1" dirty="0" smtClean="0">
                <a:solidFill>
                  <a:srgbClr val="0070C0"/>
                </a:solidFill>
                <a:latin typeface="CourierNewPSMT"/>
              </a:rPr>
              <a:t>RBS (actions):</a:t>
            </a:r>
            <a:endParaRPr lang="en-US" sz="1200" b="1" dirty="0">
              <a:solidFill>
                <a:srgbClr val="0070C0"/>
              </a:solidFill>
              <a:latin typeface="CourierNewPSMT"/>
            </a:endParaRPr>
          </a:p>
          <a:p>
            <a:pPr marL="171450" indent="-171450">
              <a:buFont typeface="Arial" panose="020B0604020202020204" pitchFamily="34" charset="0"/>
              <a:buChar char="•"/>
            </a:pPr>
            <a:r>
              <a:rPr lang="en-US" sz="1200" dirty="0" smtClean="0">
                <a:latin typeface="CourierNewPSMT"/>
              </a:rPr>
              <a:t>Alt       </a:t>
            </a:r>
            <a:r>
              <a:rPr lang="en-US" sz="1200" dirty="0">
                <a:latin typeface="CourierNewPSMT"/>
              </a:rPr>
              <a:t>*show current alarms</a:t>
            </a:r>
          </a:p>
          <a:p>
            <a:pPr marL="171450" indent="-171450">
              <a:buFont typeface="Arial" panose="020B0604020202020204" pitchFamily="34" charset="0"/>
              <a:buChar char="•"/>
            </a:pPr>
            <a:r>
              <a:rPr lang="en-US" sz="1200" dirty="0" err="1">
                <a:latin typeface="CourierNewPSMT"/>
              </a:rPr>
              <a:t>lga</a:t>
            </a:r>
            <a:r>
              <a:rPr lang="en-US" sz="1200" dirty="0">
                <a:latin typeface="CourierNewPSMT"/>
              </a:rPr>
              <a:t> | </a:t>
            </a:r>
            <a:r>
              <a:rPr lang="en-US" sz="1200" dirty="0" err="1">
                <a:latin typeface="CourierNewPSMT"/>
              </a:rPr>
              <a:t>grep</a:t>
            </a:r>
            <a:r>
              <a:rPr lang="en-US" sz="1200" dirty="0">
                <a:latin typeface="CourierNewPSMT"/>
              </a:rPr>
              <a:t> </a:t>
            </a:r>
            <a:r>
              <a:rPr lang="en-US" sz="1200" dirty="0" err="1" smtClean="0">
                <a:latin typeface="CourierNewPSMT"/>
              </a:rPr>
              <a:t>AuxPlugInUnit_CommunicationLostWithRet</a:t>
            </a:r>
            <a:r>
              <a:rPr lang="en-US" sz="1200" dirty="0" smtClean="0">
                <a:latin typeface="CourierNewPSMT"/>
              </a:rPr>
              <a:t>          </a:t>
            </a:r>
            <a:r>
              <a:rPr lang="en-US" sz="1200" dirty="0">
                <a:latin typeface="CourierNewPSMT"/>
              </a:rPr>
              <a:t>*show history of current alarm</a:t>
            </a:r>
          </a:p>
          <a:p>
            <a:pPr marL="171450" indent="-171450">
              <a:buFont typeface="Arial" panose="020B0604020202020204" pitchFamily="34" charset="0"/>
              <a:buChar char="•"/>
            </a:pPr>
            <a:r>
              <a:rPr lang="en-US" sz="1200" dirty="0">
                <a:latin typeface="CourierNewPSMT"/>
              </a:rPr>
              <a:t>get radio </a:t>
            </a:r>
            <a:r>
              <a:rPr lang="en-US" sz="1200" dirty="0" smtClean="0">
                <a:latin typeface="CourierNewPSMT"/>
              </a:rPr>
              <a:t>no           </a:t>
            </a:r>
            <a:r>
              <a:rPr lang="en-US" sz="1200" dirty="0">
                <a:latin typeface="CourierNewPSMT"/>
              </a:rPr>
              <a:t>*confirm if node is carrying traffic</a:t>
            </a:r>
          </a:p>
          <a:p>
            <a:pPr marL="171450" indent="-171450">
              <a:buFont typeface="Arial" panose="020B0604020202020204" pitchFamily="34" charset="0"/>
              <a:buChar char="•"/>
            </a:pPr>
            <a:r>
              <a:rPr lang="en-US" sz="1200" dirty="0" err="1">
                <a:latin typeface="CourierNewPSMT"/>
              </a:rPr>
              <a:t>st</a:t>
            </a:r>
            <a:r>
              <a:rPr lang="en-US" sz="1200" dirty="0">
                <a:latin typeface="CourierNewPSMT"/>
              </a:rPr>
              <a:t> </a:t>
            </a:r>
            <a:r>
              <a:rPr lang="en-US" sz="1200" dirty="0" smtClean="0">
                <a:latin typeface="CourierNewPSMT"/>
              </a:rPr>
              <a:t>plug          </a:t>
            </a:r>
            <a:r>
              <a:rPr lang="en-US" sz="1200" dirty="0">
                <a:latin typeface="CourierNewPSMT"/>
              </a:rPr>
              <a:t>*print state of all plug in units</a:t>
            </a:r>
          </a:p>
          <a:p>
            <a:pPr marL="171450" indent="-171450">
              <a:buFont typeface="Arial" panose="020B0604020202020204" pitchFamily="34" charset="0"/>
              <a:buChar char="•"/>
            </a:pPr>
            <a:r>
              <a:rPr lang="en-US" sz="1200" dirty="0" err="1" smtClean="0">
                <a:latin typeface="CourierNewPSMT"/>
              </a:rPr>
              <a:t>Prox</a:t>
            </a:r>
            <a:r>
              <a:rPr lang="en-US" sz="1200" dirty="0" smtClean="0">
                <a:latin typeface="CourierNewPSMT"/>
              </a:rPr>
              <a:t>   </a:t>
            </a:r>
            <a:r>
              <a:rPr lang="en-US" sz="1200" dirty="0">
                <a:latin typeface="CourierNewPSMT"/>
              </a:rPr>
              <a:t>*do a get on the disabled proxy </a:t>
            </a:r>
            <a:r>
              <a:rPr lang="en-US" sz="1200" dirty="0" smtClean="0">
                <a:latin typeface="CourierNewPSMT"/>
              </a:rPr>
              <a:t>number</a:t>
            </a:r>
          </a:p>
          <a:p>
            <a:pPr marL="171450" indent="-171450">
              <a:buFont typeface="Arial" panose="020B0604020202020204" pitchFamily="34" charset="0"/>
              <a:buChar char="•"/>
            </a:pPr>
            <a:r>
              <a:rPr lang="en-US" sz="1200" dirty="0" smtClean="0">
                <a:latin typeface="CourierNewPSMT"/>
              </a:rPr>
              <a:t>Get ret electrical</a:t>
            </a:r>
            <a:endParaRPr lang="en-US" sz="1200" dirty="0">
              <a:latin typeface="CourierNewPSMT"/>
            </a:endParaRPr>
          </a:p>
          <a:p>
            <a:pPr marL="171450" indent="-171450">
              <a:buFont typeface="Arial" panose="020B0604020202020204" pitchFamily="34" charset="0"/>
              <a:buChar char="•"/>
            </a:pPr>
            <a:r>
              <a:rPr lang="en-US" sz="1200" dirty="0" err="1">
                <a:latin typeface="CourierNewPSMT"/>
              </a:rPr>
              <a:t>acl</a:t>
            </a:r>
            <a:r>
              <a:rPr lang="en-US" sz="1200" dirty="0">
                <a:latin typeface="CourierNewPSMT"/>
              </a:rPr>
              <a:t> xxx *check what action you can perform on the proxy number</a:t>
            </a:r>
          </a:p>
          <a:p>
            <a:pPr marL="171450" indent="-171450">
              <a:buFont typeface="Arial" panose="020B0604020202020204" pitchFamily="34" charset="0"/>
              <a:buChar char="•"/>
            </a:pPr>
            <a:r>
              <a:rPr lang="en-US" sz="1200" dirty="0" err="1">
                <a:latin typeface="CourierNewPSMT"/>
              </a:rPr>
              <a:t>acc</a:t>
            </a:r>
            <a:r>
              <a:rPr lang="en-US" sz="1200" dirty="0">
                <a:latin typeface="CourierNewPSMT"/>
              </a:rPr>
              <a:t> xxx </a:t>
            </a:r>
            <a:r>
              <a:rPr lang="en-US" sz="1200" dirty="0" err="1">
                <a:latin typeface="CourierNewPSMT"/>
              </a:rPr>
              <a:t>restartAuxUnit</a:t>
            </a:r>
            <a:r>
              <a:rPr lang="en-US" sz="1200" dirty="0">
                <a:latin typeface="CourierNewPSMT"/>
              </a:rPr>
              <a:t> *try restart the ASC/RET using the proxy number</a:t>
            </a:r>
          </a:p>
          <a:p>
            <a:endParaRPr lang="en-US" sz="1200" b="1" dirty="0" smtClean="0">
              <a:solidFill>
                <a:srgbClr val="0070C0"/>
              </a:solidFill>
              <a:latin typeface="CourierNewPSMT"/>
            </a:endParaRPr>
          </a:p>
          <a:p>
            <a:r>
              <a:rPr lang="en-US" sz="1200" b="1" dirty="0" smtClean="0">
                <a:solidFill>
                  <a:srgbClr val="0070C0"/>
                </a:solidFill>
                <a:latin typeface="CourierNewPSMT"/>
              </a:rPr>
              <a:t>RNC (Action):</a:t>
            </a:r>
            <a:endParaRPr lang="en-US" sz="1200" b="1" dirty="0">
              <a:solidFill>
                <a:srgbClr val="0070C0"/>
              </a:solidFill>
              <a:latin typeface="CourierNewPSMT"/>
            </a:endParaRPr>
          </a:p>
          <a:p>
            <a:pPr marL="171450" indent="-171450">
              <a:buFont typeface="Arial" panose="020B0604020202020204" pitchFamily="34" charset="0"/>
              <a:buChar char="•"/>
            </a:pPr>
            <a:r>
              <a:rPr lang="en-US" sz="1200" dirty="0" err="1">
                <a:latin typeface="CourierNewPSMT"/>
              </a:rPr>
              <a:t>moshell</a:t>
            </a:r>
            <a:r>
              <a:rPr lang="en-US" sz="1200" dirty="0">
                <a:latin typeface="CourierNewPSMT"/>
              </a:rPr>
              <a:t> XXRNCX *log onto the RNC</a:t>
            </a:r>
          </a:p>
          <a:p>
            <a:pPr marL="171450" indent="-171450">
              <a:buFont typeface="Arial" panose="020B0604020202020204" pitchFamily="34" charset="0"/>
              <a:buChar char="•"/>
            </a:pPr>
            <a:r>
              <a:rPr lang="en-US" sz="1200" dirty="0" err="1">
                <a:latin typeface="CourierNewPSMT"/>
              </a:rPr>
              <a:t>lt</a:t>
            </a:r>
            <a:r>
              <a:rPr lang="en-US" sz="1200" dirty="0">
                <a:latin typeface="CourierNewPSMT"/>
              </a:rPr>
              <a:t> all *load all Managed Objects</a:t>
            </a:r>
          </a:p>
          <a:p>
            <a:pPr marL="171450" indent="-171450">
              <a:buFont typeface="Arial" panose="020B0604020202020204" pitchFamily="34" charset="0"/>
              <a:buChar char="•"/>
            </a:pPr>
            <a:r>
              <a:rPr lang="en-US" sz="1200" dirty="0">
                <a:latin typeface="CourierNewPSMT"/>
              </a:rPr>
              <a:t>alt *show current alarms</a:t>
            </a:r>
          </a:p>
          <a:p>
            <a:pPr marL="171450" indent="-171450">
              <a:buFont typeface="Arial" panose="020B0604020202020204" pitchFamily="34" charset="0"/>
              <a:buChar char="•"/>
            </a:pPr>
            <a:r>
              <a:rPr lang="en-US" sz="1200" dirty="0" err="1">
                <a:latin typeface="CourierNewPSMT"/>
              </a:rPr>
              <a:t>lst</a:t>
            </a:r>
            <a:r>
              <a:rPr lang="en-US" sz="1200" dirty="0">
                <a:latin typeface="CourierNewPSMT"/>
              </a:rPr>
              <a:t> .</a:t>
            </a:r>
            <a:r>
              <a:rPr lang="en-US" sz="1200" dirty="0" err="1">
                <a:latin typeface="CourierNewPSMT"/>
              </a:rPr>
              <a:t>xxxx</a:t>
            </a:r>
            <a:r>
              <a:rPr lang="en-US" sz="1200" dirty="0">
                <a:latin typeface="CourierNewPSMT"/>
              </a:rPr>
              <a:t> *show status of channels</a:t>
            </a:r>
            <a:endParaRPr lang="en-US" sz="1200" dirty="0"/>
          </a:p>
        </p:txBody>
      </p:sp>
      <p:pic>
        <p:nvPicPr>
          <p:cNvPr id="9" name="Picture 8"/>
          <p:cNvPicPr>
            <a:picLocks noChangeAspect="1"/>
          </p:cNvPicPr>
          <p:nvPr/>
        </p:nvPicPr>
        <p:blipFill>
          <a:blip r:embed="rId5"/>
          <a:stretch>
            <a:fillRect/>
          </a:stretch>
        </p:blipFill>
        <p:spPr>
          <a:xfrm>
            <a:off x="2973064" y="1586359"/>
            <a:ext cx="8742857" cy="2647619"/>
          </a:xfrm>
          <a:prstGeom prst="rect">
            <a:avLst/>
          </a:prstGeom>
        </p:spPr>
      </p:pic>
      <p:pic>
        <p:nvPicPr>
          <p:cNvPr id="10" name="Picture 9"/>
          <p:cNvPicPr>
            <a:picLocks noChangeAspect="1"/>
          </p:cNvPicPr>
          <p:nvPr/>
        </p:nvPicPr>
        <p:blipFill>
          <a:blip r:embed="rId6"/>
          <a:stretch>
            <a:fillRect/>
          </a:stretch>
        </p:blipFill>
        <p:spPr>
          <a:xfrm>
            <a:off x="1661573" y="4090623"/>
            <a:ext cx="9485715" cy="1285714"/>
          </a:xfrm>
          <a:prstGeom prst="rect">
            <a:avLst/>
          </a:prstGeom>
        </p:spPr>
      </p:pic>
    </p:spTree>
    <p:extLst>
      <p:ext uri="{BB962C8B-B14F-4D97-AF65-F5344CB8AC3E}">
        <p14:creationId xmlns:p14="http://schemas.microsoft.com/office/powerpoint/2010/main" val="276536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729579"/>
          </a:xfrm>
        </p:spPr>
        <p:txBody>
          <a:bodyPr>
            <a:normAutofit fontScale="90000"/>
          </a:bodyPr>
          <a:lstStyle/>
          <a:p>
            <a:pPr algn="ctr"/>
            <a:r>
              <a:rPr lang="en-US" b="1" dirty="0">
                <a:solidFill>
                  <a:srgbClr val="FF0000"/>
                </a:solidFill>
              </a:rPr>
              <a:t>failed After ADM </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3074" name="Picture 1"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1757" y="1471501"/>
            <a:ext cx="6923285" cy="370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116983" y="1562012"/>
            <a:ext cx="4426340" cy="369332"/>
          </a:xfrm>
          <a:prstGeom prst="rect">
            <a:avLst/>
          </a:prstGeom>
        </p:spPr>
        <p:txBody>
          <a:bodyPr wrap="none">
            <a:spAutoFit/>
          </a:bodyPr>
          <a:lstStyle/>
          <a:p>
            <a:r>
              <a:rPr lang="en-US" dirty="0" err="1" smtClean="0">
                <a:solidFill>
                  <a:srgbClr val="FF0000"/>
                </a:solidFill>
              </a:rPr>
              <a:t>Carrier_SignalNotReceivedWithinTime</a:t>
            </a:r>
            <a:r>
              <a:rPr lang="en-US" dirty="0" smtClean="0">
                <a:solidFill>
                  <a:srgbClr val="FF0000"/>
                </a:solidFill>
              </a:rPr>
              <a:t> alarm </a:t>
            </a:r>
            <a:endParaRPr lang="en-US" dirty="0">
              <a:solidFill>
                <a:srgbClr val="FF0000"/>
              </a:solidFill>
            </a:endParaRPr>
          </a:p>
        </p:txBody>
      </p:sp>
      <p:pic>
        <p:nvPicPr>
          <p:cNvPr id="6" name="Picture 5"/>
          <p:cNvPicPr>
            <a:picLocks noChangeAspect="1"/>
          </p:cNvPicPr>
          <p:nvPr/>
        </p:nvPicPr>
        <p:blipFill>
          <a:blip r:embed="rId3"/>
          <a:stretch>
            <a:fillRect/>
          </a:stretch>
        </p:blipFill>
        <p:spPr>
          <a:xfrm>
            <a:off x="362148" y="2520055"/>
            <a:ext cx="4323299" cy="1610329"/>
          </a:xfrm>
          <a:prstGeom prst="rect">
            <a:avLst/>
          </a:prstGeom>
        </p:spPr>
      </p:pic>
    </p:spTree>
    <p:extLst>
      <p:ext uri="{BB962C8B-B14F-4D97-AF65-F5344CB8AC3E}">
        <p14:creationId xmlns:p14="http://schemas.microsoft.com/office/powerpoint/2010/main" val="54222575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b="1" dirty="0" smtClean="0">
                <a:solidFill>
                  <a:srgbClr val="FF0000"/>
                </a:solidFill>
              </a:rPr>
              <a:t>Site Down (</a:t>
            </a:r>
            <a:r>
              <a:rPr lang="en-US" b="1" dirty="0" err="1" smtClean="0">
                <a:solidFill>
                  <a:srgbClr val="FF0000"/>
                </a:solidFill>
              </a:rPr>
              <a:t>TxDeviceGroup_GeneralSwError</a:t>
            </a:r>
            <a:r>
              <a:rPr lang="en-US" b="1" dirty="0" smtClean="0">
                <a:solidFill>
                  <a:srgbClr val="FF0000"/>
                </a:solidFill>
              </a:rPr>
              <a:t>)</a:t>
            </a:r>
            <a:endParaRPr lang="en-US" b="1" dirty="0">
              <a:solidFill>
                <a:srgbClr val="FF0000"/>
              </a:solidFill>
            </a:endParaRPr>
          </a:p>
        </p:txBody>
      </p:sp>
      <p:sp>
        <p:nvSpPr>
          <p:cNvPr id="3" name="Content Placeholder 2"/>
          <p:cNvSpPr>
            <a:spLocks noGrp="1"/>
          </p:cNvSpPr>
          <p:nvPr>
            <p:ph idx="1"/>
          </p:nvPr>
        </p:nvSpPr>
        <p:spPr>
          <a:xfrm>
            <a:off x="838202" y="1484243"/>
            <a:ext cx="10664687" cy="4692720"/>
          </a:xfrm>
        </p:spPr>
        <p:txBody>
          <a:bodyPr>
            <a:normAutofit fontScale="62500" lnSpcReduction="20000"/>
          </a:bodyPr>
          <a:lstStyle/>
          <a:p>
            <a:pPr marL="0" indent="0">
              <a:buNone/>
            </a:pPr>
            <a:r>
              <a:rPr lang="en-US" dirty="0"/>
              <a:t>The likely causes of this alarm are the following:</a:t>
            </a:r>
          </a:p>
          <a:p>
            <a:r>
              <a:rPr lang="en-US" dirty="0" smtClean="0"/>
              <a:t>A </a:t>
            </a:r>
            <a:r>
              <a:rPr lang="en-US" dirty="0"/>
              <a:t>software fault</a:t>
            </a:r>
          </a:p>
          <a:p>
            <a:r>
              <a:rPr lang="en-US" dirty="0" smtClean="0"/>
              <a:t>An </a:t>
            </a:r>
            <a:r>
              <a:rPr lang="en-US" dirty="0"/>
              <a:t>incorrect version of the software</a:t>
            </a:r>
          </a:p>
          <a:p>
            <a:r>
              <a:rPr lang="en-US" dirty="0" smtClean="0"/>
              <a:t>A </a:t>
            </a:r>
            <a:r>
              <a:rPr lang="en-US" dirty="0"/>
              <a:t>faulty configuration, depending on a software error (only when </a:t>
            </a:r>
            <a:r>
              <a:rPr lang="en-US" dirty="0" err="1"/>
              <a:t>RruDeviceGroup</a:t>
            </a:r>
            <a:r>
              <a:rPr lang="en-US" dirty="0"/>
              <a:t> issues </a:t>
            </a:r>
            <a:r>
              <a:rPr lang="en-US" dirty="0" smtClean="0"/>
              <a:t>the alarm</a:t>
            </a:r>
            <a:r>
              <a:rPr lang="en-US" dirty="0"/>
              <a:t>)</a:t>
            </a:r>
          </a:p>
          <a:p>
            <a:pPr marL="0" indent="0">
              <a:buNone/>
            </a:pPr>
            <a:r>
              <a:rPr lang="en-US" dirty="0"/>
              <a:t>In this case it is the TX board that has the problem. As a consequence the capacity of the site </a:t>
            </a:r>
            <a:r>
              <a:rPr lang="en-US" dirty="0" smtClean="0"/>
              <a:t>is decreased</a:t>
            </a:r>
            <a:r>
              <a:rPr lang="en-US" dirty="0"/>
              <a:t>.</a:t>
            </a:r>
          </a:p>
          <a:p>
            <a:r>
              <a:rPr lang="en-US" dirty="0"/>
              <a:t>RBS:</a:t>
            </a:r>
          </a:p>
          <a:p>
            <a:pPr lvl="1"/>
            <a:r>
              <a:rPr lang="en-US" dirty="0" smtClean="0"/>
              <a:t>alt </a:t>
            </a:r>
            <a:r>
              <a:rPr lang="en-US" dirty="0"/>
              <a:t>*show current alarms</a:t>
            </a:r>
          </a:p>
          <a:p>
            <a:pPr lvl="1"/>
            <a:r>
              <a:rPr lang="en-US" dirty="0"/>
              <a:t>cab *confirm the TX boards on the site</a:t>
            </a:r>
          </a:p>
          <a:p>
            <a:pPr lvl="1"/>
            <a:r>
              <a:rPr lang="en-US" dirty="0" err="1"/>
              <a:t>st</a:t>
            </a:r>
            <a:r>
              <a:rPr lang="en-US" dirty="0"/>
              <a:t> plug *check the state of the TX boards</a:t>
            </a:r>
          </a:p>
          <a:p>
            <a:pPr lvl="1"/>
            <a:r>
              <a:rPr lang="en-US" dirty="0" err="1"/>
              <a:t>acl</a:t>
            </a:r>
            <a:r>
              <a:rPr lang="en-US" dirty="0"/>
              <a:t> xxx *check what action you can perform on the board using the proxy number</a:t>
            </a:r>
          </a:p>
          <a:p>
            <a:pPr lvl="1"/>
            <a:r>
              <a:rPr lang="en-US" dirty="0" err="1"/>
              <a:t>acc</a:t>
            </a:r>
            <a:r>
              <a:rPr lang="en-US" dirty="0"/>
              <a:t> xxx </a:t>
            </a:r>
            <a:r>
              <a:rPr lang="en-US" dirty="0" err="1"/>
              <a:t>manualRestart</a:t>
            </a:r>
            <a:r>
              <a:rPr lang="en-US" dirty="0"/>
              <a:t> *try restart the board</a:t>
            </a:r>
          </a:p>
          <a:p>
            <a:pPr marL="0" indent="0">
              <a:buNone/>
            </a:pPr>
            <a:r>
              <a:rPr lang="en-US" dirty="0"/>
              <a:t>Check that the alarm has cleared. If the alarm is still present an RE will need to go to site and do a </a:t>
            </a:r>
            <a:r>
              <a:rPr lang="en-US" dirty="0" smtClean="0"/>
              <a:t>hard reset </a:t>
            </a:r>
            <a:r>
              <a:rPr lang="en-US" dirty="0"/>
              <a:t>or change the TX board. Confirm the site is carrying traffic.</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70314189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68736" y="1600200"/>
            <a:ext cx="7454527" cy="4525963"/>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3"/>
          <a:stretch>
            <a:fillRect/>
          </a:stretch>
        </p:blipFill>
        <p:spPr>
          <a:xfrm>
            <a:off x="1790699" y="2846233"/>
            <a:ext cx="6287135" cy="3817189"/>
          </a:xfrm>
          <a:prstGeom prst="rect">
            <a:avLst/>
          </a:prstGeom>
        </p:spPr>
      </p:pic>
    </p:spTree>
    <p:extLst>
      <p:ext uri="{BB962C8B-B14F-4D97-AF65-F5344CB8AC3E}">
        <p14:creationId xmlns:p14="http://schemas.microsoft.com/office/powerpoint/2010/main" val="391862075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779191" y="354432"/>
            <a:ext cx="3932237" cy="537693"/>
          </a:xfrm>
        </p:spPr>
        <p:txBody>
          <a:bodyPr>
            <a:normAutofit/>
          </a:bodyPr>
          <a:lstStyle/>
          <a:p>
            <a:pPr algn="ctr"/>
            <a:r>
              <a:rPr lang="en-US" b="1" dirty="0">
                <a:solidFill>
                  <a:srgbClr val="FF0000"/>
                </a:solidFill>
              </a:rPr>
              <a:t>Code Congestion </a:t>
            </a:r>
          </a:p>
        </p:txBody>
      </p:sp>
      <p:pic>
        <p:nvPicPr>
          <p:cNvPr id="7" name="Content Placeholder 6"/>
          <p:cNvPicPr>
            <a:picLocks noGrp="1" noChangeAspect="1"/>
          </p:cNvPicPr>
          <p:nvPr>
            <p:ph idx="1"/>
          </p:nvPr>
        </p:nvPicPr>
        <p:blipFill>
          <a:blip r:embed="rId2"/>
          <a:stretch>
            <a:fillRect/>
          </a:stretch>
        </p:blipFill>
        <p:spPr>
          <a:xfrm>
            <a:off x="4767263" y="1852218"/>
            <a:ext cx="6815137" cy="2694776"/>
          </a:xfrm>
          <a:prstGeom prst="rect">
            <a:avLst/>
          </a:prstGeom>
        </p:spPr>
      </p:pic>
      <p:sp>
        <p:nvSpPr>
          <p:cNvPr id="6" name="Text Placeholder 5"/>
          <p:cNvSpPr>
            <a:spLocks noGrp="1"/>
          </p:cNvSpPr>
          <p:nvPr>
            <p:ph type="body" sz="half" idx="2"/>
          </p:nvPr>
        </p:nvSpPr>
        <p:spPr>
          <a:xfrm>
            <a:off x="736759" y="1271792"/>
            <a:ext cx="10017103" cy="544133"/>
          </a:xfrm>
        </p:spPr>
        <p:txBody>
          <a:bodyPr>
            <a:normAutofit/>
          </a:bodyPr>
          <a:lstStyle/>
          <a:p>
            <a:r>
              <a:rPr lang="en-US" sz="2400" b="1" dirty="0" smtClean="0"/>
              <a:t>It recovered </a:t>
            </a:r>
            <a:r>
              <a:rPr lang="en-US" sz="2400" b="1" dirty="0"/>
              <a:t>after RBS reset</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150133006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9180" y="306605"/>
            <a:ext cx="3932237" cy="534473"/>
          </a:xfrm>
        </p:spPr>
        <p:txBody>
          <a:bodyPr>
            <a:normAutofit/>
          </a:bodyPr>
          <a:lstStyle/>
          <a:p>
            <a:pPr algn="ctr"/>
            <a:r>
              <a:rPr lang="en-US" b="1" dirty="0">
                <a:solidFill>
                  <a:srgbClr val="FF0000"/>
                </a:solidFill>
              </a:rPr>
              <a:t>CSSR</a:t>
            </a:r>
          </a:p>
        </p:txBody>
      </p:sp>
      <p:pic>
        <p:nvPicPr>
          <p:cNvPr id="1028" name="Picture 4" descr="C:\Users\MOHAMM~1.T\AppData\Local\Temp\SNAGHTMLbbfcf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273340" y="306602"/>
            <a:ext cx="6172200" cy="3501597"/>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479182" y="1004556"/>
            <a:ext cx="4292847" cy="1957589"/>
          </a:xfrm>
        </p:spPr>
        <p:txBody>
          <a:bodyPr/>
          <a:lstStyle/>
          <a:p>
            <a:r>
              <a:rPr lang="en-US" dirty="0" smtClean="0"/>
              <a:t>High </a:t>
            </a:r>
            <a:r>
              <a:rPr lang="en-US" dirty="0"/>
              <a:t>failed-after-</a:t>
            </a:r>
            <a:r>
              <a:rPr lang="en-US" dirty="0" err="1"/>
              <a:t>adm</a:t>
            </a:r>
            <a:r>
              <a:rPr lang="en-US" dirty="0"/>
              <a:t> at </a:t>
            </a:r>
            <a:r>
              <a:rPr lang="en-US" dirty="0" smtClean="0"/>
              <a:t>two NBs; </a:t>
            </a:r>
          </a:p>
          <a:p>
            <a:r>
              <a:rPr lang="en-US" dirty="0" smtClean="0"/>
              <a:t>suspected </a:t>
            </a:r>
            <a:r>
              <a:rPr lang="en-US" dirty="0">
                <a:solidFill>
                  <a:srgbClr val="FF0000"/>
                </a:solidFill>
              </a:rPr>
              <a:t>TXN </a:t>
            </a:r>
            <a:r>
              <a:rPr lang="en-US" dirty="0" smtClean="0">
                <a:solidFill>
                  <a:srgbClr val="FF0000"/>
                </a:solidFill>
              </a:rPr>
              <a:t>issue (</a:t>
            </a:r>
            <a:r>
              <a:rPr lang="en-US" dirty="0"/>
              <a:t>PDV </a:t>
            </a:r>
            <a:r>
              <a:rPr lang="en-US" dirty="0" smtClean="0"/>
              <a:t>alarm)</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6" name="Picture 2" descr="C:\Users\MOHAMM~1.T\AppData\Local\Temp\SNAGHTMLbb439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49" y="3657603"/>
            <a:ext cx="4918779" cy="3123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88065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2942" y="360611"/>
            <a:ext cx="11073652" cy="679361"/>
          </a:xfrm>
        </p:spPr>
        <p:txBody>
          <a:bodyPr>
            <a:normAutofit/>
          </a:bodyPr>
          <a:lstStyle/>
          <a:p>
            <a:pPr algn="ctr"/>
            <a:r>
              <a:rPr lang="en-US" b="1" dirty="0">
                <a:solidFill>
                  <a:srgbClr val="FF0000"/>
                </a:solidFill>
              </a:rPr>
              <a:t>High power congestion in </a:t>
            </a:r>
            <a:r>
              <a:rPr lang="en-US" b="1" dirty="0" smtClean="0">
                <a:solidFill>
                  <a:srgbClr val="FF0000"/>
                </a:solidFill>
              </a:rPr>
              <a:t>site </a:t>
            </a:r>
            <a:r>
              <a:rPr lang="en-US" b="1" dirty="0">
                <a:solidFill>
                  <a:srgbClr val="FF0000"/>
                </a:solidFill>
              </a:rPr>
              <a:t>due to RRU Attenuation Discrepancy</a:t>
            </a:r>
          </a:p>
        </p:txBody>
      </p:sp>
      <p:pic>
        <p:nvPicPr>
          <p:cNvPr id="1026" name="Picture 2" descr="C:\Users\MOHAMM~1.T\AppData\Local\Temp\SNAGHTML1ce7400.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1063987"/>
            <a:ext cx="6815137" cy="4271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452940" y="1352282"/>
            <a:ext cx="4319085" cy="4516706"/>
          </a:xfrm>
        </p:spPr>
        <p:txBody>
          <a:bodyPr/>
          <a:lstStyle/>
          <a:p>
            <a:r>
              <a:rPr lang="en-US" dirty="0" smtClean="0">
                <a:solidFill>
                  <a:srgbClr val="FF0000"/>
                </a:solidFill>
              </a:rPr>
              <a:t>How can I find the site use RRU or not?</a:t>
            </a:r>
          </a:p>
          <a:p>
            <a:r>
              <a:rPr lang="en-US" dirty="0" smtClean="0">
                <a:solidFill>
                  <a:srgbClr val="FF0000"/>
                </a:solidFill>
              </a:rPr>
              <a:t>The correct setting?</a:t>
            </a:r>
            <a:endParaRPr lang="en-US" dirty="0">
              <a:solidFill>
                <a:srgbClr val="FF0000"/>
              </a:solidFill>
            </a:endParaRPr>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1028" name="Picture 4" descr="C:\Users\MOHAMM~1.T\AppData\Local\Temp\SNAGHTML1d16a3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01" y="4417307"/>
            <a:ext cx="6965291" cy="2287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7259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3456" y="176069"/>
            <a:ext cx="10806544" cy="475096"/>
          </a:xfrm>
        </p:spPr>
        <p:txBody>
          <a:bodyPr>
            <a:noAutofit/>
          </a:bodyPr>
          <a:lstStyle/>
          <a:p>
            <a:pPr algn="ctr"/>
            <a:r>
              <a:rPr lang="en-US" sz="3200" dirty="0" smtClean="0">
                <a:solidFill>
                  <a:srgbClr val="FF0000"/>
                </a:solidFill>
              </a:rPr>
              <a:t>IUB Congestion</a:t>
            </a:r>
            <a:endParaRPr lang="en-US" sz="3200" dirty="0">
              <a:solidFill>
                <a:srgbClr val="FF0000"/>
              </a:solidFill>
            </a:endParaRPr>
          </a:p>
        </p:txBody>
      </p:sp>
      <p:pic>
        <p:nvPicPr>
          <p:cNvPr id="419842" name="Picture 2"/>
          <p:cNvPicPr>
            <a:picLocks noGrp="1" noChangeAspect="1" noChangeArrowheads="1"/>
          </p:cNvPicPr>
          <p:nvPr>
            <p:ph idx="1"/>
          </p:nvPr>
        </p:nvPicPr>
        <p:blipFill>
          <a:blip r:embed="rId2"/>
          <a:stretch>
            <a:fillRect/>
          </a:stretch>
        </p:blipFill>
        <p:spPr bwMode="auto">
          <a:xfrm>
            <a:off x="4767263" y="1696017"/>
            <a:ext cx="6815137" cy="3007179"/>
          </a:xfrm>
          <a:prstGeom prst="rect">
            <a:avLst/>
          </a:prstGeom>
          <a:noFill/>
          <a:ln w="9525">
            <a:noFill/>
            <a:miter lim="800000"/>
            <a:headEnd/>
            <a:tailEnd/>
          </a:ln>
          <a:effectLst/>
        </p:spPr>
      </p:pic>
      <p:sp>
        <p:nvSpPr>
          <p:cNvPr id="4" name="Text Placeholder 3"/>
          <p:cNvSpPr>
            <a:spLocks noGrp="1"/>
          </p:cNvSpPr>
          <p:nvPr>
            <p:ph type="body" sz="half" idx="2"/>
          </p:nvPr>
        </p:nvSpPr>
        <p:spPr>
          <a:xfrm>
            <a:off x="609602" y="4918364"/>
            <a:ext cx="10072255" cy="1207800"/>
          </a:xfrm>
        </p:spPr>
        <p:txBody>
          <a:bodyPr/>
          <a:lstStyle/>
          <a:p>
            <a:endParaRPr lang="en-US" dirty="0"/>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pic>
        <p:nvPicPr>
          <p:cNvPr id="419843" name="Picture 3"/>
          <p:cNvPicPr>
            <a:picLocks noChangeAspect="1" noChangeArrowheads="1"/>
          </p:cNvPicPr>
          <p:nvPr/>
        </p:nvPicPr>
        <p:blipFill>
          <a:blip r:embed="rId3"/>
          <a:srcRect/>
          <a:stretch>
            <a:fillRect/>
          </a:stretch>
        </p:blipFill>
        <p:spPr bwMode="auto">
          <a:xfrm>
            <a:off x="270164" y="4726132"/>
            <a:ext cx="4419600" cy="157768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69129" y="176070"/>
            <a:ext cx="8077199" cy="419677"/>
          </a:xfrm>
        </p:spPr>
        <p:txBody>
          <a:bodyPr>
            <a:normAutofit fontScale="90000"/>
          </a:bodyPr>
          <a:lstStyle/>
          <a:p>
            <a:pPr algn="ctr"/>
            <a:r>
              <a:rPr lang="en-US" sz="2800" dirty="0" smtClean="0">
                <a:solidFill>
                  <a:srgbClr val="FF0000"/>
                </a:solidFill>
              </a:rPr>
              <a:t>CSSR-DCR degradation </a:t>
            </a:r>
            <a:endParaRPr lang="en-US" sz="2800" dirty="0">
              <a:solidFill>
                <a:srgbClr val="FF0000"/>
              </a:solidFill>
            </a:endParaRPr>
          </a:p>
        </p:txBody>
      </p:sp>
      <p:pic>
        <p:nvPicPr>
          <p:cNvPr id="36866" name="Picture 2"/>
          <p:cNvPicPr>
            <a:picLocks noGrp="1" noChangeAspect="1" noChangeArrowheads="1"/>
          </p:cNvPicPr>
          <p:nvPr>
            <p:ph idx="1"/>
          </p:nvPr>
        </p:nvPicPr>
        <p:blipFill>
          <a:blip r:embed="rId2"/>
          <a:stretch>
            <a:fillRect/>
          </a:stretch>
        </p:blipFill>
        <p:spPr bwMode="auto">
          <a:xfrm>
            <a:off x="4767263" y="1234681"/>
            <a:ext cx="6815137" cy="3929850"/>
          </a:xfrm>
          <a:prstGeom prst="rect">
            <a:avLst/>
          </a:prstGeom>
          <a:noFill/>
          <a:ln w="9525">
            <a:noFill/>
            <a:miter lim="800000"/>
            <a:headEnd/>
            <a:tailEnd/>
          </a:ln>
          <a:effectLst/>
        </p:spPr>
      </p:pic>
      <p:sp>
        <p:nvSpPr>
          <p:cNvPr id="4" name="Text Placeholder 3"/>
          <p:cNvSpPr>
            <a:spLocks noGrp="1"/>
          </p:cNvSpPr>
          <p:nvPr>
            <p:ph type="body" sz="half" idx="2"/>
          </p:nvPr>
        </p:nvSpPr>
        <p:spPr>
          <a:xfrm>
            <a:off x="0" y="1532085"/>
            <a:ext cx="4239491" cy="4691063"/>
          </a:xfrm>
        </p:spPr>
        <p:txBody>
          <a:bodyPr>
            <a:normAutofit/>
          </a:bodyPr>
          <a:lstStyle/>
          <a:p>
            <a:endParaRPr lang="en-US" dirty="0" smtClean="0"/>
          </a:p>
          <a:p>
            <a:r>
              <a:rPr lang="en-US" dirty="0" smtClean="0"/>
              <a:t>Site performance degraded due to false configurations</a:t>
            </a:r>
          </a:p>
          <a:p>
            <a:endParaRPr lang="en-US" dirty="0" smtClean="0"/>
          </a:p>
          <a:p>
            <a:endParaRPr lang="en-US" dirty="0" smtClean="0"/>
          </a:p>
          <a:p>
            <a:r>
              <a:rPr lang="en-US" dirty="0" smtClean="0"/>
              <a:t>1) get . </a:t>
            </a:r>
            <a:r>
              <a:rPr lang="en-US" dirty="0" err="1" smtClean="0"/>
              <a:t>licensecap</a:t>
            </a:r>
            <a:endParaRPr lang="en-US" dirty="0" smtClean="0"/>
          </a:p>
          <a:p>
            <a:r>
              <a:rPr lang="en-US" dirty="0" smtClean="0"/>
              <a:t>2) get . </a:t>
            </a:r>
            <a:r>
              <a:rPr lang="en-US" dirty="0" err="1" smtClean="0"/>
              <a:t>dlatten</a:t>
            </a:r>
            <a:endParaRPr lang="en-US" dirty="0" smtClean="0"/>
          </a:p>
          <a:p>
            <a:r>
              <a:rPr lang="en-US" dirty="0" smtClean="0"/>
              <a:t>3)get . </a:t>
            </a:r>
            <a:r>
              <a:rPr lang="en-US" dirty="0" err="1" smtClean="0"/>
              <a:t>maxtot</a:t>
            </a:r>
            <a:endParaRPr lang="en-US" dirty="0" smtClean="0"/>
          </a:p>
          <a:p>
            <a:r>
              <a:rPr lang="en-US" dirty="0" smtClean="0"/>
              <a:t>4) get . </a:t>
            </a:r>
            <a:r>
              <a:rPr lang="en-US" dirty="0" err="1" smtClean="0"/>
              <a:t>maxdlpower</a:t>
            </a:r>
            <a:endParaRPr lang="en-US" dirty="0" smtClean="0"/>
          </a:p>
          <a:p>
            <a:r>
              <a:rPr lang="en-US" dirty="0" smtClean="0"/>
              <a:t> </a:t>
            </a:r>
          </a:p>
          <a:p>
            <a:r>
              <a:rPr lang="en-US" dirty="0" err="1" smtClean="0"/>
              <a:t>maxDlPowerCapability</a:t>
            </a:r>
            <a:r>
              <a:rPr lang="en-US" dirty="0" smtClean="0"/>
              <a:t>=</a:t>
            </a:r>
            <a:r>
              <a:rPr lang="en-US" dirty="0" err="1" smtClean="0"/>
              <a:t>maxTotalOutputPower</a:t>
            </a:r>
            <a:r>
              <a:rPr lang="en-US" dirty="0" smtClean="0"/>
              <a:t> - </a:t>
            </a:r>
            <a:r>
              <a:rPr lang="en-US" dirty="0" err="1" smtClean="0"/>
              <a:t>dlAttenuation</a:t>
            </a:r>
            <a:r>
              <a:rPr lang="en-US" dirty="0" smtClean="0"/>
              <a:t> </a:t>
            </a:r>
          </a:p>
          <a:p>
            <a:endParaRPr lang="en-US" dirty="0" smtClean="0"/>
          </a:p>
          <a:p>
            <a:r>
              <a:rPr lang="en-US" dirty="0" smtClean="0"/>
              <a:t>For instance:</a:t>
            </a:r>
          </a:p>
          <a:p>
            <a:r>
              <a:rPr lang="en-US" dirty="0" smtClean="0"/>
              <a:t>80 </a:t>
            </a:r>
            <a:r>
              <a:rPr lang="en-US" dirty="0" err="1" smtClean="0"/>
              <a:t>wat</a:t>
            </a:r>
            <a:r>
              <a:rPr lang="en-US" dirty="0" smtClean="0"/>
              <a:t> per cell, 40 watt per carrier (=46 </a:t>
            </a:r>
            <a:r>
              <a:rPr lang="en-US" dirty="0" err="1" smtClean="0"/>
              <a:t>dBm</a:t>
            </a:r>
            <a:r>
              <a:rPr lang="en-US" dirty="0" smtClean="0"/>
              <a:t>)</a:t>
            </a:r>
          </a:p>
          <a:p>
            <a:r>
              <a:rPr lang="en-US" dirty="0" smtClean="0"/>
              <a:t>Then  </a:t>
            </a:r>
            <a:r>
              <a:rPr lang="en-US" dirty="0" err="1" smtClean="0"/>
              <a:t>maxDlPowerCapability</a:t>
            </a:r>
            <a:r>
              <a:rPr lang="en-US" dirty="0" smtClean="0"/>
              <a:t>  (460-7=453)</a:t>
            </a:r>
          </a:p>
          <a:p>
            <a:endParaRPr lang="en-US" dirty="0" smtClean="0"/>
          </a:p>
          <a:p>
            <a:endParaRPr lang="en-US" dirty="0"/>
          </a:p>
        </p:txBody>
      </p:sp>
      <p:sp>
        <p:nvSpPr>
          <p:cNvPr id="5" name="Footer Placeholder 4"/>
          <p:cNvSpPr>
            <a:spLocks noGrp="1"/>
          </p:cNvSpPr>
          <p:nvPr>
            <p:ph type="ftr" sz="quarter" idx="11"/>
          </p:nvPr>
        </p:nvSpPr>
        <p:spPr/>
        <p:txBody>
          <a:bodyPr/>
          <a:lstStyle/>
          <a:p>
            <a:r>
              <a:rPr lang="en-US" smtClean="0"/>
              <a:t>Mohammad Rasoul Tanhatalab (m_r_tanha@yahoo.com)    2016</a:t>
            </a:r>
            <a:endParaRPr lang="en-US"/>
          </a:p>
        </p:txBody>
      </p:sp>
      <p:pic>
        <p:nvPicPr>
          <p:cNvPr id="36867" name="Picture 3"/>
          <p:cNvPicPr>
            <a:picLocks noChangeAspect="1" noChangeArrowheads="1"/>
          </p:cNvPicPr>
          <p:nvPr/>
        </p:nvPicPr>
        <p:blipFill>
          <a:blip r:embed="rId3"/>
          <a:srcRect/>
          <a:stretch>
            <a:fillRect/>
          </a:stretch>
        </p:blipFill>
        <p:spPr bwMode="auto">
          <a:xfrm>
            <a:off x="5210330" y="2277860"/>
            <a:ext cx="5133975" cy="1476375"/>
          </a:xfrm>
          <a:prstGeom prst="rect">
            <a:avLst/>
          </a:prstGeom>
          <a:noFill/>
          <a:ln w="9525">
            <a:noFill/>
            <a:miter lim="800000"/>
            <a:headEnd/>
            <a:tailEnd/>
          </a:ln>
          <a:effectLst/>
        </p:spPr>
      </p:pic>
      <p:pic>
        <p:nvPicPr>
          <p:cNvPr id="36868" name="Picture 4"/>
          <p:cNvPicPr>
            <a:picLocks noChangeAspect="1" noChangeArrowheads="1"/>
          </p:cNvPicPr>
          <p:nvPr/>
        </p:nvPicPr>
        <p:blipFill>
          <a:blip r:embed="rId4"/>
          <a:srcRect/>
          <a:stretch>
            <a:fillRect/>
          </a:stretch>
        </p:blipFill>
        <p:spPr bwMode="auto">
          <a:xfrm>
            <a:off x="4318325" y="1356014"/>
            <a:ext cx="7873676" cy="5001924"/>
          </a:xfrm>
          <a:prstGeom prst="rect">
            <a:avLst/>
          </a:prstGeom>
          <a:noFill/>
          <a:ln w="9525">
            <a:noFill/>
            <a:miter lim="800000"/>
            <a:headEnd/>
            <a:tailEnd/>
          </a:ln>
          <a:effectLst/>
        </p:spPr>
      </p:pic>
      <p:pic>
        <p:nvPicPr>
          <p:cNvPr id="36869" name="Picture 5"/>
          <p:cNvPicPr>
            <a:picLocks noChangeAspect="1" noChangeArrowheads="1"/>
          </p:cNvPicPr>
          <p:nvPr/>
        </p:nvPicPr>
        <p:blipFill>
          <a:blip r:embed="rId5"/>
          <a:srcRect/>
          <a:stretch>
            <a:fillRect/>
          </a:stretch>
        </p:blipFill>
        <p:spPr bwMode="auto">
          <a:xfrm>
            <a:off x="6072621" y="2133168"/>
            <a:ext cx="5438775" cy="3257550"/>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6866"/>
                                        </p:tgtEl>
                                        <p:attrNameLst>
                                          <p:attrName>style.visibility</p:attrName>
                                        </p:attrNameLst>
                                      </p:cBhvr>
                                      <p:to>
                                        <p:strVal val="visible"/>
                                      </p:to>
                                    </p:set>
                                    <p:animEffect transition="in" filter="blinds(horizontal)">
                                      <p:cBhvr>
                                        <p:cTn id="7" dur="500"/>
                                        <p:tgtEl>
                                          <p:spTgt spid="36866"/>
                                        </p:tgtEl>
                                      </p:cBhvr>
                                    </p:animEffect>
                                  </p:childTnLst>
                                  <p:subTnLst>
                                    <p:set>
                                      <p:cBhvr override="childStyle">
                                        <p:cTn dur="1" fill="hold" display="0" masterRel="nextClick" afterEffect="1"/>
                                        <p:tgtEl>
                                          <p:spTgt spid="3686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36867"/>
                                        </p:tgtEl>
                                        <p:attrNameLst>
                                          <p:attrName>style.visibility</p:attrName>
                                        </p:attrNameLst>
                                      </p:cBhvr>
                                      <p:to>
                                        <p:strVal val="visible"/>
                                      </p:to>
                                    </p:set>
                                    <p:animEffect transition="in" filter="diamond(in)">
                                      <p:cBhvr>
                                        <p:cTn id="12" dur="2000"/>
                                        <p:tgtEl>
                                          <p:spTgt spid="36867"/>
                                        </p:tgtEl>
                                      </p:cBhvr>
                                    </p:animEffect>
                                  </p:childTnLst>
                                  <p:subTnLst>
                                    <p:set>
                                      <p:cBhvr override="childStyle">
                                        <p:cTn dur="1" fill="hold" display="0" masterRel="nextClick" afterEffect="1"/>
                                        <p:tgtEl>
                                          <p:spTgt spid="36867"/>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36868"/>
                                        </p:tgtEl>
                                        <p:attrNameLst>
                                          <p:attrName>style.visibility</p:attrName>
                                        </p:attrNameLst>
                                      </p:cBhvr>
                                      <p:to>
                                        <p:strVal val="visible"/>
                                      </p:to>
                                    </p:set>
                                    <p:animEffect transition="in" filter="checkerboard(across)">
                                      <p:cBhvr>
                                        <p:cTn id="17" dur="500"/>
                                        <p:tgtEl>
                                          <p:spTgt spid="36868"/>
                                        </p:tgtEl>
                                      </p:cBhvr>
                                    </p:animEffect>
                                  </p:childTnLst>
                                  <p:subTnLst>
                                    <p:set>
                                      <p:cBhvr override="childStyle">
                                        <p:cTn dur="1" fill="hold" display="0" masterRel="nextClick" afterEffect="1"/>
                                        <p:tgtEl>
                                          <p:spTgt spid="36868"/>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6869"/>
                                        </p:tgtEl>
                                        <p:attrNameLst>
                                          <p:attrName>style.visibility</p:attrName>
                                        </p:attrNameLst>
                                      </p:cBhvr>
                                      <p:to>
                                        <p:strVal val="visible"/>
                                      </p:to>
                                    </p:set>
                                    <p:anim calcmode="lin" valueType="num">
                                      <p:cBhvr additive="base">
                                        <p:cTn id="22" dur="500" fill="hold"/>
                                        <p:tgtEl>
                                          <p:spTgt spid="36869"/>
                                        </p:tgtEl>
                                        <p:attrNameLst>
                                          <p:attrName>ppt_x</p:attrName>
                                        </p:attrNameLst>
                                      </p:cBhvr>
                                      <p:tavLst>
                                        <p:tav tm="0">
                                          <p:val>
                                            <p:strVal val="#ppt_x"/>
                                          </p:val>
                                        </p:tav>
                                        <p:tav tm="100000">
                                          <p:val>
                                            <p:strVal val="#ppt_x"/>
                                          </p:val>
                                        </p:tav>
                                      </p:tavLst>
                                    </p:anim>
                                    <p:anim calcmode="lin" valueType="num">
                                      <p:cBhvr additive="base">
                                        <p:cTn id="23" dur="500" fill="hold"/>
                                        <p:tgtEl>
                                          <p:spTgt spid="3686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686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8729" y="244700"/>
            <a:ext cx="9679032" cy="540913"/>
          </a:xfrm>
        </p:spPr>
        <p:txBody>
          <a:bodyPr>
            <a:normAutofit/>
          </a:bodyPr>
          <a:lstStyle/>
          <a:p>
            <a:pPr algn="ctr"/>
            <a:r>
              <a:rPr lang="en-US" dirty="0" smtClean="0">
                <a:solidFill>
                  <a:srgbClr val="FF0000"/>
                </a:solidFill>
              </a:rPr>
              <a:t>Affect of PWR congestion on IRAT and SHO</a:t>
            </a:r>
            <a:endParaRPr lang="en-US" dirty="0">
              <a:solidFill>
                <a:srgbClr val="FF0000"/>
              </a:solidFill>
            </a:endParaRPr>
          </a:p>
        </p:txBody>
      </p:sp>
      <p:pic>
        <p:nvPicPr>
          <p:cNvPr id="2050" name="Picture 2" descr="C:\Users\MOHAMM~1.T\AppData\Local\Temp\SNAGHTMLe61cc0.PNG"/>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4767263" y="1068906"/>
            <a:ext cx="6815137" cy="4261401"/>
          </a:xfrm>
          <a:prstGeom prst="rect">
            <a:avLst/>
          </a:prstGeom>
          <a:noFill/>
          <a:extLst>
            <a:ext uri="{909E8E84-426E-40DD-AFC4-6F175D3DCCD1}">
              <a14:hiddenFill xmlns:a14="http://schemas.microsoft.com/office/drawing/2010/main">
                <a:solidFill>
                  <a:srgbClr val="FFFFFF"/>
                </a:solidFill>
              </a14:hiddenFill>
            </a:ext>
          </a:extLst>
        </p:spPr>
      </p:pic>
      <p:sp>
        <p:nvSpPr>
          <p:cNvPr id="4" name="Text Placeholder 3"/>
          <p:cNvSpPr>
            <a:spLocks noGrp="1"/>
          </p:cNvSpPr>
          <p:nvPr>
            <p:ph type="body" sz="half" idx="2"/>
          </p:nvPr>
        </p:nvSpPr>
        <p:spPr>
          <a:xfrm>
            <a:off x="1255413" y="991116"/>
            <a:ext cx="9285667" cy="582769"/>
          </a:xfrm>
        </p:spPr>
        <p:txBody>
          <a:bodyPr/>
          <a:lstStyle/>
          <a:p>
            <a:pPr algn="ctr"/>
            <a:r>
              <a:rPr lang="en-US" dirty="0" smtClean="0"/>
              <a:t>The PWR congestion is not very affective on IRAT but in SHO is affective</a:t>
            </a:r>
            <a:endParaRPr lang="en-US" dirty="0"/>
          </a:p>
        </p:txBody>
      </p:sp>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203979739"/>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613669"/>
          </a:xfrm>
        </p:spPr>
        <p:txBody>
          <a:bodyPr>
            <a:normAutofit fontScale="90000"/>
          </a:bodyPr>
          <a:lstStyle/>
          <a:p>
            <a:pPr algn="ctr"/>
            <a:r>
              <a:rPr lang="en-US" b="1" dirty="0" smtClean="0">
                <a:solidFill>
                  <a:srgbClr val="FF0000"/>
                </a:solidFill>
              </a:rPr>
              <a:t>Find VSWR</a:t>
            </a:r>
            <a:endParaRPr lang="en-US" b="1" dirty="0">
              <a:solidFill>
                <a:srgbClr val="FF0000"/>
              </a:solidFill>
            </a:endParaRPr>
          </a:p>
        </p:txBody>
      </p:sp>
      <p:pic>
        <p:nvPicPr>
          <p:cNvPr id="5122" name="Picture 2" descr="C:\Users\MOHAMM~1.T\AppData\Local\Temp\SNAGHTML1b42d70.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62447" y="978794"/>
            <a:ext cx="8876191" cy="32000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pic>
        <p:nvPicPr>
          <p:cNvPr id="2050" name="Picture 2" descr="C:\Users\MOHAMM~1.T\AppData\Local\Temp\SNAGHTML11a188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855" y="4545486"/>
            <a:ext cx="7848600"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639477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0763" y="365129"/>
            <a:ext cx="11586564" cy="961399"/>
          </a:xfrm>
        </p:spPr>
        <p:txBody>
          <a:bodyPr>
            <a:normAutofit fontScale="90000"/>
          </a:bodyPr>
          <a:lstStyle/>
          <a:p>
            <a:pPr algn="ctr"/>
            <a:r>
              <a:rPr lang="en-US" b="1" dirty="0" smtClean="0">
                <a:solidFill>
                  <a:srgbClr val="FF0000"/>
                </a:solidFill>
              </a:rPr>
              <a:t>Find the type of DU and RU, Temp, VSWR and Board Serial No.</a:t>
            </a:r>
            <a:endParaRPr lang="en-US" b="1"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865016" y="1600200"/>
            <a:ext cx="8461967" cy="4525963"/>
          </a:xfrm>
          <a:prstGeom prst="rect">
            <a:avLst/>
          </a:prstGeom>
        </p:spPr>
      </p:pic>
      <p:sp>
        <p:nvSpPr>
          <p:cNvPr id="3" name="Footer Placeholder 2"/>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965059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9"/>
            <a:ext cx="10515600" cy="695049"/>
          </a:xfrm>
        </p:spPr>
        <p:txBody>
          <a:bodyPr>
            <a:normAutofit fontScale="90000"/>
          </a:bodyPr>
          <a:lstStyle/>
          <a:p>
            <a:pPr algn="ctr"/>
            <a:r>
              <a:rPr lang="en-US" b="1" dirty="0">
                <a:solidFill>
                  <a:srgbClr val="FF0000"/>
                </a:solidFill>
              </a:rPr>
              <a:t>Frame Synchronization</a:t>
            </a:r>
          </a:p>
        </p:txBody>
      </p:sp>
      <p:sp>
        <p:nvSpPr>
          <p:cNvPr id="3" name="Content Placeholder 2"/>
          <p:cNvSpPr>
            <a:spLocks noGrp="1"/>
          </p:cNvSpPr>
          <p:nvPr>
            <p:ph idx="1"/>
          </p:nvPr>
        </p:nvSpPr>
        <p:spPr>
          <a:xfrm>
            <a:off x="609600" y="1219200"/>
            <a:ext cx="10744200" cy="5116789"/>
          </a:xfrm>
        </p:spPr>
        <p:txBody>
          <a:bodyPr>
            <a:normAutofit fontScale="92500" lnSpcReduction="20000"/>
          </a:bodyPr>
          <a:lstStyle/>
          <a:p>
            <a:pPr marL="0" indent="0" algn="just">
              <a:buNone/>
            </a:pPr>
            <a:r>
              <a:rPr lang="en-US" dirty="0"/>
              <a:t>In the downlink direction, frames are synchronized in order to be </a:t>
            </a:r>
            <a:r>
              <a:rPr lang="en-US" dirty="0" smtClean="0"/>
              <a:t>transmitted in </a:t>
            </a:r>
            <a:r>
              <a:rPr lang="en-US" dirty="0"/>
              <a:t>the air interface at a certain transmission time. The Frame </a:t>
            </a:r>
            <a:r>
              <a:rPr lang="en-US" dirty="0" smtClean="0"/>
              <a:t>Synchronization function </a:t>
            </a:r>
            <a:r>
              <a:rPr lang="en-US" dirty="0"/>
              <a:t>also provides a base for macro-diversity functionality. Frame </a:t>
            </a:r>
            <a:r>
              <a:rPr lang="en-US" dirty="0" smtClean="0"/>
              <a:t>transport timing </a:t>
            </a:r>
            <a:r>
              <a:rPr lang="en-US" dirty="0"/>
              <a:t>is supported within a Serving Radio Network System (SRNS) as </a:t>
            </a:r>
            <a:r>
              <a:rPr lang="en-US" dirty="0" smtClean="0"/>
              <a:t>well as </a:t>
            </a:r>
            <a:r>
              <a:rPr lang="en-US" dirty="0"/>
              <a:t>between two RNSs.</a:t>
            </a:r>
          </a:p>
          <a:p>
            <a:pPr marL="0" indent="0" algn="just">
              <a:buNone/>
            </a:pPr>
            <a:r>
              <a:rPr lang="en-US" dirty="0"/>
              <a:t>The Frame Synchronization function also provides timing and numbering of </a:t>
            </a:r>
            <a:r>
              <a:rPr lang="en-US" dirty="0" smtClean="0"/>
              <a:t>the traffic </a:t>
            </a:r>
            <a:r>
              <a:rPr lang="en-US" dirty="0"/>
              <a:t>frames to be transported over the </a:t>
            </a:r>
            <a:r>
              <a:rPr lang="en-US" dirty="0" err="1"/>
              <a:t>Iub</a:t>
            </a:r>
            <a:r>
              <a:rPr lang="en-US" dirty="0"/>
              <a:t> interface between an RNC and </a:t>
            </a:r>
            <a:r>
              <a:rPr lang="en-US" dirty="0" smtClean="0"/>
              <a:t>its associated </a:t>
            </a:r>
            <a:r>
              <a:rPr lang="en-US" dirty="0"/>
              <a:t>RBS. The function applies to R99 common channels FACH </a:t>
            </a:r>
            <a:r>
              <a:rPr lang="en-US" dirty="0" smtClean="0"/>
              <a:t>and PCH </a:t>
            </a:r>
            <a:r>
              <a:rPr lang="en-US" dirty="0"/>
              <a:t>and dedicated channels R99 DCH. For the data transfer on RACH </a:t>
            </a:r>
            <a:r>
              <a:rPr lang="en-US" dirty="0" smtClean="0"/>
              <a:t>and BCH</a:t>
            </a:r>
            <a:r>
              <a:rPr lang="en-US" dirty="0"/>
              <a:t>, there is no Frame Synchronization related functionality in the RNC. </a:t>
            </a:r>
            <a:r>
              <a:rPr lang="en-US" dirty="0" smtClean="0"/>
              <a:t>For HS-DCH </a:t>
            </a:r>
            <a:r>
              <a:rPr lang="en-US" dirty="0"/>
              <a:t>(HSPA channels), scheduling is the responsibility of the RBS, </a:t>
            </a:r>
            <a:r>
              <a:rPr lang="en-US" dirty="0" smtClean="0"/>
              <a:t>and thus </a:t>
            </a:r>
            <a:r>
              <a:rPr lang="en-US" dirty="0"/>
              <a:t>the Frame Synchronization function is not used.</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38257571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519" y="320135"/>
            <a:ext cx="5518597" cy="838967"/>
          </a:xfrm>
        </p:spPr>
        <p:txBody>
          <a:bodyPr>
            <a:normAutofit/>
          </a:bodyPr>
          <a:lstStyle/>
          <a:p>
            <a:pPr algn="ctr"/>
            <a:r>
              <a:rPr lang="en-US" sz="2000" b="1" dirty="0">
                <a:solidFill>
                  <a:srgbClr val="FF0000"/>
                </a:solidFill>
              </a:rPr>
              <a:t>High Failures after admission and  Sector C has very high UL Sync drops and loss of traffic</a:t>
            </a:r>
          </a:p>
        </p:txBody>
      </p:sp>
      <p:pic>
        <p:nvPicPr>
          <p:cNvPr id="4" name="Content Placeholder 3"/>
          <p:cNvPicPr>
            <a:picLocks noGrp="1" noChangeAspect="1"/>
          </p:cNvPicPr>
          <p:nvPr>
            <p:ph idx="1"/>
          </p:nvPr>
        </p:nvPicPr>
        <p:blipFill>
          <a:blip r:embed="rId2"/>
          <a:stretch>
            <a:fillRect/>
          </a:stretch>
        </p:blipFill>
        <p:spPr>
          <a:xfrm>
            <a:off x="6194740" y="178466"/>
            <a:ext cx="5580657" cy="3170043"/>
          </a:xfrm>
          <a:prstGeom prst="rect">
            <a:avLst/>
          </a:prstGeom>
        </p:spPr>
      </p:pic>
      <p:sp>
        <p:nvSpPr>
          <p:cNvPr id="8" name="Footer Placeholder 7"/>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3"/>
          <a:stretch>
            <a:fillRect/>
          </a:stretch>
        </p:blipFill>
        <p:spPr>
          <a:xfrm>
            <a:off x="6194740" y="3535171"/>
            <a:ext cx="5580657" cy="3157553"/>
          </a:xfrm>
          <a:prstGeom prst="rect">
            <a:avLst/>
          </a:prstGeom>
        </p:spPr>
      </p:pic>
      <p:pic>
        <p:nvPicPr>
          <p:cNvPr id="6" name="Picture 5"/>
          <p:cNvPicPr>
            <a:picLocks noChangeAspect="1"/>
          </p:cNvPicPr>
          <p:nvPr/>
        </p:nvPicPr>
        <p:blipFill>
          <a:blip r:embed="rId4"/>
          <a:stretch>
            <a:fillRect/>
          </a:stretch>
        </p:blipFill>
        <p:spPr>
          <a:xfrm>
            <a:off x="309737" y="3535171"/>
            <a:ext cx="5624392" cy="3157553"/>
          </a:xfrm>
          <a:prstGeom prst="rect">
            <a:avLst/>
          </a:prstGeom>
        </p:spPr>
      </p:pic>
      <p:sp>
        <p:nvSpPr>
          <p:cNvPr id="7" name="TextBox 6"/>
          <p:cNvSpPr txBox="1"/>
          <p:nvPr/>
        </p:nvSpPr>
        <p:spPr>
          <a:xfrm>
            <a:off x="566670" y="1287888"/>
            <a:ext cx="2627291" cy="369332"/>
          </a:xfrm>
          <a:prstGeom prst="rect">
            <a:avLst/>
          </a:prstGeom>
          <a:noFill/>
        </p:spPr>
        <p:txBody>
          <a:bodyPr wrap="square" rtlCol="0">
            <a:spAutoFit/>
          </a:bodyPr>
          <a:lstStyle/>
          <a:p>
            <a:r>
              <a:rPr lang="en-US" dirty="0" smtClean="0"/>
              <a:t>Alarm history: </a:t>
            </a:r>
            <a:r>
              <a:rPr lang="en-US" dirty="0" err="1" smtClean="0">
                <a:hlinkClick r:id="rId5" action="ppaction://hlinkfile"/>
              </a:rPr>
              <a:t>lga</a:t>
            </a:r>
            <a:r>
              <a:rPr lang="en-US" dirty="0" smtClean="0">
                <a:hlinkClick r:id="rId5" action="ppaction://hlinkfile"/>
              </a:rPr>
              <a:t> -a</a:t>
            </a:r>
            <a:endParaRPr lang="en-US" dirty="0"/>
          </a:p>
        </p:txBody>
      </p:sp>
      <p:sp>
        <p:nvSpPr>
          <p:cNvPr id="3" name="TextBox 2"/>
          <p:cNvSpPr txBox="1"/>
          <p:nvPr/>
        </p:nvSpPr>
        <p:spPr>
          <a:xfrm>
            <a:off x="566671" y="1996227"/>
            <a:ext cx="5112912" cy="646331"/>
          </a:xfrm>
          <a:prstGeom prst="rect">
            <a:avLst/>
          </a:prstGeom>
          <a:noFill/>
        </p:spPr>
        <p:txBody>
          <a:bodyPr wrap="square" rtlCol="0">
            <a:spAutoFit/>
          </a:bodyPr>
          <a:lstStyle/>
          <a:p>
            <a:r>
              <a:rPr lang="en-US" dirty="0">
                <a:solidFill>
                  <a:srgbClr val="0070C0"/>
                </a:solidFill>
              </a:rPr>
              <a:t>feeder disconnection and also synchronization issue was the major issue </a:t>
            </a:r>
          </a:p>
        </p:txBody>
      </p:sp>
    </p:spTree>
    <p:extLst>
      <p:ext uri="{BB962C8B-B14F-4D97-AF65-F5344CB8AC3E}">
        <p14:creationId xmlns:p14="http://schemas.microsoft.com/office/powerpoint/2010/main" val="3876663257"/>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2" y="154551"/>
            <a:ext cx="10160359" cy="827803"/>
          </a:xfrm>
        </p:spPr>
        <p:txBody>
          <a:bodyPr/>
          <a:lstStyle/>
          <a:p>
            <a:pPr algn="ctr"/>
            <a:r>
              <a:rPr lang="en-US" b="1" dirty="0" smtClean="0">
                <a:solidFill>
                  <a:srgbClr val="FF0000"/>
                </a:solidFill>
              </a:rPr>
              <a:t>PS and CS CSSR Degradation? </a:t>
            </a:r>
            <a:endParaRPr lang="en-US" b="1" dirty="0">
              <a:solidFill>
                <a:srgbClr val="FF0000"/>
              </a:solidFill>
            </a:endParaRPr>
          </a:p>
        </p:txBody>
      </p:sp>
      <p:sp>
        <p:nvSpPr>
          <p:cNvPr id="5" name="Footer Placeholder 4"/>
          <p:cNvSpPr>
            <a:spLocks noGrp="1"/>
          </p:cNvSpPr>
          <p:nvPr>
            <p:ph type="ftr" sz="quarter" idx="11"/>
          </p:nvPr>
        </p:nvSpPr>
        <p:spPr>
          <a:xfrm>
            <a:off x="8005981" y="6402727"/>
            <a:ext cx="4114800" cy="365125"/>
          </a:xfrm>
        </p:spPr>
        <p:txBody>
          <a:bodyPr/>
          <a:lstStyle/>
          <a:p>
            <a:r>
              <a:rPr lang="en-US" smtClean="0"/>
              <a:t>Mohammad Rasoul Tanhatalab (m_r_tanha@yahoo.com)    2016</a:t>
            </a:r>
            <a:endParaRPr lang="en-US" dirty="0"/>
          </a:p>
        </p:txBody>
      </p:sp>
      <p:sp>
        <p:nvSpPr>
          <p:cNvPr id="3" name="Rectangle 2"/>
          <p:cNvSpPr/>
          <p:nvPr/>
        </p:nvSpPr>
        <p:spPr>
          <a:xfrm>
            <a:off x="0" y="1705916"/>
            <a:ext cx="3606085" cy="1477328"/>
          </a:xfrm>
          <a:prstGeom prst="rect">
            <a:avLst/>
          </a:prstGeom>
        </p:spPr>
        <p:txBody>
          <a:bodyPr wrap="square">
            <a:spAutoFit/>
          </a:bodyPr>
          <a:lstStyle/>
          <a:p>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Due to wrong configuration</a:t>
            </a:r>
          </a:p>
          <a:p>
            <a:r>
              <a:rPr lang="en-US" dirty="0" smtClean="0"/>
              <a:t>The baseline script was run and some </a:t>
            </a:r>
            <a:r>
              <a:rPr lang="en-US" dirty="0"/>
              <a:t>values </a:t>
            </a:r>
            <a:r>
              <a:rPr lang="en-US" dirty="0" smtClean="0"/>
              <a:t>are default and wrong</a:t>
            </a:r>
            <a:endParaRPr lang="en-US" dirty="0"/>
          </a:p>
          <a:p>
            <a:r>
              <a:rPr lang="en-US" dirty="0"/>
              <a:t> </a:t>
            </a:r>
          </a:p>
          <a:p>
            <a:endParaRPr lang="en-US" dirty="0"/>
          </a:p>
        </p:txBody>
      </p:sp>
      <p:pic>
        <p:nvPicPr>
          <p:cNvPr id="4102" name="Picture 6" descr="C:\Users\MOHAMM~1.T\AppData\Local\Temp\SNAGHTML18c9f3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65383" y="982354"/>
            <a:ext cx="7681196" cy="39001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33438" y="4882499"/>
            <a:ext cx="7663895" cy="1835239"/>
          </a:xfrm>
          <a:prstGeom prst="rect">
            <a:avLst/>
          </a:prstGeom>
        </p:spPr>
      </p:pic>
    </p:spTree>
    <p:extLst>
      <p:ext uri="{BB962C8B-B14F-4D97-AF65-F5344CB8AC3E}">
        <p14:creationId xmlns:p14="http://schemas.microsoft.com/office/powerpoint/2010/main" val="559996291"/>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00790"/>
          </a:xfrm>
        </p:spPr>
        <p:txBody>
          <a:bodyPr>
            <a:normAutofit fontScale="90000"/>
          </a:bodyPr>
          <a:lstStyle/>
          <a:p>
            <a:pPr algn="ctr"/>
            <a:r>
              <a:rPr lang="en-US" dirty="0" smtClean="0">
                <a:solidFill>
                  <a:srgbClr val="FF0000"/>
                </a:solidFill>
              </a:rPr>
              <a:t>BLER</a:t>
            </a:r>
            <a:endParaRPr lang="en-US"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5" name="Picture 4"/>
          <p:cNvPicPr>
            <a:picLocks noChangeAspect="1"/>
          </p:cNvPicPr>
          <p:nvPr/>
        </p:nvPicPr>
        <p:blipFill>
          <a:blip r:embed="rId2"/>
          <a:stretch>
            <a:fillRect/>
          </a:stretch>
        </p:blipFill>
        <p:spPr>
          <a:xfrm>
            <a:off x="4412881" y="965920"/>
            <a:ext cx="7582963" cy="4435625"/>
          </a:xfrm>
          <a:prstGeom prst="rect">
            <a:avLst/>
          </a:prstGeom>
        </p:spPr>
      </p:pic>
      <mc:AlternateContent xmlns:mc="http://schemas.openxmlformats.org/markup-compatibility/2006" xmlns:a14="http://schemas.microsoft.com/office/drawing/2010/main">
        <mc:Choice Requires="a14">
          <p:sp>
            <p:nvSpPr>
              <p:cNvPr id="6" name="Rectangle 5"/>
              <p:cNvSpPr/>
              <p:nvPr/>
            </p:nvSpPr>
            <p:spPr>
              <a:xfrm>
                <a:off x="222952" y="983312"/>
                <a:ext cx="4189927" cy="51387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sz="1400" dirty="0"/>
                        <m:t>UL</m:t>
                      </m:r>
                      <m:r>
                        <m:rPr>
                          <m:nor/>
                        </m:rPr>
                        <a:rPr lang="en-US" sz="1400" dirty="0"/>
                        <m:t>_</m:t>
                      </m:r>
                      <m:r>
                        <m:rPr>
                          <m:nor/>
                        </m:rPr>
                        <a:rPr lang="en-US" sz="1400" dirty="0"/>
                        <m:t>BLER</m:t>
                      </m:r>
                      <m:r>
                        <a:rPr lang="en-US" sz="1400" i="1">
                          <a:latin typeface="Cambria Math" panose="02040503050406030204" pitchFamily="18" charset="0"/>
                        </a:rPr>
                        <m:t>=</m:t>
                      </m:r>
                      <m:r>
                        <a:rPr lang="en-US" sz="1400" i="1">
                          <a:latin typeface="Cambria Math" panose="02040503050406030204" pitchFamily="18" charset="0"/>
                        </a:rPr>
                        <m:t>100</m:t>
                      </m:r>
                      <m:r>
                        <a:rPr lang="en-US" sz="1400" i="1">
                          <a:latin typeface="Cambria Math" panose="02040503050406030204" pitchFamily="18" charset="0"/>
                        </a:rPr>
                        <m:t>∗</m:t>
                      </m:r>
                      <m:f>
                        <m:fPr>
                          <m:ctrlPr>
                            <a:rPr lang="en-US" sz="1400" i="1">
                              <a:latin typeface="Cambria Math" panose="02040503050406030204" pitchFamily="18" charset="0"/>
                            </a:rPr>
                          </m:ctrlPr>
                        </m:fPr>
                        <m:num>
                          <m:r>
                            <m:rPr>
                              <m:nor/>
                            </m:rPr>
                            <a:rPr lang="en-US" sz="1400" dirty="0"/>
                            <m:t>PMFAULTYTRANSPORTBLOCKSBCUL</m:t>
                          </m:r>
                        </m:num>
                        <m:den>
                          <m:r>
                            <m:rPr>
                              <m:nor/>
                            </m:rPr>
                            <a:rPr lang="en-US" sz="1400" dirty="0"/>
                            <m:t>PMTRANSPORTBLOCKSBCUL</m:t>
                          </m:r>
                        </m:den>
                      </m:f>
                    </m:oMath>
                  </m:oMathPara>
                </a14:m>
                <a:endParaRPr lang="en-US" sz="1400" dirty="0" smtClean="0"/>
              </a:p>
              <a:p>
                <a:endParaRPr lang="en-US" dirty="0"/>
              </a:p>
              <a:p>
                <a:endParaRPr lang="en-US" dirty="0" smtClean="0"/>
              </a:p>
              <a:p>
                <a:r>
                  <a:rPr lang="en-US" dirty="0" err="1" smtClean="0"/>
                  <a:t>pmTransportBlocksBcUl</a:t>
                </a:r>
                <a:r>
                  <a:rPr lang="en-US" dirty="0" smtClean="0"/>
                  <a:t>                                              ------------------------------------</a:t>
                </a:r>
                <a:endParaRPr lang="en-US" dirty="0"/>
              </a:p>
              <a:p>
                <a:r>
                  <a:rPr lang="en-US" dirty="0"/>
                  <a:t>Total number of uplink DCH transport blocks.</a:t>
                </a:r>
              </a:p>
              <a:p>
                <a:r>
                  <a:rPr lang="en-US" dirty="0"/>
                  <a:t>Condition: Incremented by one for each valid transport block (based on the CRCI) received on UL DCH, before macro diversity </a:t>
                </a:r>
                <a:r>
                  <a:rPr lang="en-US" dirty="0" smtClean="0"/>
                  <a:t>combining.</a:t>
                </a:r>
              </a:p>
              <a:p>
                <a:endParaRPr lang="en-US" dirty="0"/>
              </a:p>
              <a:p>
                <a:r>
                  <a:rPr lang="en-US" dirty="0"/>
                  <a:t>PMFAULTYTRANSPORTBLOCKSBCUL------------------------------------</a:t>
                </a:r>
              </a:p>
              <a:p>
                <a:r>
                  <a:rPr lang="en-US" dirty="0"/>
                  <a:t>Total number of </a:t>
                </a:r>
                <a:r>
                  <a:rPr lang="en-US" dirty="0">
                    <a:solidFill>
                      <a:srgbClr val="FF0000"/>
                    </a:solidFill>
                  </a:rPr>
                  <a:t>faulty</a:t>
                </a:r>
                <a:r>
                  <a:rPr lang="en-US" dirty="0"/>
                  <a:t> uplink DCH transport blocks.</a:t>
                </a:r>
                <a:endParaRPr lang="en-US" i="1" dirty="0">
                  <a:latin typeface="Cambria Math" panose="02040503050406030204" pitchFamily="18" charset="0"/>
                </a:endParaRPr>
              </a:p>
              <a:p>
                <a:endParaRPr lang="en-US" i="1" dirty="0" smtClean="0">
                  <a:latin typeface="Cambria Math" panose="02040503050406030204" pitchFamily="18" charset="0"/>
                </a:endParaRPr>
              </a:p>
              <a:p>
                <a:endParaRPr lang="en-US" sz="1400" dirty="0"/>
              </a:p>
            </p:txBody>
          </p:sp>
        </mc:Choice>
        <mc:Fallback xmlns="">
          <p:sp>
            <p:nvSpPr>
              <p:cNvPr id="6" name="Rectangle 5"/>
              <p:cNvSpPr>
                <a:spLocks noRot="1" noChangeAspect="1" noMove="1" noResize="1" noEditPoints="1" noAdjustHandles="1" noChangeArrowheads="1" noChangeShapeType="1" noTextEdit="1"/>
              </p:cNvSpPr>
              <p:nvPr/>
            </p:nvSpPr>
            <p:spPr>
              <a:xfrm>
                <a:off x="222955" y="983315"/>
                <a:ext cx="4189927" cy="5138779"/>
              </a:xfrm>
              <a:prstGeom prst="rect">
                <a:avLst/>
              </a:prstGeom>
              <a:blipFill rotWithShape="0">
                <a:blip r:embed="rId3"/>
                <a:stretch>
                  <a:fillRect l="-1310"/>
                </a:stretch>
              </a:blipFill>
            </p:spPr>
            <p:txBody>
              <a:bodyPr/>
              <a:lstStyle/>
              <a:p>
                <a:r>
                  <a:rPr lang="en-US">
                    <a:noFill/>
                  </a:rPr>
                  <a:t> </a:t>
                </a:r>
              </a:p>
            </p:txBody>
          </p:sp>
        </mc:Fallback>
      </mc:AlternateContent>
    </p:spTree>
    <p:extLst>
      <p:ext uri="{BB962C8B-B14F-4D97-AF65-F5344CB8AC3E}">
        <p14:creationId xmlns:p14="http://schemas.microsoft.com/office/powerpoint/2010/main" val="55246382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78064"/>
          </a:xfrm>
        </p:spPr>
        <p:txBody>
          <a:bodyPr>
            <a:normAutofit fontScale="90000"/>
          </a:bodyPr>
          <a:lstStyle/>
          <a:p>
            <a:pPr algn="ctr"/>
            <a:r>
              <a:rPr lang="en-US" b="1" dirty="0" smtClean="0">
                <a:solidFill>
                  <a:srgbClr val="FF0000"/>
                </a:solidFill>
              </a:rPr>
              <a:t>BLER Degradation</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7" name="Picture 6"/>
          <p:cNvPicPr>
            <a:picLocks noChangeAspect="1"/>
          </p:cNvPicPr>
          <p:nvPr/>
        </p:nvPicPr>
        <p:blipFill>
          <a:blip r:embed="rId2"/>
          <a:stretch>
            <a:fillRect/>
          </a:stretch>
        </p:blipFill>
        <p:spPr>
          <a:xfrm>
            <a:off x="8057189" y="1237862"/>
            <a:ext cx="3922171" cy="3175090"/>
          </a:xfrm>
          <a:prstGeom prst="rect">
            <a:avLst/>
          </a:prstGeom>
        </p:spPr>
      </p:pic>
      <p:sp>
        <p:nvSpPr>
          <p:cNvPr id="8" name="Rectangle 7"/>
          <p:cNvSpPr/>
          <p:nvPr/>
        </p:nvSpPr>
        <p:spPr>
          <a:xfrm>
            <a:off x="502276" y="1235925"/>
            <a:ext cx="6310648" cy="646331"/>
          </a:xfrm>
          <a:prstGeom prst="rect">
            <a:avLst/>
          </a:prstGeom>
        </p:spPr>
        <p:txBody>
          <a:bodyPr wrap="square">
            <a:spAutoFit/>
          </a:bodyPr>
          <a:lstStyle/>
          <a:p>
            <a:r>
              <a:rPr lang="en-US"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After activation of </a:t>
            </a:r>
            <a:r>
              <a:rPr lang="en-US" dirty="0">
                <a:solidFill>
                  <a:srgbClr val="000000"/>
                </a:solidFill>
                <a:latin typeface="Calibri" panose="020F0502020204030204" pitchFamily="34" charset="0"/>
                <a:ea typeface="Calibri" panose="020F0502020204030204" pitchFamily="34" charset="0"/>
                <a:cs typeface="Times New Roman" panose="02020603050405020304" pitchFamily="18" charset="0"/>
              </a:rPr>
              <a:t>URA_PCH in </a:t>
            </a:r>
            <a:r>
              <a:rPr lang="en-US"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RNCE the UL_BLER has degraded.</a:t>
            </a:r>
          </a:p>
          <a:p>
            <a:r>
              <a:rPr lang="en-US" dirty="0" smtClean="0">
                <a:solidFill>
                  <a:srgbClr val="000000"/>
                </a:solidFill>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pic>
        <p:nvPicPr>
          <p:cNvPr id="9" name="Picture 8"/>
          <p:cNvPicPr>
            <a:picLocks noChangeAspect="1"/>
          </p:cNvPicPr>
          <p:nvPr/>
        </p:nvPicPr>
        <p:blipFill>
          <a:blip r:embed="rId3"/>
          <a:stretch>
            <a:fillRect/>
          </a:stretch>
        </p:blipFill>
        <p:spPr>
          <a:xfrm>
            <a:off x="290907" y="1633452"/>
            <a:ext cx="7495391" cy="4384400"/>
          </a:xfrm>
          <a:prstGeom prst="rect">
            <a:avLst/>
          </a:prstGeom>
        </p:spPr>
      </p:pic>
      <mc:AlternateContent xmlns:mc="http://schemas.openxmlformats.org/markup-compatibility/2006" xmlns:a14="http://schemas.microsoft.com/office/drawing/2010/main">
        <mc:Choice Requires="a14">
          <p:sp>
            <p:nvSpPr>
              <p:cNvPr id="10" name="Rectangle 9"/>
              <p:cNvSpPr/>
              <p:nvPr/>
            </p:nvSpPr>
            <p:spPr>
              <a:xfrm>
                <a:off x="7688687" y="5209626"/>
                <a:ext cx="4426117" cy="8760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n-US" dirty="0"/>
                        <m:t>UL</m:t>
                      </m:r>
                      <m:r>
                        <m:rPr>
                          <m:nor/>
                        </m:rPr>
                        <a:rPr lang="en-US" dirty="0"/>
                        <m:t>_</m:t>
                      </m:r>
                      <m:r>
                        <m:rPr>
                          <m:nor/>
                        </m:rPr>
                        <a:rPr lang="en-US" dirty="0"/>
                        <m:t>BLER</m:t>
                      </m:r>
                      <m:r>
                        <a:rPr lang="en-US" i="1">
                          <a:latin typeface="Cambria Math" panose="02040503050406030204" pitchFamily="18" charset="0"/>
                        </a:rPr>
                        <m:t>=100∗</m:t>
                      </m:r>
                      <m:f>
                        <m:fPr>
                          <m:ctrlPr>
                            <a:rPr lang="en-US" i="1">
                              <a:latin typeface="Cambria Math" panose="02040503050406030204" pitchFamily="18" charset="0"/>
                            </a:rPr>
                          </m:ctrlPr>
                        </m:fPr>
                        <m:num>
                          <m:r>
                            <m:rPr>
                              <m:nor/>
                            </m:rPr>
                            <a:rPr lang="en-US" dirty="0"/>
                            <m:t>PMFAULTYTRANSPORTBLOCKSBCUL</m:t>
                          </m:r>
                        </m:num>
                        <m:den>
                          <m:r>
                            <m:rPr>
                              <m:nor/>
                            </m:rPr>
                            <a:rPr lang="en-US" dirty="0"/>
                            <m:t>PMTRANSPORTBLOCKSBCUL</m:t>
                          </m:r>
                        </m:den>
                      </m:f>
                    </m:oMath>
                  </m:oMathPara>
                </a14:m>
                <a:endParaRPr lang="en-US" dirty="0"/>
              </a:p>
            </p:txBody>
          </p:sp>
        </mc:Choice>
        <mc:Fallback xmlns="">
          <p:sp>
            <p:nvSpPr>
              <p:cNvPr id="10" name="Rectangle 9"/>
              <p:cNvSpPr>
                <a:spLocks noRot="1" noChangeAspect="1" noMove="1" noResize="1" noEditPoints="1" noAdjustHandles="1" noChangeArrowheads="1" noChangeShapeType="1" noTextEdit="1"/>
              </p:cNvSpPr>
              <p:nvPr/>
            </p:nvSpPr>
            <p:spPr>
              <a:xfrm>
                <a:off x="7688688" y="5209626"/>
                <a:ext cx="4426117" cy="876074"/>
              </a:xfrm>
              <a:prstGeom prst="rect">
                <a:avLst/>
              </a:prstGeom>
              <a:blipFill rotWithShape="0">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165000402"/>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2"/>
            <a:ext cx="10972800" cy="557875"/>
          </a:xfrm>
        </p:spPr>
        <p:txBody>
          <a:bodyPr>
            <a:normAutofit fontScale="90000"/>
          </a:bodyPr>
          <a:lstStyle/>
          <a:p>
            <a:r>
              <a:rPr lang="en-US" b="1" dirty="0" smtClean="0">
                <a:solidFill>
                  <a:srgbClr val="FF0000"/>
                </a:solidFill>
              </a:rPr>
              <a:t>URA Update Success Rate</a:t>
            </a:r>
            <a:endParaRPr lang="en-US" b="1" dirty="0">
              <a:solidFill>
                <a:srgbClr val="FF0000"/>
              </a:solidFill>
            </a:endParaRPr>
          </a:p>
        </p:txBody>
      </p:sp>
      <p:pic>
        <p:nvPicPr>
          <p:cNvPr id="5" name="Content Placeholder 4"/>
          <p:cNvPicPr>
            <a:picLocks noGrp="1" noChangeAspect="1"/>
          </p:cNvPicPr>
          <p:nvPr>
            <p:ph idx="1"/>
          </p:nvPr>
        </p:nvPicPr>
        <p:blipFill>
          <a:blip r:embed="rId2"/>
          <a:stretch>
            <a:fillRect/>
          </a:stretch>
        </p:blipFill>
        <p:spPr>
          <a:xfrm>
            <a:off x="609602" y="1328499"/>
            <a:ext cx="10563919" cy="3427363"/>
          </a:xfrm>
          <a:prstGeom prst="rect">
            <a:avLst/>
          </a:prstGeom>
        </p:spPr>
      </p:pic>
      <p:sp>
        <p:nvSpPr>
          <p:cNvPr id="4" name="Footer Placeholder 3"/>
          <p:cNvSpPr>
            <a:spLocks noGrp="1"/>
          </p:cNvSpPr>
          <p:nvPr>
            <p:ph type="ftr" sz="quarter" idx="11"/>
          </p:nvPr>
        </p:nvSpPr>
        <p:spPr>
          <a:xfrm>
            <a:off x="3545662" y="6492879"/>
            <a:ext cx="4691799" cy="365125"/>
          </a:xfrm>
        </p:spPr>
        <p:txBody>
          <a:bodyPr/>
          <a:lstStyle/>
          <a:p>
            <a:r>
              <a:rPr lang="en-US" dirty="0" smtClean="0"/>
              <a:t>Mohammad Rasoul </a:t>
            </a:r>
            <a:r>
              <a:rPr lang="en-US" dirty="0" err="1" smtClean="0"/>
              <a:t>Tanhatalab</a:t>
            </a:r>
            <a:r>
              <a:rPr lang="en-US" dirty="0" smtClean="0"/>
              <a:t> (m_r_tanha@yahoo.com)    2016</a:t>
            </a:r>
            <a:endParaRPr lang="en-US" dirty="0"/>
          </a:p>
        </p:txBody>
      </p:sp>
      <p:sp>
        <p:nvSpPr>
          <p:cNvPr id="6" name="Rectangle 5"/>
          <p:cNvSpPr/>
          <p:nvPr/>
        </p:nvSpPr>
        <p:spPr>
          <a:xfrm>
            <a:off x="1637734" y="899046"/>
            <a:ext cx="8916537" cy="369332"/>
          </a:xfrm>
          <a:prstGeom prst="rect">
            <a:avLst/>
          </a:prstGeom>
        </p:spPr>
        <p:txBody>
          <a:bodyPr wrap="square">
            <a:spAutoFit/>
          </a:bodyPr>
          <a:lstStyle/>
          <a:p>
            <a:pPr algn="ctr"/>
            <a:r>
              <a:rPr lang="en-US" dirty="0">
                <a:solidFill>
                  <a:srgbClr val="0000CC"/>
                </a:solidFill>
                <a:latin typeface="Calibri" panose="020F0502020204030204" pitchFamily="34" charset="0"/>
                <a:ea typeface="Calibri" panose="020F0502020204030204" pitchFamily="34" charset="0"/>
                <a:cs typeface="Times New Roman" panose="02020603050405020304" pitchFamily="18" charset="0"/>
              </a:rPr>
              <a:t>URA_UPDATE_SUCC  = 100*(</a:t>
            </a:r>
            <a:r>
              <a:rPr lang="en-US" dirty="0" err="1">
                <a:solidFill>
                  <a:srgbClr val="0000CC"/>
                </a:solidFill>
                <a:latin typeface="Calibri" panose="020F0502020204030204" pitchFamily="34" charset="0"/>
                <a:ea typeface="Calibri" panose="020F0502020204030204" pitchFamily="34" charset="0"/>
                <a:cs typeface="Times New Roman" panose="02020603050405020304" pitchFamily="18" charset="0"/>
              </a:rPr>
              <a:t>pmNoUraUpdSuccess</a:t>
            </a:r>
            <a:r>
              <a:rPr lang="en-US" dirty="0">
                <a:solidFill>
                  <a:srgbClr val="0000CC"/>
                </a:solidFill>
                <a:latin typeface="Calibri" panose="020F0502020204030204" pitchFamily="34" charset="0"/>
                <a:ea typeface="Calibri" panose="020F0502020204030204" pitchFamily="34" charset="0"/>
                <a:cs typeface="Times New Roman" panose="02020603050405020304" pitchFamily="18" charset="0"/>
              </a:rPr>
              <a:t>/</a:t>
            </a:r>
            <a:r>
              <a:rPr lang="en-US" dirty="0" err="1">
                <a:solidFill>
                  <a:srgbClr val="0000CC"/>
                </a:solidFill>
                <a:latin typeface="Calibri" panose="020F0502020204030204" pitchFamily="34" charset="0"/>
                <a:ea typeface="Calibri" panose="020F0502020204030204" pitchFamily="34" charset="0"/>
                <a:cs typeface="Times New Roman" panose="02020603050405020304" pitchFamily="18" charset="0"/>
              </a:rPr>
              <a:t>pmNoUraUpdAttempt</a:t>
            </a:r>
            <a:r>
              <a:rPr lang="en-US" dirty="0">
                <a:solidFill>
                  <a:srgbClr val="0000CC"/>
                </a:solidFill>
                <a:latin typeface="Calibri" panose="020F0502020204030204" pitchFamily="34" charset="0"/>
                <a:ea typeface="Calibri" panose="020F0502020204030204" pitchFamily="34" charset="0"/>
                <a:cs typeface="Times New Roman" panose="02020603050405020304" pitchFamily="18" charset="0"/>
              </a:rPr>
              <a:t>)</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p:cNvPicPr>
            <a:picLocks noChangeAspect="1"/>
          </p:cNvPicPr>
          <p:nvPr/>
        </p:nvPicPr>
        <p:blipFill>
          <a:blip r:embed="rId3"/>
          <a:stretch>
            <a:fillRect/>
          </a:stretch>
        </p:blipFill>
        <p:spPr>
          <a:xfrm>
            <a:off x="829993" y="4946827"/>
            <a:ext cx="7447619" cy="1409524"/>
          </a:xfrm>
          <a:prstGeom prst="rect">
            <a:avLst/>
          </a:prstGeom>
        </p:spPr>
      </p:pic>
      <p:sp>
        <p:nvSpPr>
          <p:cNvPr id="8" name="Rectangle 7"/>
          <p:cNvSpPr/>
          <p:nvPr/>
        </p:nvSpPr>
        <p:spPr>
          <a:xfrm>
            <a:off x="8498007" y="4844142"/>
            <a:ext cx="3156453" cy="646331"/>
          </a:xfrm>
          <a:prstGeom prst="rect">
            <a:avLst/>
          </a:prstGeom>
        </p:spPr>
        <p:txBody>
          <a:bodyPr wrap="square">
            <a:spAutoFit/>
          </a:bodyPr>
          <a:lstStyle/>
          <a:p>
            <a:pPr algn="ctr"/>
            <a:r>
              <a:rPr lang="en-US" dirty="0" smtClean="0"/>
              <a:t>The problem occurs due </a:t>
            </a:r>
            <a:r>
              <a:rPr lang="en-US" dirty="0"/>
              <a:t>to faulty DUW</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9" name="Picture 8"/>
          <p:cNvPicPr>
            <a:picLocks noChangeAspect="1"/>
          </p:cNvPicPr>
          <p:nvPr/>
        </p:nvPicPr>
        <p:blipFill>
          <a:blip r:embed="rId4"/>
          <a:stretch>
            <a:fillRect/>
          </a:stretch>
        </p:blipFill>
        <p:spPr>
          <a:xfrm>
            <a:off x="1083715" y="4561113"/>
            <a:ext cx="10200000" cy="2180952"/>
          </a:xfrm>
          <a:prstGeom prst="rect">
            <a:avLst/>
          </a:prstGeom>
        </p:spPr>
      </p:pic>
    </p:spTree>
    <p:extLst>
      <p:ext uri="{BB962C8B-B14F-4D97-AF65-F5344CB8AC3E}">
        <p14:creationId xmlns:p14="http://schemas.microsoft.com/office/powerpoint/2010/main" val="1573956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38200" y="365129"/>
            <a:ext cx="10515600" cy="575033"/>
          </a:xfrm>
        </p:spPr>
        <p:txBody>
          <a:bodyPr>
            <a:normAutofit fontScale="90000"/>
          </a:bodyPr>
          <a:lstStyle/>
          <a:p>
            <a:pPr algn="ctr"/>
            <a:r>
              <a:rPr lang="en-US" b="1" dirty="0" smtClean="0">
                <a:solidFill>
                  <a:srgbClr val="FF0000"/>
                </a:solidFill>
              </a:rPr>
              <a:t>NBAP</a:t>
            </a:r>
            <a:endParaRPr lang="en-US" b="1" dirty="0">
              <a:solidFill>
                <a:srgbClr val="FF0000"/>
              </a:solidFill>
            </a:endParaRPr>
          </a:p>
        </p:txBody>
      </p:sp>
      <p:sp>
        <p:nvSpPr>
          <p:cNvPr id="4" name="Text Placeholder 3"/>
          <p:cNvSpPr>
            <a:spLocks noGrp="1"/>
          </p:cNvSpPr>
          <p:nvPr>
            <p:ph idx="1"/>
          </p:nvPr>
        </p:nvSpPr>
        <p:spPr>
          <a:xfrm>
            <a:off x="181379" y="901526"/>
            <a:ext cx="10515600" cy="5146653"/>
          </a:xfrm>
        </p:spPr>
        <p:txBody>
          <a:bodyPr>
            <a:normAutofit fontScale="77500" lnSpcReduction="20000"/>
          </a:bodyPr>
          <a:lstStyle/>
          <a:p>
            <a:r>
              <a:rPr lang="en-US" dirty="0"/>
              <a:t>In the 3GPP </a:t>
            </a:r>
            <a:r>
              <a:rPr lang="en-US" dirty="0" smtClean="0"/>
              <a:t>UTRAN architecture</a:t>
            </a:r>
            <a:r>
              <a:rPr lang="en-US" dirty="0"/>
              <a:t>, </a:t>
            </a:r>
            <a:r>
              <a:rPr lang="en-US" b="1" dirty="0"/>
              <a:t>NBAP</a:t>
            </a:r>
            <a:r>
              <a:rPr lang="en-US" dirty="0"/>
              <a:t> (Node B Application Part) is the </a:t>
            </a:r>
            <a:r>
              <a:rPr lang="en-US" dirty="0" smtClean="0"/>
              <a:t>signaling </a:t>
            </a:r>
            <a:r>
              <a:rPr lang="en-US" dirty="0"/>
              <a:t>protocol </a:t>
            </a:r>
            <a:r>
              <a:rPr lang="en-US" b="1" dirty="0">
                <a:solidFill>
                  <a:srgbClr val="0070C0"/>
                </a:solidFill>
              </a:rPr>
              <a:t>responsible for the control of the Node B by the RNC</a:t>
            </a:r>
            <a:r>
              <a:rPr lang="en-US" b="1" dirty="0" smtClean="0"/>
              <a:t>.</a:t>
            </a:r>
            <a:r>
              <a:rPr lang="en-US" dirty="0"/>
              <a:t>  NBAP is subdivided into Common and Dedicated NBAP (</a:t>
            </a:r>
            <a:r>
              <a:rPr lang="en-US" b="1" dirty="0">
                <a:solidFill>
                  <a:srgbClr val="0070C0"/>
                </a:solidFill>
              </a:rPr>
              <a:t>C-NBAP and D-NBAP</a:t>
            </a:r>
            <a:r>
              <a:rPr lang="en-US" dirty="0"/>
              <a:t>), </a:t>
            </a:r>
            <a:r>
              <a:rPr lang="en-US" dirty="0">
                <a:solidFill>
                  <a:srgbClr val="00B050"/>
                </a:solidFill>
              </a:rPr>
              <a:t>where Common NBAP controls overall Node B functionality, and Dedicated NBAP controls radio links to </a:t>
            </a:r>
            <a:r>
              <a:rPr lang="en-US" dirty="0" smtClean="0">
                <a:solidFill>
                  <a:srgbClr val="00B050"/>
                </a:solidFill>
              </a:rPr>
              <a:t>specific UE</a:t>
            </a:r>
            <a:r>
              <a:rPr lang="en-US" dirty="0" smtClean="0"/>
              <a:t>. </a:t>
            </a:r>
            <a:r>
              <a:rPr lang="en-US" dirty="0"/>
              <a:t>NBAP forms part of </a:t>
            </a:r>
            <a:r>
              <a:rPr lang="en-US" dirty="0" smtClean="0"/>
              <a:t>the </a:t>
            </a:r>
            <a:r>
              <a:rPr lang="en-US" dirty="0" err="1" smtClean="0"/>
              <a:t>Iub</a:t>
            </a:r>
            <a:r>
              <a:rPr lang="en-US" dirty="0"/>
              <a:t> interface</a:t>
            </a:r>
            <a:r>
              <a:rPr lang="en-US" dirty="0" smtClean="0"/>
              <a:t>.</a:t>
            </a:r>
          </a:p>
          <a:p>
            <a:r>
              <a:rPr lang="en-US" dirty="0" smtClean="0"/>
              <a:t>Example 1: High </a:t>
            </a:r>
            <a:r>
              <a:rPr lang="en-US" dirty="0"/>
              <a:t>Failures after Admission on Multiple sites in </a:t>
            </a:r>
            <a:r>
              <a:rPr lang="en-US" dirty="0" smtClean="0"/>
              <a:t>specific location due </a:t>
            </a:r>
            <a:r>
              <a:rPr lang="en-US" dirty="0"/>
              <a:t>to possible transport congestion as these sites also have high NBAP discards</a:t>
            </a:r>
          </a:p>
          <a:p>
            <a:r>
              <a:rPr lang="en-US" dirty="0" smtClean="0"/>
              <a:t>Command in RNC </a:t>
            </a:r>
            <a:r>
              <a:rPr lang="en-US" dirty="0" smtClean="0">
                <a:hlinkClick r:id="rId2" action="ppaction://hlinkfile"/>
              </a:rPr>
              <a:t>(NBAP Discard)</a:t>
            </a:r>
            <a:endParaRPr lang="en-US" dirty="0" smtClean="0"/>
          </a:p>
          <a:p>
            <a:r>
              <a:rPr lang="en-US" dirty="0"/>
              <a:t>H</a:t>
            </a:r>
            <a:r>
              <a:rPr lang="en-US" dirty="0" smtClean="0"/>
              <a:t>igh </a:t>
            </a:r>
            <a:r>
              <a:rPr lang="en-US" dirty="0"/>
              <a:t>NBAP discards </a:t>
            </a:r>
            <a:r>
              <a:rPr lang="en-US" dirty="0" smtClean="0"/>
              <a:t>cause:</a:t>
            </a:r>
          </a:p>
          <a:p>
            <a:pPr lvl="2"/>
            <a:r>
              <a:rPr lang="en-US" dirty="0" err="1"/>
              <a:t>MPload</a:t>
            </a:r>
            <a:r>
              <a:rPr lang="en-US" dirty="0"/>
              <a:t> rejections </a:t>
            </a:r>
            <a:endParaRPr lang="en-US" dirty="0" smtClean="0"/>
          </a:p>
          <a:p>
            <a:pPr lvl="2"/>
            <a:r>
              <a:rPr lang="en-US" dirty="0" smtClean="0"/>
              <a:t>DL </a:t>
            </a:r>
            <a:r>
              <a:rPr lang="en-US" dirty="0" err="1"/>
              <a:t>Hw</a:t>
            </a:r>
            <a:r>
              <a:rPr lang="en-US" dirty="0"/>
              <a:t> rejections, </a:t>
            </a:r>
            <a:r>
              <a:rPr lang="en-US" dirty="0" smtClean="0"/>
              <a:t/>
            </a:r>
            <a:br>
              <a:rPr lang="en-US" dirty="0" smtClean="0"/>
            </a:br>
            <a:r>
              <a:rPr lang="en-US" dirty="0" smtClean="0"/>
              <a:t>DL </a:t>
            </a:r>
            <a:r>
              <a:rPr lang="en-US" dirty="0"/>
              <a:t>code rejections, </a:t>
            </a:r>
            <a:endParaRPr lang="en-US" dirty="0" smtClean="0"/>
          </a:p>
          <a:p>
            <a:pPr lvl="2"/>
            <a:r>
              <a:rPr lang="en-US" dirty="0" smtClean="0"/>
              <a:t>DL </a:t>
            </a:r>
            <a:r>
              <a:rPr lang="en-US" dirty="0"/>
              <a:t>power rejections, </a:t>
            </a:r>
            <a:endParaRPr lang="en-US" dirty="0" smtClean="0"/>
          </a:p>
          <a:p>
            <a:pPr lvl="2"/>
            <a:r>
              <a:rPr lang="en-US" dirty="0" smtClean="0"/>
              <a:t>UL </a:t>
            </a:r>
            <a:r>
              <a:rPr lang="en-US" dirty="0"/>
              <a:t>HW rejections</a:t>
            </a: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47530" y="3307617"/>
            <a:ext cx="4119287" cy="3048737"/>
          </a:xfrm>
          <a:prstGeom prst="rect">
            <a:avLst/>
          </a:prstGeom>
        </p:spPr>
      </p:pic>
    </p:spTree>
    <p:extLst>
      <p:ext uri="{BB962C8B-B14F-4D97-AF65-F5344CB8AC3E}">
        <p14:creationId xmlns:p14="http://schemas.microsoft.com/office/powerpoint/2010/main" val="220368172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Failures after </a:t>
            </a:r>
            <a:r>
              <a:rPr lang="en-US" dirty="0" smtClean="0"/>
              <a:t>admission (</a:t>
            </a:r>
            <a:r>
              <a:rPr lang="en-US" dirty="0"/>
              <a:t>CSSR/Soft </a:t>
            </a:r>
            <a:r>
              <a:rPr lang="en-US" dirty="0" smtClean="0"/>
              <a:t>HO)</a:t>
            </a:r>
            <a:endParaRPr lang="en-US" dirty="0"/>
          </a:p>
        </p:txBody>
      </p:sp>
      <p:sp>
        <p:nvSpPr>
          <p:cNvPr id="3" name="Content Placeholder 2"/>
          <p:cNvSpPr>
            <a:spLocks noGrp="1"/>
          </p:cNvSpPr>
          <p:nvPr>
            <p:ph idx="1"/>
          </p:nvPr>
        </p:nvSpPr>
        <p:spPr>
          <a:xfrm>
            <a:off x="609600" y="1288473"/>
            <a:ext cx="10972800" cy="4837691"/>
          </a:xfrm>
        </p:spPr>
        <p:txBody>
          <a:bodyPr>
            <a:normAutofit fontScale="77500" lnSpcReduction="20000"/>
          </a:bodyPr>
          <a:lstStyle/>
          <a:p>
            <a:r>
              <a:rPr lang="en-US" dirty="0"/>
              <a:t>RU </a:t>
            </a:r>
            <a:r>
              <a:rPr lang="en-US" dirty="0" smtClean="0"/>
              <a:t>Fault</a:t>
            </a:r>
          </a:p>
          <a:p>
            <a:r>
              <a:rPr lang="en-US" dirty="0"/>
              <a:t>TN Blocking </a:t>
            </a:r>
            <a:endParaRPr lang="en-US" dirty="0" smtClean="0"/>
          </a:p>
          <a:p>
            <a:r>
              <a:rPr lang="en-US" dirty="0" err="1" smtClean="0"/>
              <a:t>Iub</a:t>
            </a:r>
            <a:r>
              <a:rPr lang="en-US" dirty="0" smtClean="0"/>
              <a:t> </a:t>
            </a:r>
            <a:r>
              <a:rPr lang="en-US" dirty="0"/>
              <a:t>congestion </a:t>
            </a:r>
            <a:endParaRPr lang="en-US" dirty="0" smtClean="0"/>
          </a:p>
          <a:p>
            <a:r>
              <a:rPr lang="en-US" dirty="0"/>
              <a:t>NBAP Discards </a:t>
            </a:r>
            <a:endParaRPr lang="en-US" dirty="0" smtClean="0"/>
          </a:p>
          <a:p>
            <a:r>
              <a:rPr lang="en-US" dirty="0"/>
              <a:t>License </a:t>
            </a:r>
            <a:r>
              <a:rPr lang="en-US" dirty="0" smtClean="0"/>
              <a:t>expansion</a:t>
            </a:r>
          </a:p>
          <a:p>
            <a:r>
              <a:rPr lang="en-US" dirty="0" err="1"/>
              <a:t>Carrier_SignalNotReceivedWithinTime</a:t>
            </a:r>
            <a:r>
              <a:rPr lang="en-US" dirty="0"/>
              <a:t> </a:t>
            </a:r>
            <a:r>
              <a:rPr lang="en-US" dirty="0" smtClean="0"/>
              <a:t>alarm</a:t>
            </a:r>
          </a:p>
          <a:p>
            <a:r>
              <a:rPr lang="en-US" dirty="0"/>
              <a:t>HW swap and CPRI cables  </a:t>
            </a:r>
            <a:endParaRPr lang="en-US" dirty="0" smtClean="0"/>
          </a:p>
          <a:p>
            <a:r>
              <a:rPr lang="en-US" dirty="0"/>
              <a:t>NTP Server alarms </a:t>
            </a:r>
            <a:r>
              <a:rPr lang="en-US" dirty="0" smtClean="0"/>
              <a:t>(NTP Sync Faults alarms)</a:t>
            </a:r>
          </a:p>
          <a:p>
            <a:r>
              <a:rPr lang="en-US" dirty="0"/>
              <a:t>Transmission </a:t>
            </a:r>
            <a:r>
              <a:rPr lang="en-US" dirty="0" smtClean="0"/>
              <a:t>Issue</a:t>
            </a:r>
          </a:p>
          <a:p>
            <a:r>
              <a:rPr lang="en-US" dirty="0" smtClean="0"/>
              <a:t>DUW faulty</a:t>
            </a:r>
          </a:p>
          <a:p>
            <a:r>
              <a:rPr lang="en-US" dirty="0" smtClean="0"/>
              <a:t>HW </a:t>
            </a:r>
            <a:r>
              <a:rPr lang="en-US" dirty="0" err="1" smtClean="0"/>
              <a:t>Alarms_LKF</a:t>
            </a:r>
            <a:r>
              <a:rPr lang="en-US" dirty="0" smtClean="0"/>
              <a:t> issue after 3rd carrier addition</a:t>
            </a:r>
          </a:p>
          <a:p>
            <a:r>
              <a:rPr lang="en-US" dirty="0" smtClean="0"/>
              <a:t>False configurations (</a:t>
            </a:r>
            <a:r>
              <a:rPr lang="en-US" dirty="0" err="1" smtClean="0"/>
              <a:t>maxDlPowerCapability</a:t>
            </a:r>
            <a:r>
              <a:rPr lang="en-US" dirty="0" smtClean="0"/>
              <a:t>)</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47053393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CSSR</a:t>
            </a:r>
            <a:endParaRPr lang="en-US" dirty="0"/>
          </a:p>
        </p:txBody>
      </p:sp>
      <p:sp>
        <p:nvSpPr>
          <p:cNvPr id="3" name="Content Placeholder 2"/>
          <p:cNvSpPr>
            <a:spLocks noGrp="1"/>
          </p:cNvSpPr>
          <p:nvPr>
            <p:ph idx="1"/>
          </p:nvPr>
        </p:nvSpPr>
        <p:spPr/>
        <p:txBody>
          <a:bodyPr/>
          <a:lstStyle/>
          <a:p>
            <a:r>
              <a:rPr lang="en-US" dirty="0" smtClean="0"/>
              <a:t>User Blocking</a:t>
            </a:r>
          </a:p>
          <a:p>
            <a:r>
              <a:rPr lang="en-US" dirty="0" smtClean="0"/>
              <a:t>RET alarm (</a:t>
            </a:r>
            <a:r>
              <a:rPr lang="en-US" dirty="0" err="1" smtClean="0"/>
              <a:t>MissingRetProfile</a:t>
            </a:r>
            <a:r>
              <a:rPr lang="en-US" dirty="0" smtClean="0"/>
              <a:t>)</a:t>
            </a:r>
          </a:p>
          <a:p>
            <a:r>
              <a:rPr lang="en-US" dirty="0" smtClean="0"/>
              <a:t>Baseline parameters are not set correctly</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rgbClr val="FF0000"/>
                </a:solidFill>
              </a:rPr>
              <a:t>CSSR (Baseline parameter was not set correctly )</a:t>
            </a:r>
            <a:endParaRPr lang="en-US" b="1" dirty="0">
              <a:solidFill>
                <a:srgbClr val="FF0000"/>
              </a:solidFill>
            </a:endParaRP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1354754" name="Picture 2" descr="image004"/>
          <p:cNvPicPr>
            <a:picLocks noChangeAspect="1" noChangeArrowheads="1"/>
          </p:cNvPicPr>
          <p:nvPr/>
        </p:nvPicPr>
        <p:blipFill>
          <a:blip r:embed="rId2"/>
          <a:srcRect/>
          <a:stretch>
            <a:fillRect/>
          </a:stretch>
        </p:blipFill>
        <p:spPr bwMode="auto">
          <a:xfrm>
            <a:off x="2507672" y="2341418"/>
            <a:ext cx="9296400" cy="2038350"/>
          </a:xfrm>
          <a:prstGeom prst="rect">
            <a:avLst/>
          </a:prstGeom>
          <a:noFill/>
          <a:ln w="9525">
            <a:noFill/>
            <a:miter lim="800000"/>
            <a:headEnd/>
            <a:tailEnd/>
          </a:ln>
        </p:spPr>
      </p:pic>
      <p:pic>
        <p:nvPicPr>
          <p:cNvPr id="1354755" name="Picture 1" descr="image005"/>
          <p:cNvPicPr>
            <a:picLocks noChangeAspect="1" noChangeArrowheads="1"/>
          </p:cNvPicPr>
          <p:nvPr/>
        </p:nvPicPr>
        <p:blipFill>
          <a:blip r:embed="rId3"/>
          <a:srcRect/>
          <a:stretch>
            <a:fillRect/>
          </a:stretch>
        </p:blipFill>
        <p:spPr bwMode="auto">
          <a:xfrm>
            <a:off x="512618" y="1191491"/>
            <a:ext cx="8063346" cy="4793673"/>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354755"/>
                                        </p:tgtEl>
                                        <p:attrNameLst>
                                          <p:attrName>style.visibility</p:attrName>
                                        </p:attrNameLst>
                                      </p:cBhvr>
                                      <p:to>
                                        <p:strVal val="visible"/>
                                      </p:to>
                                    </p:set>
                                    <p:animEffect transition="in" filter="blinds(horizontal)">
                                      <p:cBhvr>
                                        <p:cTn id="7" dur="500"/>
                                        <p:tgtEl>
                                          <p:spTgt spid="1354755"/>
                                        </p:tgtEl>
                                      </p:cBhvr>
                                    </p:animEffect>
                                  </p:childTnLst>
                                  <p:subTnLst>
                                    <p:set>
                                      <p:cBhvr override="childStyle">
                                        <p:cTn dur="1" fill="hold" display="0" masterRel="nextClick" afterEffect="1"/>
                                        <p:tgtEl>
                                          <p:spTgt spid="1354755"/>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54754"/>
                                        </p:tgtEl>
                                        <p:attrNameLst>
                                          <p:attrName>style.visibility</p:attrName>
                                        </p:attrNameLst>
                                      </p:cBhvr>
                                      <p:to>
                                        <p:strVal val="visible"/>
                                      </p:to>
                                    </p:set>
                                    <p:animEffect transition="in" filter="checkerboard(across)">
                                      <p:cBhvr>
                                        <p:cTn id="12" dur="500"/>
                                        <p:tgtEl>
                                          <p:spTgt spid="1354754"/>
                                        </p:tgtEl>
                                      </p:cBhvr>
                                    </p:animEffect>
                                  </p:childTnLst>
                                  <p:subTnLst>
                                    <p:set>
                                      <p:cBhvr override="childStyle">
                                        <p:cTn dur="1" fill="hold" display="0" masterRel="nextClick" afterEffect="1"/>
                                        <p:tgtEl>
                                          <p:spTgt spid="135475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RRC_SUCRATE_PS </a:t>
            </a:r>
            <a:r>
              <a:rPr lang="en-US" dirty="0" smtClean="0">
                <a:solidFill>
                  <a:srgbClr val="FF0000"/>
                </a:solidFill>
              </a:rPr>
              <a:t>(UT8399)</a:t>
            </a:r>
            <a:endParaRPr lang="en-US" dirty="0">
              <a:solidFill>
                <a:srgbClr val="FF0000"/>
              </a:solidFill>
            </a:endParaRPr>
          </a:p>
        </p:txBody>
      </p:sp>
      <p:sp>
        <p:nvSpPr>
          <p:cNvPr id="3" name="Content Placeholder 2"/>
          <p:cNvSpPr>
            <a:spLocks noGrp="1"/>
          </p:cNvSpPr>
          <p:nvPr>
            <p:ph idx="1"/>
          </p:nvPr>
        </p:nvSpPr>
        <p:spPr/>
        <p:txBody>
          <a:bodyPr/>
          <a:lstStyle/>
          <a:p>
            <a:r>
              <a:rPr lang="en-US" dirty="0"/>
              <a:t> </a:t>
            </a:r>
            <a:r>
              <a:rPr lang="en-US" dirty="0" err="1"/>
              <a:t>nvl</a:t>
            </a:r>
            <a:r>
              <a:rPr lang="en-US" dirty="0"/>
              <a:t> (PMTOTNORRCCONNECTREQPSSUCC,0) / (</a:t>
            </a:r>
            <a:r>
              <a:rPr lang="en-US" dirty="0" err="1"/>
              <a:t>pmTotNoRrcConnectReqPs</a:t>
            </a:r>
            <a:r>
              <a:rPr lang="en-US" dirty="0"/>
              <a:t> - </a:t>
            </a:r>
            <a:r>
              <a:rPr lang="en-US" dirty="0" err="1"/>
              <a:t>nvl</a:t>
            </a:r>
            <a:r>
              <a:rPr lang="en-US" dirty="0"/>
              <a:t>(pmNoLoadSharingRrcConnPs,0)) end, 2) RRC_SUCRATE_PS ,</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42492636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136041"/>
            <a:ext cx="10972800" cy="817137"/>
          </a:xfrm>
        </p:spPr>
        <p:txBody>
          <a:bodyPr/>
          <a:lstStyle/>
          <a:p>
            <a:r>
              <a:rPr lang="en-US" dirty="0" smtClean="0"/>
              <a:t>CSSR (CLOCK </a:t>
            </a:r>
            <a:r>
              <a:rPr lang="en-US" dirty="0"/>
              <a:t>Synch alarms </a:t>
            </a:r>
            <a:r>
              <a:rPr lang="en-US" dirty="0" smtClean="0"/>
              <a:t>)</a:t>
            </a:r>
            <a:endParaRPr lang="en-US" dirty="0"/>
          </a:p>
        </p:txBody>
      </p:sp>
      <p:pic>
        <p:nvPicPr>
          <p:cNvPr id="5" name="Content Placeholder 4"/>
          <p:cNvPicPr>
            <a:picLocks noGrp="1" noChangeAspect="1"/>
          </p:cNvPicPr>
          <p:nvPr>
            <p:ph idx="1"/>
          </p:nvPr>
        </p:nvPicPr>
        <p:blipFill>
          <a:blip r:embed="rId2"/>
          <a:stretch>
            <a:fillRect/>
          </a:stretch>
        </p:blipFill>
        <p:spPr>
          <a:xfrm>
            <a:off x="609600" y="1048928"/>
            <a:ext cx="10972800" cy="3535052"/>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3"/>
          <a:stretch>
            <a:fillRect/>
          </a:stretch>
        </p:blipFill>
        <p:spPr>
          <a:xfrm>
            <a:off x="1053144" y="4718094"/>
            <a:ext cx="10085715" cy="1171429"/>
          </a:xfrm>
          <a:prstGeom prst="rect">
            <a:avLst/>
          </a:prstGeom>
        </p:spPr>
      </p:pic>
    </p:spTree>
    <p:extLst>
      <p:ext uri="{BB962C8B-B14F-4D97-AF65-F5344CB8AC3E}">
        <p14:creationId xmlns:p14="http://schemas.microsoft.com/office/powerpoint/2010/main" val="3195172611"/>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2"/>
            <a:ext cx="10972800" cy="789887"/>
          </a:xfrm>
        </p:spPr>
        <p:txBody>
          <a:bodyPr/>
          <a:lstStyle/>
          <a:p>
            <a:r>
              <a:rPr lang="en-US" dirty="0" smtClean="0"/>
              <a:t>CSSR (</a:t>
            </a:r>
            <a:r>
              <a:rPr lang="en-US" dirty="0"/>
              <a:t>CLOCK Calibration </a:t>
            </a:r>
            <a:r>
              <a:rPr lang="en-US" dirty="0" smtClean="0"/>
              <a:t>alarms)</a:t>
            </a:r>
            <a:endParaRPr lang="en-US" dirty="0"/>
          </a:p>
        </p:txBody>
      </p:sp>
      <p:pic>
        <p:nvPicPr>
          <p:cNvPr id="5" name="Content Placeholder 4"/>
          <p:cNvPicPr>
            <a:picLocks noGrp="1" noChangeAspect="1"/>
          </p:cNvPicPr>
          <p:nvPr>
            <p:ph idx="1"/>
          </p:nvPr>
        </p:nvPicPr>
        <p:blipFill>
          <a:blip r:embed="rId2"/>
          <a:stretch>
            <a:fillRect/>
          </a:stretch>
        </p:blipFill>
        <p:spPr>
          <a:xfrm>
            <a:off x="609600" y="1263896"/>
            <a:ext cx="10972800" cy="3544478"/>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6" name="Picture 5"/>
          <p:cNvPicPr>
            <a:picLocks noChangeAspect="1"/>
          </p:cNvPicPr>
          <p:nvPr/>
        </p:nvPicPr>
        <p:blipFill>
          <a:blip r:embed="rId3"/>
          <a:stretch>
            <a:fillRect/>
          </a:stretch>
        </p:blipFill>
        <p:spPr>
          <a:xfrm>
            <a:off x="357907" y="5007749"/>
            <a:ext cx="11476191" cy="961905"/>
          </a:xfrm>
          <a:prstGeom prst="rect">
            <a:avLst/>
          </a:prstGeom>
        </p:spPr>
      </p:pic>
    </p:spTree>
    <p:extLst>
      <p:ext uri="{BB962C8B-B14F-4D97-AF65-F5344CB8AC3E}">
        <p14:creationId xmlns:p14="http://schemas.microsoft.com/office/powerpoint/2010/main" val="1837627443"/>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2"/>
            <a:ext cx="10972800" cy="680705"/>
          </a:xfrm>
        </p:spPr>
        <p:txBody>
          <a:bodyPr>
            <a:normAutofit fontScale="90000"/>
          </a:bodyPr>
          <a:lstStyle/>
          <a:p>
            <a:r>
              <a:rPr lang="en-US" dirty="0" err="1"/>
              <a:t>Iub</a:t>
            </a:r>
            <a:r>
              <a:rPr lang="en-US" dirty="0"/>
              <a:t>/link problems </a:t>
            </a:r>
          </a:p>
        </p:txBody>
      </p:sp>
      <p:pic>
        <p:nvPicPr>
          <p:cNvPr id="7" name="Content Placeholder 6"/>
          <p:cNvPicPr>
            <a:picLocks noGrp="1" noChangeAspect="1"/>
          </p:cNvPicPr>
          <p:nvPr>
            <p:ph idx="1"/>
          </p:nvPr>
        </p:nvPicPr>
        <p:blipFill>
          <a:blip r:embed="rId2"/>
          <a:stretch>
            <a:fillRect/>
          </a:stretch>
        </p:blipFill>
        <p:spPr>
          <a:xfrm>
            <a:off x="2286476" y="1958419"/>
            <a:ext cx="7619048" cy="3809524"/>
          </a:xfrm>
          <a:prstGeom prst="rect">
            <a:avLst/>
          </a:prstGeom>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5" name="Rectangle 4"/>
          <p:cNvSpPr/>
          <p:nvPr/>
        </p:nvSpPr>
        <p:spPr>
          <a:xfrm>
            <a:off x="204718" y="955347"/>
            <a:ext cx="11709780" cy="646331"/>
          </a:xfrm>
          <a:prstGeom prst="rect">
            <a:avLst/>
          </a:prstGeom>
        </p:spPr>
        <p:txBody>
          <a:bodyPr wrap="square">
            <a:spAutoFit/>
          </a:bodyPr>
          <a:lstStyle/>
          <a:p>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It was a specific case with severe degradation observed </a:t>
            </a:r>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at </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busy hr.  also observed </a:t>
            </a:r>
            <a:r>
              <a:rPr lang="en-US" dirty="0" err="1">
                <a:solidFill>
                  <a:srgbClr val="1F497D"/>
                </a:solidFill>
                <a:latin typeface="Calibri" panose="020F0502020204030204" pitchFamily="34" charset="0"/>
                <a:ea typeface="Calibri" panose="020F0502020204030204" pitchFamily="34" charset="0"/>
                <a:cs typeface="Times New Roman" panose="02020603050405020304" pitchFamily="18" charset="0"/>
              </a:rPr>
              <a:t>Iub</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 discards &amp; HS Cap limiting ratio at same times </a:t>
            </a:r>
            <a:r>
              <a:rPr lang="en-US" dirty="0" smtClean="0">
                <a:solidFill>
                  <a:srgbClr val="1F497D"/>
                </a:solidFill>
                <a:latin typeface="Calibri" panose="020F0502020204030204" pitchFamily="34" charset="0"/>
                <a:ea typeface="Calibri" panose="020F0502020204030204" pitchFamily="34" charset="0"/>
                <a:cs typeface="Times New Roman" panose="02020603050405020304" pitchFamily="18" charset="0"/>
              </a:rPr>
              <a:t>on </a:t>
            </a:r>
            <a:r>
              <a:rPr lang="en-US" dirty="0">
                <a:solidFill>
                  <a:srgbClr val="1F497D"/>
                </a:solidFill>
                <a:latin typeface="Calibri" panose="020F0502020204030204" pitchFamily="34" charset="0"/>
                <a:ea typeface="Calibri" panose="020F0502020204030204" pitchFamily="34" charset="0"/>
                <a:cs typeface="Times New Roman" panose="02020603050405020304" pitchFamily="18" charset="0"/>
              </a:rPr>
              <a:t>impact of degradation</a:t>
            </a:r>
            <a:endParaRPr lang="en-US" dirty="0"/>
          </a:p>
        </p:txBody>
      </p:sp>
      <p:pic>
        <p:nvPicPr>
          <p:cNvPr id="6" name="Picture 5"/>
          <p:cNvPicPr>
            <a:picLocks noChangeAspect="1"/>
          </p:cNvPicPr>
          <p:nvPr/>
        </p:nvPicPr>
        <p:blipFill>
          <a:blip r:embed="rId3"/>
          <a:stretch>
            <a:fillRect/>
          </a:stretch>
        </p:blipFill>
        <p:spPr>
          <a:xfrm>
            <a:off x="246984" y="1636048"/>
            <a:ext cx="8980232" cy="4490116"/>
          </a:xfrm>
          <a:prstGeom prst="rect">
            <a:avLst/>
          </a:prstGeom>
        </p:spPr>
      </p:pic>
    </p:spTree>
    <p:extLst>
      <p:ext uri="{BB962C8B-B14F-4D97-AF65-F5344CB8AC3E}">
        <p14:creationId xmlns:p14="http://schemas.microsoft.com/office/powerpoint/2010/main" val="195423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subTnLst>
                                    <p:set>
                                      <p:cBhvr override="childStyle">
                                        <p:cTn dur="1" fill="hold" display="0" masterRel="nextClick" afterEffect="1"/>
                                        <p:tgtEl>
                                          <p:spTgt spid="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DCR</a:t>
            </a:r>
            <a:endParaRPr lang="en-US" dirty="0"/>
          </a:p>
        </p:txBody>
      </p:sp>
      <p:pic>
        <p:nvPicPr>
          <p:cNvPr id="418818" name="Picture 2"/>
          <p:cNvPicPr>
            <a:picLocks noGrp="1" noChangeAspect="1" noChangeArrowheads="1"/>
          </p:cNvPicPr>
          <p:nvPr>
            <p:ph idx="1"/>
          </p:nvPr>
        </p:nvPicPr>
        <p:blipFill>
          <a:blip r:embed="rId2"/>
          <a:stretch>
            <a:fillRect/>
          </a:stretch>
        </p:blipFill>
        <p:spPr bwMode="auto">
          <a:xfrm>
            <a:off x="2042115" y="1600200"/>
            <a:ext cx="8107769" cy="4525963"/>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6" name="Rectangle 5"/>
          <p:cNvSpPr/>
          <p:nvPr/>
        </p:nvSpPr>
        <p:spPr>
          <a:xfrm>
            <a:off x="263235" y="1997471"/>
            <a:ext cx="3228111" cy="1477328"/>
          </a:xfrm>
          <a:prstGeom prst="rect">
            <a:avLst/>
          </a:prstGeom>
        </p:spPr>
        <p:txBody>
          <a:bodyPr wrap="square">
            <a:spAutoFit/>
          </a:bodyPr>
          <a:lstStyle/>
          <a:p>
            <a:r>
              <a:rPr lang="en-GB" dirty="0" smtClean="0"/>
              <a:t>Firstly the DUW was fault after investigation it found that the </a:t>
            </a:r>
            <a:r>
              <a:rPr lang="en-GB" b="1" dirty="0" smtClean="0">
                <a:solidFill>
                  <a:srgbClr val="FF0000"/>
                </a:solidFill>
              </a:rPr>
              <a:t>PSU</a:t>
            </a:r>
            <a:r>
              <a:rPr lang="en-GB" dirty="0" smtClean="0"/>
              <a:t> was faulty and it’s replaced. Issue is rectified and DUW is working normally</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Low IRAT HO</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474114" name="Picture 2"/>
          <p:cNvPicPr>
            <a:picLocks noChangeAspect="1" noChangeArrowheads="1"/>
          </p:cNvPicPr>
          <p:nvPr/>
        </p:nvPicPr>
        <p:blipFill>
          <a:blip r:embed="rId2"/>
          <a:srcRect/>
          <a:stretch>
            <a:fillRect/>
          </a:stretch>
        </p:blipFill>
        <p:spPr bwMode="auto">
          <a:xfrm>
            <a:off x="3558805" y="1288474"/>
            <a:ext cx="8453089" cy="4966855"/>
          </a:xfrm>
          <a:prstGeom prst="rect">
            <a:avLst/>
          </a:prstGeom>
          <a:noFill/>
          <a:ln w="9525">
            <a:noFill/>
            <a:miter lim="800000"/>
            <a:headEnd/>
            <a:tailEnd/>
          </a:ln>
          <a:effectLst/>
        </p:spPr>
      </p:pic>
      <p:pic>
        <p:nvPicPr>
          <p:cNvPr id="474115" name="Picture 3"/>
          <p:cNvPicPr>
            <a:picLocks noChangeAspect="1" noChangeArrowheads="1"/>
          </p:cNvPicPr>
          <p:nvPr/>
        </p:nvPicPr>
        <p:blipFill>
          <a:blip r:embed="rId3"/>
          <a:srcRect/>
          <a:stretch>
            <a:fillRect/>
          </a:stretch>
        </p:blipFill>
        <p:spPr bwMode="auto">
          <a:xfrm>
            <a:off x="3964999" y="1998088"/>
            <a:ext cx="6532563" cy="2390775"/>
          </a:xfrm>
          <a:prstGeom prst="rect">
            <a:avLst/>
          </a:prstGeom>
          <a:noFill/>
          <a:ln w="9525">
            <a:noFill/>
            <a:miter lim="800000"/>
            <a:headEnd/>
            <a:tailEnd/>
          </a:ln>
          <a:effectLst/>
        </p:spPr>
      </p:pic>
      <p:pic>
        <p:nvPicPr>
          <p:cNvPr id="474116" name="Picture 4"/>
          <p:cNvPicPr>
            <a:picLocks noChangeAspect="1" noChangeArrowheads="1"/>
          </p:cNvPicPr>
          <p:nvPr/>
        </p:nvPicPr>
        <p:blipFill>
          <a:blip r:embed="rId4"/>
          <a:srcRect/>
          <a:stretch>
            <a:fillRect/>
          </a:stretch>
        </p:blipFill>
        <p:spPr bwMode="auto">
          <a:xfrm>
            <a:off x="4017819" y="1902344"/>
            <a:ext cx="6442363" cy="4314885"/>
          </a:xfrm>
          <a:prstGeom prst="rect">
            <a:avLst/>
          </a:prstGeom>
          <a:noFill/>
          <a:ln w="9525">
            <a:noFill/>
            <a:miter lim="800000"/>
            <a:headEnd/>
            <a:tailEnd/>
          </a:ln>
          <a:effectLst/>
        </p:spPr>
      </p:pic>
      <p:pic>
        <p:nvPicPr>
          <p:cNvPr id="474117" name="Picture 5"/>
          <p:cNvPicPr>
            <a:picLocks noChangeAspect="1" noChangeArrowheads="1"/>
          </p:cNvPicPr>
          <p:nvPr/>
        </p:nvPicPr>
        <p:blipFill>
          <a:blip r:embed="rId5"/>
          <a:srcRect/>
          <a:stretch>
            <a:fillRect/>
          </a:stretch>
        </p:blipFill>
        <p:spPr bwMode="auto">
          <a:xfrm>
            <a:off x="4608370" y="1337082"/>
            <a:ext cx="7292687" cy="4911318"/>
          </a:xfrm>
          <a:prstGeom prst="rect">
            <a:avLst/>
          </a:prstGeom>
          <a:noFill/>
          <a:ln w="9525">
            <a:noFill/>
            <a:miter lim="800000"/>
            <a:headEnd/>
            <a:tailEnd/>
          </a:ln>
          <a:effectLst/>
        </p:spPr>
      </p:pic>
      <p:sp>
        <p:nvSpPr>
          <p:cNvPr id="474118" name="Rectangle 6"/>
          <p:cNvSpPr>
            <a:spLocks noChangeArrowheads="1"/>
          </p:cNvSpPr>
          <p:nvPr/>
        </p:nvSpPr>
        <p:spPr bwMode="auto">
          <a:xfrm>
            <a:off x="0" y="1648693"/>
            <a:ext cx="3560619" cy="138499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200" b="1" i="0" u="none" strike="noStrike" cap="none" normalizeH="0" baseline="0" dirty="0" smtClean="0">
                <a:ln>
                  <a:noFill/>
                </a:ln>
                <a:solidFill>
                  <a:srgbClr val="44546A"/>
                </a:solidFill>
                <a:effectLst/>
                <a:latin typeface="Arial" pitchFamily="34" charset="0"/>
                <a:ea typeface="Calibri" pitchFamily="34" charset="0"/>
                <a:cs typeface="Times New Roman" pitchFamily="18" charset="0"/>
              </a:rPr>
              <a:t>The IRATHO is poor due to the following issue</a:t>
            </a:r>
          </a:p>
          <a:p>
            <a:pPr marL="0" marR="0" lvl="0" indent="0" algn="l" defTabSz="914400" rtl="0" eaLnBrk="1" fontAlgn="base" latinLnBrk="0" hangingPunct="1">
              <a:lnSpc>
                <a:spcPct val="100000"/>
              </a:lnSpc>
              <a:spcBef>
                <a:spcPct val="0"/>
              </a:spcBef>
              <a:spcAft>
                <a:spcPct val="0"/>
              </a:spcAft>
              <a:buClrTx/>
              <a:buSzTx/>
              <a:buFontTx/>
              <a:buNone/>
              <a:tabLst/>
            </a:pPr>
            <a:endParaRPr lang="en-US" sz="1200" b="1" dirty="0" smtClean="0">
              <a:solidFill>
                <a:srgbClr val="44546A"/>
              </a:solidFill>
              <a:latin typeface="Arial" pitchFamily="34" charset="0"/>
              <a:ea typeface="Calibri" pitchFamily="34" charset="0"/>
              <a:cs typeface="Times New Roman" pitchFamily="18" charset="0"/>
            </a:endParaRPr>
          </a:p>
          <a:p>
            <a:pPr lvl="1" fontAlgn="base">
              <a:spcBef>
                <a:spcPct val="0"/>
              </a:spcBef>
              <a:spcAft>
                <a:spcPct val="0"/>
              </a:spcAft>
            </a:pPr>
            <a:r>
              <a:rPr kumimoji="0" lang="en-US" sz="1200" b="1" i="0" u="none" strike="noStrike" cap="none" normalizeH="0" baseline="0" dirty="0" smtClean="0">
                <a:ln>
                  <a:noFill/>
                </a:ln>
                <a:solidFill>
                  <a:srgbClr val="44546A"/>
                </a:solidFill>
                <a:effectLst/>
                <a:latin typeface="Arial" pitchFamily="34" charset="0"/>
                <a:ea typeface="Calibri" pitchFamily="34" charset="0"/>
                <a:cs typeface="Times New Roman" pitchFamily="18" charset="0"/>
              </a:rPr>
              <a:t>1. High ICM which is causing IRAT HO failures.</a:t>
            </a:r>
            <a:endParaRPr kumimoji="0" lang="en-US" sz="1200" b="1" i="0" u="none" strike="noStrike" cap="none" normalizeH="0" baseline="0" dirty="0" smtClean="0">
              <a:ln>
                <a:noFill/>
              </a:ln>
              <a:solidFill>
                <a:schemeClr val="tx1"/>
              </a:solidFill>
              <a:effectLst/>
              <a:latin typeface="Arial" pitchFamily="34" charset="0"/>
              <a:cs typeface="Arial" pitchFamily="34" charset="0"/>
            </a:endParaRPr>
          </a:p>
          <a:p>
            <a:pPr lvl="1" eaLnBrk="0" fontAlgn="base" hangingPunct="0">
              <a:spcBef>
                <a:spcPct val="0"/>
              </a:spcBef>
              <a:spcAft>
                <a:spcPct val="0"/>
              </a:spcAft>
            </a:pPr>
            <a:r>
              <a:rPr kumimoji="0" lang="en-US" sz="1200" b="1" i="0" u="none" strike="noStrike" cap="none" normalizeH="0" baseline="0" dirty="0" smtClean="0">
                <a:ln>
                  <a:noFill/>
                </a:ln>
                <a:solidFill>
                  <a:srgbClr val="44546A"/>
                </a:solidFill>
                <a:effectLst/>
                <a:latin typeface="Arial" pitchFamily="34" charset="0"/>
                <a:ea typeface="Calibri" pitchFamily="34" charset="0"/>
                <a:cs typeface="Times New Roman" pitchFamily="18" charset="0"/>
              </a:rPr>
              <a:t>2. High TCH assignment failure rate which is also causing poor IRAT performance for 3G site. </a:t>
            </a:r>
            <a:endParaRPr kumimoji="0" lang="en-US" sz="1200" b="1" i="0" u="none" strike="noStrike" cap="none" normalizeH="0" baseline="0" dirty="0" smtClean="0">
              <a:ln>
                <a:noFill/>
              </a:ln>
              <a:solidFill>
                <a:schemeClr val="tx1"/>
              </a:solidFill>
              <a:effectLst/>
              <a:latin typeface="Arial" pitchFamily="34" charset="0"/>
              <a:cs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4114"/>
                                        </p:tgtEl>
                                        <p:attrNameLst>
                                          <p:attrName>style.visibility</p:attrName>
                                        </p:attrNameLst>
                                      </p:cBhvr>
                                      <p:to>
                                        <p:strVal val="visible"/>
                                      </p:to>
                                    </p:set>
                                    <p:animEffect transition="in" filter="fade">
                                      <p:cBhvr>
                                        <p:cTn id="7" dur="2000"/>
                                        <p:tgtEl>
                                          <p:spTgt spid="474114"/>
                                        </p:tgtEl>
                                      </p:cBhvr>
                                    </p:animEffect>
                                  </p:childTnLst>
                                  <p:subTnLst>
                                    <p:set>
                                      <p:cBhvr override="childStyle">
                                        <p:cTn dur="1" fill="hold" display="0" masterRel="nextClick" afterEffect="1"/>
                                        <p:tgtEl>
                                          <p:spTgt spid="47411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74115"/>
                                        </p:tgtEl>
                                        <p:attrNameLst>
                                          <p:attrName>style.visibility</p:attrName>
                                        </p:attrNameLst>
                                      </p:cBhvr>
                                      <p:to>
                                        <p:strVal val="visible"/>
                                      </p:to>
                                    </p:set>
                                    <p:animEffect transition="in" filter="blinds(horizontal)">
                                      <p:cBhvr>
                                        <p:cTn id="12" dur="500"/>
                                        <p:tgtEl>
                                          <p:spTgt spid="474115"/>
                                        </p:tgtEl>
                                      </p:cBhvr>
                                    </p:animEffect>
                                  </p:childTnLst>
                                  <p:subTnLst>
                                    <p:set>
                                      <p:cBhvr override="childStyle">
                                        <p:cTn dur="1" fill="hold" display="0" masterRel="nextClick" afterEffect="1"/>
                                        <p:tgtEl>
                                          <p:spTgt spid="47411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74117"/>
                                        </p:tgtEl>
                                        <p:attrNameLst>
                                          <p:attrName>style.visibility</p:attrName>
                                        </p:attrNameLst>
                                      </p:cBhvr>
                                      <p:to>
                                        <p:strVal val="visible"/>
                                      </p:to>
                                    </p:set>
                                    <p:anim calcmode="lin" valueType="num">
                                      <p:cBhvr additive="base">
                                        <p:cTn id="17" dur="500" fill="hold"/>
                                        <p:tgtEl>
                                          <p:spTgt spid="474117"/>
                                        </p:tgtEl>
                                        <p:attrNameLst>
                                          <p:attrName>ppt_x</p:attrName>
                                        </p:attrNameLst>
                                      </p:cBhvr>
                                      <p:tavLst>
                                        <p:tav tm="0">
                                          <p:val>
                                            <p:strVal val="#ppt_x"/>
                                          </p:val>
                                        </p:tav>
                                        <p:tav tm="100000">
                                          <p:val>
                                            <p:strVal val="#ppt_x"/>
                                          </p:val>
                                        </p:tav>
                                      </p:tavLst>
                                    </p:anim>
                                    <p:anim calcmode="lin" valueType="num">
                                      <p:cBhvr additive="base">
                                        <p:cTn id="18" dur="500" fill="hold"/>
                                        <p:tgtEl>
                                          <p:spTgt spid="474117"/>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474117"/>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474116"/>
                                        </p:tgtEl>
                                        <p:attrNameLst>
                                          <p:attrName>style.visibility</p:attrName>
                                        </p:attrNameLst>
                                      </p:cBhvr>
                                      <p:to>
                                        <p:strVal val="visible"/>
                                      </p:to>
                                    </p:set>
                                    <p:animEffect transition="in" filter="box(in)">
                                      <p:cBhvr>
                                        <p:cTn id="23" dur="500"/>
                                        <p:tgtEl>
                                          <p:spTgt spid="474116"/>
                                        </p:tgtEl>
                                      </p:cBhvr>
                                    </p:animEffect>
                                  </p:childTnLst>
                                  <p:subTnLst>
                                    <p:set>
                                      <p:cBhvr override="childStyle">
                                        <p:cTn dur="1" fill="hold" display="0" masterRel="nextClick" afterEffect="1"/>
                                        <p:tgtEl>
                                          <p:spTgt spid="4741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header EN.jp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4000" y="0"/>
            <a:ext cx="9144000" cy="978408"/>
          </a:xfrm>
          <a:prstGeom prst="rect">
            <a:avLst/>
          </a:prstGeom>
        </p:spPr>
      </p:pic>
      <p:sp>
        <p:nvSpPr>
          <p:cNvPr id="12" name="TextBox 11"/>
          <p:cNvSpPr txBox="1"/>
          <p:nvPr/>
        </p:nvSpPr>
        <p:spPr>
          <a:xfrm>
            <a:off x="1524000" y="6162844"/>
            <a:ext cx="9144000" cy="369332"/>
          </a:xfrm>
          <a:prstGeom prst="rect">
            <a:avLst/>
          </a:prstGeom>
          <a:solidFill>
            <a:srgbClr val="FEC20C"/>
          </a:solidFill>
        </p:spPr>
        <p:txBody>
          <a:bodyPr wrap="square" rtlCol="0">
            <a:spAutoFit/>
          </a:bodyPr>
          <a:lstStyle/>
          <a:p>
            <a:endParaRPr lang="en-US" dirty="0"/>
          </a:p>
        </p:txBody>
      </p:sp>
      <p:pic>
        <p:nvPicPr>
          <p:cNvPr id="13" name="Picture 12" descr="logo en.jp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879202" y="202698"/>
            <a:ext cx="574892" cy="574892"/>
          </a:xfrm>
          <a:prstGeom prst="rect">
            <a:avLst/>
          </a:prstGeom>
        </p:spPr>
      </p:pic>
      <p:sp>
        <p:nvSpPr>
          <p:cNvPr id="14" name="TextBox 13"/>
          <p:cNvSpPr txBox="1"/>
          <p:nvPr>
            <p:custDataLst>
              <p:tags r:id="rId1"/>
            </p:custDataLst>
          </p:nvPr>
        </p:nvSpPr>
        <p:spPr>
          <a:xfrm>
            <a:off x="2225879" y="6575523"/>
            <a:ext cx="6374628" cy="107722"/>
          </a:xfrm>
          <a:prstGeom prst="rect">
            <a:avLst/>
          </a:prstGeom>
          <a:noFill/>
        </p:spPr>
        <p:txBody>
          <a:bodyPr wrap="square" lIns="0" tIns="0" rIns="0" bIns="0" rtlCol="0">
            <a:noAutofit/>
          </a:bodyPr>
          <a:lstStyle/>
          <a:p>
            <a:pPr>
              <a:defRPr/>
            </a:pPr>
            <a:r>
              <a:rPr lang="en-ZA" sz="700" dirty="0">
                <a:solidFill>
                  <a:srgbClr val="7B7B77"/>
                </a:solidFill>
                <a:latin typeface="Arial"/>
              </a:rPr>
              <a:t>Copyright© 2014 MTN Irancell. All rights reserved</a:t>
            </a:r>
            <a:endParaRPr lang="en-GB" sz="700" kern="0" dirty="0">
              <a:solidFill>
                <a:srgbClr val="7B7B77"/>
              </a:solidFill>
            </a:endParaRPr>
          </a:p>
        </p:txBody>
      </p:sp>
      <p:sp>
        <p:nvSpPr>
          <p:cNvPr id="10" name="TextBox 9"/>
          <p:cNvSpPr txBox="1"/>
          <p:nvPr/>
        </p:nvSpPr>
        <p:spPr>
          <a:xfrm>
            <a:off x="1902824" y="490144"/>
            <a:ext cx="7236823" cy="400110"/>
          </a:xfrm>
          <a:prstGeom prst="rect">
            <a:avLst/>
          </a:prstGeom>
          <a:noFill/>
        </p:spPr>
        <p:txBody>
          <a:bodyPr wrap="square" rtlCol="0">
            <a:spAutoFit/>
          </a:bodyPr>
          <a:lstStyle/>
          <a:p>
            <a:r>
              <a:rPr lang="en-US" sz="2000" b="1" dirty="0"/>
              <a:t>Way forward</a:t>
            </a:r>
          </a:p>
        </p:txBody>
      </p:sp>
      <p:sp>
        <p:nvSpPr>
          <p:cNvPr id="2" name="TextBox 1"/>
          <p:cNvSpPr txBox="1"/>
          <p:nvPr/>
        </p:nvSpPr>
        <p:spPr>
          <a:xfrm>
            <a:off x="1759131" y="1358538"/>
            <a:ext cx="8595360" cy="3693319"/>
          </a:xfrm>
          <a:prstGeom prst="rect">
            <a:avLst/>
          </a:prstGeom>
          <a:noFill/>
          <a:ln>
            <a:solidFill>
              <a:schemeClr val="tx1"/>
            </a:solidFill>
          </a:ln>
        </p:spPr>
        <p:txBody>
          <a:bodyPr wrap="square" rtlCol="0">
            <a:spAutoFit/>
          </a:bodyPr>
          <a:lstStyle/>
          <a:p>
            <a:pPr lvl="0"/>
            <a:r>
              <a:rPr lang="en-US" dirty="0"/>
              <a:t>The following activities to be done to maintain and improve IRAT performance:</a:t>
            </a:r>
          </a:p>
          <a:p>
            <a:pPr lvl="0"/>
            <a:endParaRPr lang="en-US" dirty="0"/>
          </a:p>
          <a:p>
            <a:pPr marL="285750" indent="-285750">
              <a:buFont typeface="Arial" panose="020B0604020202020204" pitchFamily="34" charset="0"/>
              <a:buChar char="•"/>
            </a:pPr>
            <a:r>
              <a:rPr lang="en-US" dirty="0"/>
              <a:t>High Failure Relations deletion except Co-site.</a:t>
            </a:r>
          </a:p>
          <a:p>
            <a:pPr marL="285750" indent="-285750">
              <a:buFont typeface="Arial" panose="020B0604020202020204" pitchFamily="34" charset="0"/>
              <a:buChar char="•"/>
            </a:pPr>
            <a:r>
              <a:rPr lang="en-US" dirty="0"/>
              <a:t>SelectionPriority tuning based on succeeded IRAT attempts (detail information will be shared accordingly).</a:t>
            </a:r>
          </a:p>
          <a:p>
            <a:pPr marL="285750" indent="-285750">
              <a:buFont typeface="Arial" panose="020B0604020202020204" pitchFamily="34" charset="0"/>
              <a:buChar char="•"/>
            </a:pPr>
            <a:r>
              <a:rPr lang="en-US" dirty="0"/>
              <a:t>Periodic ExternalGsmCell definition audit</a:t>
            </a:r>
          </a:p>
          <a:p>
            <a:pPr marL="285750" indent="-285750">
              <a:buFont typeface="Arial" panose="020B0604020202020204" pitchFamily="34" charset="0"/>
              <a:buChar char="•"/>
            </a:pPr>
            <a:r>
              <a:rPr lang="en-US" dirty="0"/>
              <a:t>Penalizing poor performing GSM cells using </a:t>
            </a:r>
            <a:r>
              <a:rPr lang="en-US" b="1" i="1" dirty="0" err="1"/>
              <a:t>individualoffset</a:t>
            </a:r>
            <a:r>
              <a:rPr lang="en-US" b="1" i="1" dirty="0"/>
              <a:t>.</a:t>
            </a:r>
            <a:r>
              <a:rPr lang="en-US" dirty="0"/>
              <a:t> (detail information will be shared accordingly).</a:t>
            </a:r>
          </a:p>
          <a:p>
            <a:pPr marL="285750" indent="-285750">
              <a:buFont typeface="Arial" panose="020B0604020202020204" pitchFamily="34" charset="0"/>
              <a:buChar char="•"/>
            </a:pPr>
            <a:endParaRPr lang="en-US" b="1" i="1" dirty="0"/>
          </a:p>
          <a:p>
            <a:pPr marL="285750" indent="-285750">
              <a:buFont typeface="Arial" panose="020B0604020202020204" pitchFamily="34" charset="0"/>
              <a:buChar char="•"/>
            </a:pPr>
            <a:r>
              <a:rPr lang="en-US" dirty="0"/>
              <a:t>Tuning the </a:t>
            </a:r>
            <a:r>
              <a:rPr lang="en-US" b="1" i="1" dirty="0" err="1"/>
              <a:t>gsmAmountPropRepeat</a:t>
            </a:r>
            <a:r>
              <a:rPr lang="en-US" b="1" i="1" dirty="0"/>
              <a:t> </a:t>
            </a:r>
            <a:r>
              <a:rPr lang="en-US" i="1" dirty="0"/>
              <a:t>from 1</a:t>
            </a:r>
            <a:r>
              <a:rPr lang="en-US" b="1" i="1" dirty="0"/>
              <a:t> </a:t>
            </a:r>
            <a:r>
              <a:rPr lang="en-US" dirty="0"/>
              <a:t> to 0.</a:t>
            </a:r>
          </a:p>
          <a:p>
            <a:pPr marL="285750" indent="-285750">
              <a:buFont typeface="Arial" panose="020B0604020202020204" pitchFamily="34" charset="0"/>
              <a:buChar char="•"/>
            </a:pPr>
            <a:r>
              <a:rPr lang="en-US" dirty="0"/>
              <a:t>Tuning the </a:t>
            </a:r>
            <a:r>
              <a:rPr lang="en-US" b="1" i="1" dirty="0"/>
              <a:t>gsmThresh3a from </a:t>
            </a:r>
            <a:r>
              <a:rPr lang="en-US" i="1" dirty="0"/>
              <a:t>-95 </a:t>
            </a:r>
            <a:r>
              <a:rPr lang="en-US" dirty="0"/>
              <a:t> to -85 to attempt only in good radio conditions on GSM.</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9001004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p:txBody>
          <a:bodyPr>
            <a:normAutofit/>
          </a:bodyPr>
          <a:lstStyle/>
          <a:p>
            <a:pPr algn="ctr"/>
            <a:r>
              <a:rPr lang="en-US" b="1" dirty="0">
                <a:solidFill>
                  <a:srgbClr val="FF0000"/>
                </a:solidFill>
              </a:rPr>
              <a:t>NTP Server Reachability </a:t>
            </a:r>
            <a:r>
              <a:rPr lang="en-US" b="1" dirty="0" smtClean="0">
                <a:solidFill>
                  <a:srgbClr val="FF0000"/>
                </a:solidFill>
              </a:rPr>
              <a:t>Fault Alarm (1)</a:t>
            </a:r>
            <a:endParaRPr lang="en-US" b="1" dirty="0">
              <a:solidFill>
                <a:srgbClr val="FF0000"/>
              </a:solidFill>
            </a:endParaRPr>
          </a:p>
        </p:txBody>
      </p:sp>
      <p:sp>
        <p:nvSpPr>
          <p:cNvPr id="3" name="Content Placeholder 2"/>
          <p:cNvSpPr>
            <a:spLocks noGrp="1"/>
          </p:cNvSpPr>
          <p:nvPr>
            <p:ph idx="1"/>
          </p:nvPr>
        </p:nvSpPr>
        <p:spPr/>
        <p:txBody>
          <a:bodyPr>
            <a:normAutofit fontScale="92500" lnSpcReduction="20000"/>
          </a:bodyPr>
          <a:lstStyle/>
          <a:p>
            <a:r>
              <a:rPr lang="en-US" b="1" dirty="0" smtClean="0"/>
              <a:t>Alarm Cause</a:t>
            </a:r>
          </a:p>
          <a:p>
            <a:pPr lvl="1"/>
            <a:r>
              <a:rPr lang="en-US" dirty="0">
                <a:solidFill>
                  <a:srgbClr val="0070C0"/>
                </a:solidFill>
              </a:rPr>
              <a:t>IP </a:t>
            </a:r>
            <a:r>
              <a:rPr lang="en-US" dirty="0" smtClean="0">
                <a:solidFill>
                  <a:srgbClr val="0070C0"/>
                </a:solidFill>
              </a:rPr>
              <a:t>network problems</a:t>
            </a:r>
            <a:r>
              <a:rPr lang="en-US" dirty="0">
                <a:solidFill>
                  <a:srgbClr val="0070C0"/>
                </a:solidFill>
              </a:rPr>
              <a:t> </a:t>
            </a:r>
            <a:r>
              <a:rPr lang="en-US" dirty="0" smtClean="0"/>
              <a:t>(The </a:t>
            </a:r>
            <a:r>
              <a:rPr lang="en-US" dirty="0"/>
              <a:t>traffic on </a:t>
            </a:r>
            <a:r>
              <a:rPr lang="en-US" dirty="0" smtClean="0"/>
              <a:t>the network </a:t>
            </a:r>
            <a:r>
              <a:rPr lang="en-US" dirty="0"/>
              <a:t>is </a:t>
            </a:r>
            <a:r>
              <a:rPr lang="en-US" dirty="0" smtClean="0"/>
              <a:t>disturbed. This </a:t>
            </a:r>
            <a:r>
              <a:rPr lang="en-US" dirty="0"/>
              <a:t>can be caused </a:t>
            </a:r>
            <a:r>
              <a:rPr lang="en-US" dirty="0" smtClean="0"/>
              <a:t>by high </a:t>
            </a:r>
            <a:r>
              <a:rPr lang="en-US" dirty="0"/>
              <a:t>traffic load or </a:t>
            </a:r>
            <a:r>
              <a:rPr lang="en-US" dirty="0" smtClean="0"/>
              <a:t>a hardware </a:t>
            </a:r>
            <a:r>
              <a:rPr lang="en-US" dirty="0"/>
              <a:t>fault</a:t>
            </a:r>
            <a:r>
              <a:rPr lang="en-US" dirty="0" smtClean="0"/>
              <a:t>.</a:t>
            </a:r>
          </a:p>
          <a:p>
            <a:pPr lvl="1"/>
            <a:r>
              <a:rPr lang="en-US" dirty="0" smtClean="0">
                <a:solidFill>
                  <a:srgbClr val="0070C0"/>
                </a:solidFill>
              </a:rPr>
              <a:t>Communication problems toward NTP server Unable </a:t>
            </a:r>
            <a:r>
              <a:rPr lang="en-US" dirty="0">
                <a:solidFill>
                  <a:srgbClr val="0070C0"/>
                </a:solidFill>
              </a:rPr>
              <a:t>to </a:t>
            </a:r>
            <a:r>
              <a:rPr lang="en-US" dirty="0" smtClean="0">
                <a:solidFill>
                  <a:srgbClr val="0070C0"/>
                </a:solidFill>
              </a:rPr>
              <a:t>communicate with </a:t>
            </a:r>
            <a:r>
              <a:rPr lang="en-US" dirty="0">
                <a:solidFill>
                  <a:srgbClr val="0070C0"/>
                </a:solidFill>
              </a:rPr>
              <a:t>NTP server </a:t>
            </a:r>
            <a:r>
              <a:rPr lang="en-US" dirty="0" smtClean="0">
                <a:solidFill>
                  <a:srgbClr val="0070C0"/>
                </a:solidFill>
              </a:rPr>
              <a:t>(</a:t>
            </a:r>
            <a:r>
              <a:rPr lang="en-US" dirty="0" smtClean="0"/>
              <a:t>due to misconfiguration or </a:t>
            </a:r>
            <a:r>
              <a:rPr lang="en-US" dirty="0"/>
              <a:t>because the </a:t>
            </a:r>
            <a:r>
              <a:rPr lang="en-US" dirty="0" smtClean="0"/>
              <a:t>NTP server </a:t>
            </a:r>
            <a:r>
              <a:rPr lang="en-US" dirty="0"/>
              <a:t>is </a:t>
            </a:r>
            <a:r>
              <a:rPr lang="en-US" dirty="0" smtClean="0"/>
              <a:t>disabled.)</a:t>
            </a:r>
          </a:p>
          <a:p>
            <a:pPr lvl="1"/>
            <a:r>
              <a:rPr lang="en-US" dirty="0">
                <a:solidFill>
                  <a:srgbClr val="0070C0"/>
                </a:solidFill>
              </a:rPr>
              <a:t>Wrong </a:t>
            </a:r>
            <a:r>
              <a:rPr lang="en-US" dirty="0" smtClean="0">
                <a:solidFill>
                  <a:srgbClr val="0070C0"/>
                </a:solidFill>
              </a:rPr>
              <a:t>IP address (</a:t>
            </a:r>
            <a:r>
              <a:rPr lang="en-US" dirty="0" smtClean="0"/>
              <a:t>IP </a:t>
            </a:r>
            <a:r>
              <a:rPr lang="en-US" dirty="0"/>
              <a:t>address is invalid </a:t>
            </a:r>
            <a:r>
              <a:rPr lang="en-US" dirty="0" smtClean="0"/>
              <a:t>or it </a:t>
            </a:r>
            <a:r>
              <a:rPr lang="en-US" dirty="0"/>
              <a:t>points to a host that </a:t>
            </a:r>
            <a:r>
              <a:rPr lang="en-US" dirty="0" smtClean="0"/>
              <a:t>is not </a:t>
            </a:r>
            <a:r>
              <a:rPr lang="en-US" dirty="0"/>
              <a:t>an NTP server</a:t>
            </a:r>
            <a:r>
              <a:rPr lang="en-US" dirty="0" smtClean="0"/>
              <a:t>.)</a:t>
            </a:r>
          </a:p>
          <a:p>
            <a:pPr lvl="1"/>
            <a:r>
              <a:rPr lang="en-US" dirty="0">
                <a:solidFill>
                  <a:srgbClr val="0070C0"/>
                </a:solidFill>
              </a:rPr>
              <a:t>DNS </a:t>
            </a:r>
            <a:r>
              <a:rPr lang="en-US" dirty="0" smtClean="0">
                <a:solidFill>
                  <a:srgbClr val="0070C0"/>
                </a:solidFill>
              </a:rPr>
              <a:t>problems </a:t>
            </a:r>
            <a:r>
              <a:rPr lang="en-US" dirty="0" smtClean="0"/>
              <a:t>The </a:t>
            </a:r>
            <a:r>
              <a:rPr lang="en-US" dirty="0"/>
              <a:t>DNS is </a:t>
            </a:r>
            <a:r>
              <a:rPr lang="en-US" dirty="0" smtClean="0"/>
              <a:t>not performing its task </a:t>
            </a:r>
            <a:r>
              <a:rPr lang="en-US" dirty="0"/>
              <a:t>in </a:t>
            </a:r>
            <a:r>
              <a:rPr lang="en-US" dirty="0" smtClean="0"/>
              <a:t>translating domain </a:t>
            </a:r>
            <a:r>
              <a:rPr lang="en-US" dirty="0"/>
              <a:t>names </a:t>
            </a:r>
            <a:r>
              <a:rPr lang="en-US" dirty="0" smtClean="0"/>
              <a:t>into valid</a:t>
            </a:r>
            <a:r>
              <a:rPr lang="en-US" dirty="0"/>
              <a:t>, up-to-date </a:t>
            </a:r>
            <a:r>
              <a:rPr lang="en-US" dirty="0" smtClean="0"/>
              <a:t>IP addresses.</a:t>
            </a:r>
          </a:p>
          <a:p>
            <a:pPr lvl="1"/>
            <a:r>
              <a:rPr lang="en-US" dirty="0" smtClean="0">
                <a:solidFill>
                  <a:srgbClr val="0070C0"/>
                </a:solidFill>
              </a:rPr>
              <a:t>Wrong domain name </a:t>
            </a:r>
            <a:r>
              <a:rPr lang="en-US" dirty="0" smtClean="0"/>
              <a:t>DN </a:t>
            </a:r>
            <a:r>
              <a:rPr lang="en-US" dirty="0"/>
              <a:t>(domain </a:t>
            </a:r>
            <a:r>
              <a:rPr lang="en-US" dirty="0" smtClean="0"/>
              <a:t>name) cannot </a:t>
            </a:r>
            <a:r>
              <a:rPr lang="en-US" dirty="0"/>
              <a:t>be </a:t>
            </a:r>
            <a:r>
              <a:rPr lang="en-US" dirty="0" smtClean="0"/>
              <a:t>resolved, DN </a:t>
            </a:r>
            <a:r>
              <a:rPr lang="en-US" dirty="0"/>
              <a:t>resolved to a </a:t>
            </a:r>
            <a:r>
              <a:rPr lang="en-US" dirty="0" smtClean="0"/>
              <a:t>host that </a:t>
            </a:r>
            <a:r>
              <a:rPr lang="en-US" dirty="0"/>
              <a:t>is not an </a:t>
            </a:r>
            <a:r>
              <a:rPr lang="en-US" dirty="0" smtClean="0"/>
              <a:t>NTP server, DN </a:t>
            </a:r>
            <a:r>
              <a:rPr lang="en-US" dirty="0"/>
              <a:t>resolved to </a:t>
            </a:r>
            <a:r>
              <a:rPr lang="en-US" dirty="0" smtClean="0"/>
              <a:t>a </a:t>
            </a:r>
            <a:r>
              <a:rPr lang="en-US" dirty="0"/>
              <a:t>non-existent host</a:t>
            </a:r>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9644227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1484244" y="702365"/>
            <a:ext cx="9833115" cy="5512905"/>
          </a:xfrm>
          <a:gradFill rotWithShape="1">
            <a:gsLst>
              <a:gs pos="0">
                <a:srgbClr val="181847"/>
              </a:gs>
              <a:gs pos="100000">
                <a:srgbClr val="333399"/>
              </a:gs>
            </a:gsLst>
            <a:lin ang="0" scaled="1"/>
          </a:gradFill>
        </p:spPr>
        <p:txBody>
          <a:bodyPr vert="horz" lIns="91440" tIns="45720" rIns="457200" bIns="45720" rtlCol="0" anchor="ctr">
            <a:normAutofit/>
          </a:bodyPr>
          <a:lstStyle/>
          <a:p>
            <a:pPr algn="ctr"/>
            <a:r>
              <a:rPr lang="en-US" sz="6000" b="1" dirty="0" smtClean="0">
                <a:solidFill>
                  <a:srgbClr val="FF0000"/>
                </a:solidFill>
              </a:rPr>
              <a:t>Sleeping Cell</a:t>
            </a:r>
            <a:endParaRPr lang="en-US" sz="6000" b="1" dirty="0">
              <a:solidFill>
                <a:srgbClr val="FF0000"/>
              </a:solidFill>
            </a:endParaRPr>
          </a:p>
        </p:txBody>
      </p:sp>
      <p:sp>
        <p:nvSpPr>
          <p:cNvPr id="2" name="Footer Placeholder 1"/>
          <p:cNvSpPr>
            <a:spLocks noGrp="1"/>
          </p:cNvSpPr>
          <p:nvPr>
            <p:ph type="ftr" sz="quarter" idx="11"/>
          </p:nvPr>
        </p:nvSpPr>
        <p:spPr/>
        <p:txBody>
          <a:bodyPr/>
          <a:lstStyle/>
          <a:p>
            <a:r>
              <a:rPr lang="en-US" smtClean="0"/>
              <a:t>Mohammad Rasoul Tanhatalab (m_r_tanha@yahoo.com)    2016</a:t>
            </a:r>
            <a:endParaRPr lang="en-US"/>
          </a:p>
        </p:txBody>
      </p:sp>
    </p:spTree>
    <p:extLst>
      <p:ext uri="{BB962C8B-B14F-4D97-AF65-F5344CB8AC3E}">
        <p14:creationId xmlns:p14="http://schemas.microsoft.com/office/powerpoint/2010/main" val="252604838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Sleeping Cell 1</a:t>
            </a:r>
            <a:endParaRPr lang="en-US" b="1" dirty="0">
              <a:solidFill>
                <a:srgbClr val="FF0000"/>
              </a:solidFill>
            </a:endParaRPr>
          </a:p>
        </p:txBody>
      </p:sp>
      <p:pic>
        <p:nvPicPr>
          <p:cNvPr id="417794" name="Picture 2"/>
          <p:cNvPicPr>
            <a:picLocks noGrp="1" noChangeAspect="1" noChangeArrowheads="1"/>
          </p:cNvPicPr>
          <p:nvPr>
            <p:ph idx="1"/>
          </p:nvPr>
        </p:nvPicPr>
        <p:blipFill>
          <a:blip r:embed="rId2"/>
          <a:stretch>
            <a:fillRect/>
          </a:stretch>
        </p:blipFill>
        <p:spPr bwMode="auto">
          <a:xfrm>
            <a:off x="1762826" y="1600200"/>
            <a:ext cx="8666348" cy="4525963"/>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6" name="Rectangle 5"/>
          <p:cNvSpPr/>
          <p:nvPr/>
        </p:nvSpPr>
        <p:spPr>
          <a:xfrm>
            <a:off x="358296" y="1554081"/>
            <a:ext cx="2565013" cy="923330"/>
          </a:xfrm>
          <a:prstGeom prst="rect">
            <a:avLst/>
          </a:prstGeom>
        </p:spPr>
        <p:txBody>
          <a:bodyPr wrap="square">
            <a:spAutoFit/>
          </a:bodyPr>
          <a:lstStyle/>
          <a:p>
            <a:r>
              <a:rPr lang="en-GB" dirty="0" smtClean="0"/>
              <a:t>Cell is sleep due to SFP faulty (</a:t>
            </a:r>
            <a:r>
              <a:rPr lang="en-US" dirty="0" smtClean="0"/>
              <a:t>Small</a:t>
            </a:r>
          </a:p>
          <a:p>
            <a:r>
              <a:rPr lang="en-US" dirty="0" smtClean="0"/>
              <a:t>Form-factor Pluggable)</a:t>
            </a:r>
            <a:endParaRPr lang="en-US" dirty="0"/>
          </a:p>
        </p:txBody>
      </p:sp>
      <p:pic>
        <p:nvPicPr>
          <p:cNvPr id="417795" name="Picture 3"/>
          <p:cNvPicPr>
            <a:picLocks noChangeAspect="1" noChangeArrowheads="1"/>
          </p:cNvPicPr>
          <p:nvPr/>
        </p:nvPicPr>
        <p:blipFill>
          <a:blip r:embed="rId3"/>
          <a:srcRect/>
          <a:stretch>
            <a:fillRect/>
          </a:stretch>
        </p:blipFill>
        <p:spPr bwMode="auto">
          <a:xfrm>
            <a:off x="1816676" y="2687782"/>
            <a:ext cx="6744061" cy="3504334"/>
          </a:xfrm>
          <a:prstGeom prst="rect">
            <a:avLst/>
          </a:prstGeom>
          <a:noFill/>
          <a:ln w="9525">
            <a:noFill/>
            <a:miter lim="800000"/>
            <a:headEnd/>
            <a:tailEnd/>
          </a:ln>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7794"/>
                                        </p:tgtEl>
                                        <p:attrNameLst>
                                          <p:attrName>style.visibility</p:attrName>
                                        </p:attrNameLst>
                                      </p:cBhvr>
                                      <p:to>
                                        <p:strVal val="visible"/>
                                      </p:to>
                                    </p:set>
                                    <p:animEffect transition="in" filter="fade">
                                      <p:cBhvr>
                                        <p:cTn id="7" dur="2000"/>
                                        <p:tgtEl>
                                          <p:spTgt spid="417794"/>
                                        </p:tgtEl>
                                      </p:cBhvr>
                                    </p:animEffect>
                                  </p:childTnLst>
                                  <p:subTnLst>
                                    <p:set>
                                      <p:cBhvr override="childStyle">
                                        <p:cTn dur="1" fill="hold" display="0" masterRel="nextClick" afterEffect="1"/>
                                        <p:tgtEl>
                                          <p:spTgt spid="41779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17795"/>
                                        </p:tgtEl>
                                        <p:attrNameLst>
                                          <p:attrName>style.visibility</p:attrName>
                                        </p:attrNameLst>
                                      </p:cBhvr>
                                      <p:to>
                                        <p:strVal val="visible"/>
                                      </p:to>
                                    </p:set>
                                    <p:animEffect transition="in" filter="fade">
                                      <p:cBhvr>
                                        <p:cTn id="12" dur="2000"/>
                                        <p:tgtEl>
                                          <p:spTgt spid="417795"/>
                                        </p:tgtEl>
                                      </p:cBhvr>
                                    </p:animEffect>
                                  </p:childTnLst>
                                  <p:subTnLst>
                                    <p:set>
                                      <p:cBhvr override="childStyle">
                                        <p:cTn dur="1" fill="hold" display="0" masterRel="nextClick" afterEffect="1"/>
                                        <p:tgtEl>
                                          <p:spTgt spid="41779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40"/>
            <a:ext cx="10972800" cy="778307"/>
          </a:xfrm>
        </p:spPr>
        <p:txBody>
          <a:bodyPr/>
          <a:lstStyle/>
          <a:p>
            <a:r>
              <a:rPr lang="en-US" b="1" dirty="0" smtClean="0">
                <a:solidFill>
                  <a:srgbClr val="FF0000"/>
                </a:solidFill>
              </a:rPr>
              <a:t>Sleeping Cell 2</a:t>
            </a:r>
            <a:endParaRPr lang="en-US" b="1" dirty="0">
              <a:solidFill>
                <a:srgbClr val="FF0000"/>
              </a:solidFill>
            </a:endParaRPr>
          </a:p>
        </p:txBody>
      </p:sp>
      <p:pic>
        <p:nvPicPr>
          <p:cNvPr id="428034" name="Picture 2"/>
          <p:cNvPicPr>
            <a:picLocks noGrp="1" noChangeAspect="1" noChangeArrowheads="1"/>
          </p:cNvPicPr>
          <p:nvPr>
            <p:ph idx="1"/>
          </p:nvPr>
        </p:nvPicPr>
        <p:blipFill>
          <a:blip r:embed="rId2"/>
          <a:stretch>
            <a:fillRect/>
          </a:stretch>
        </p:blipFill>
        <p:spPr bwMode="auto">
          <a:xfrm>
            <a:off x="2086814" y="1600200"/>
            <a:ext cx="8018372" cy="4525963"/>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6" name="Rectangle 5"/>
          <p:cNvSpPr/>
          <p:nvPr/>
        </p:nvSpPr>
        <p:spPr>
          <a:xfrm>
            <a:off x="235528" y="1858880"/>
            <a:ext cx="3172691" cy="646331"/>
          </a:xfrm>
          <a:prstGeom prst="rect">
            <a:avLst/>
          </a:prstGeom>
        </p:spPr>
        <p:txBody>
          <a:bodyPr wrap="square">
            <a:spAutoFit/>
          </a:bodyPr>
          <a:lstStyle/>
          <a:p>
            <a:r>
              <a:rPr lang="en-US" dirty="0" smtClean="0"/>
              <a:t>The cell is sleeping periodically due to RRUS faulty</a:t>
            </a:r>
            <a:endParaRPr lang="en-US" dirty="0"/>
          </a:p>
        </p:txBody>
      </p:sp>
      <p:pic>
        <p:nvPicPr>
          <p:cNvPr id="428035" name="Picture 3" descr="image012"/>
          <p:cNvPicPr>
            <a:picLocks noChangeAspect="1" noChangeArrowheads="1"/>
          </p:cNvPicPr>
          <p:nvPr/>
        </p:nvPicPr>
        <p:blipFill>
          <a:blip r:embed="rId3"/>
          <a:srcRect/>
          <a:stretch>
            <a:fillRect/>
          </a:stretch>
        </p:blipFill>
        <p:spPr bwMode="auto">
          <a:xfrm>
            <a:off x="997529" y="2466108"/>
            <a:ext cx="10163175" cy="4019550"/>
          </a:xfrm>
          <a:prstGeom prst="rect">
            <a:avLst/>
          </a:prstGeom>
          <a:noFill/>
          <a:ln w="9525">
            <a:noFill/>
            <a:miter lim="800000"/>
            <a:headEnd/>
            <a:tailEnd/>
          </a:ln>
        </p:spPr>
      </p:pic>
    </p:spTree>
  </p:cSld>
  <p:clrMapOvr>
    <a:masterClrMapping/>
  </p:clrMapOvr>
  <p:transition>
    <p:wipe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8034"/>
                                        </p:tgtEl>
                                        <p:attrNameLst>
                                          <p:attrName>style.visibility</p:attrName>
                                        </p:attrNameLst>
                                      </p:cBhvr>
                                      <p:to>
                                        <p:strVal val="visible"/>
                                      </p:to>
                                    </p:set>
                                    <p:animEffect transition="in" filter="fade">
                                      <p:cBhvr>
                                        <p:cTn id="7" dur="2000"/>
                                        <p:tgtEl>
                                          <p:spTgt spid="428034"/>
                                        </p:tgtEl>
                                      </p:cBhvr>
                                    </p:animEffect>
                                  </p:childTnLst>
                                  <p:subTnLst>
                                    <p:set>
                                      <p:cBhvr override="childStyle">
                                        <p:cTn dur="1" fill="hold" display="0" masterRel="nextClick" afterEffect="1"/>
                                        <p:tgtEl>
                                          <p:spTgt spid="428034"/>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28035"/>
                                        </p:tgtEl>
                                        <p:attrNameLst>
                                          <p:attrName>style.visibility</p:attrName>
                                        </p:attrNameLst>
                                      </p:cBhvr>
                                      <p:to>
                                        <p:strVal val="visible"/>
                                      </p:to>
                                    </p:set>
                                    <p:animEffect transition="in" filter="fade">
                                      <p:cBhvr>
                                        <p:cTn id="12" dur="2000"/>
                                        <p:tgtEl>
                                          <p:spTgt spid="428035"/>
                                        </p:tgtEl>
                                      </p:cBhvr>
                                    </p:animEffect>
                                  </p:childTnLst>
                                  <p:subTnLst>
                                    <p:set>
                                      <p:cBhvr override="childStyle">
                                        <p:cTn dur="1" fill="hold" display="0" masterRel="nextClick" afterEffect="1"/>
                                        <p:tgtEl>
                                          <p:spTgt spid="42803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Sleeping Cell 3</a:t>
            </a:r>
            <a:endParaRPr lang="en-US" dirty="0"/>
          </a:p>
        </p:txBody>
      </p:sp>
      <p:sp>
        <p:nvSpPr>
          <p:cNvPr id="3" name="Content Placeholder 2"/>
          <p:cNvSpPr>
            <a:spLocks noGrp="1"/>
          </p:cNvSpPr>
          <p:nvPr>
            <p:ph idx="1"/>
          </p:nvPr>
        </p:nvSpPr>
        <p:spPr>
          <a:xfrm>
            <a:off x="207817" y="1600203"/>
            <a:ext cx="3338947" cy="2320635"/>
          </a:xfrm>
        </p:spPr>
        <p:txBody>
          <a:bodyPr/>
          <a:lstStyle/>
          <a:p>
            <a:pPr>
              <a:buNone/>
            </a:pPr>
            <a:r>
              <a:rPr lang="en-US" sz="2800" dirty="0" smtClean="0"/>
              <a:t>Digital Cabling Fault</a:t>
            </a:r>
          </a:p>
          <a:p>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429059" name="Picture 3"/>
          <p:cNvPicPr>
            <a:picLocks noChangeAspect="1" noChangeArrowheads="1"/>
          </p:cNvPicPr>
          <p:nvPr/>
        </p:nvPicPr>
        <p:blipFill>
          <a:blip r:embed="rId2"/>
          <a:srcRect/>
          <a:stretch>
            <a:fillRect/>
          </a:stretch>
        </p:blipFill>
        <p:spPr bwMode="auto">
          <a:xfrm>
            <a:off x="3796146" y="1461654"/>
            <a:ext cx="7785535" cy="51816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 y="1803062"/>
            <a:ext cx="2797277" cy="1143000"/>
          </a:xfrm>
        </p:spPr>
        <p:txBody>
          <a:bodyPr>
            <a:normAutofit/>
          </a:bodyPr>
          <a:lstStyle/>
          <a:p>
            <a:r>
              <a:rPr lang="en-US" dirty="0" smtClean="0"/>
              <a:t>High VSWR</a:t>
            </a:r>
            <a:endParaRPr lang="en-US" dirty="0"/>
          </a:p>
        </p:txBody>
      </p:sp>
      <p:pic>
        <p:nvPicPr>
          <p:cNvPr id="430083" name="Picture 3"/>
          <p:cNvPicPr>
            <a:picLocks noGrp="1" noChangeAspect="1" noChangeArrowheads="1"/>
          </p:cNvPicPr>
          <p:nvPr>
            <p:ph idx="1"/>
          </p:nvPr>
        </p:nvPicPr>
        <p:blipFill>
          <a:blip r:embed="rId2"/>
          <a:stretch>
            <a:fillRect/>
          </a:stretch>
        </p:blipFill>
        <p:spPr bwMode="auto">
          <a:xfrm>
            <a:off x="1859488" y="1600200"/>
            <a:ext cx="8473024" cy="4525963"/>
          </a:xfrm>
          <a:prstGeom prst="rect">
            <a:avLst/>
          </a:prstGeom>
          <a:noFill/>
          <a:ln w="9525">
            <a:noFill/>
            <a:miter lim="800000"/>
            <a:headEnd/>
            <a:tailEnd/>
          </a:ln>
          <a:effectLst/>
        </p:spPr>
      </p:pic>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8" name="Title 1"/>
          <p:cNvSpPr txBox="1">
            <a:spLocks/>
          </p:cNvSpPr>
          <p:nvPr/>
        </p:nvSpPr>
        <p:spPr>
          <a:xfrm>
            <a:off x="628283" y="214170"/>
            <a:ext cx="10972800" cy="1143000"/>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rgbClr val="FF0000"/>
                </a:solidFill>
                <a:effectLst/>
                <a:uLnTx/>
                <a:uFillTx/>
                <a:latin typeface="+mj-lt"/>
                <a:ea typeface="+mj-ea"/>
                <a:cs typeface="+mj-cs"/>
              </a:rPr>
              <a:t>Sleeping Cell 4</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277091" y="1620982"/>
            <a:ext cx="2632364" cy="4505182"/>
          </a:xfrm>
        </p:spPr>
        <p:txBody>
          <a:bodyPr/>
          <a:lstStyle/>
          <a:p>
            <a:r>
              <a:rPr lang="en-US" sz="3600" dirty="0" err="1" smtClean="0"/>
              <a:t>Tr</a:t>
            </a:r>
            <a:r>
              <a:rPr lang="en-US" sz="3600" dirty="0" smtClean="0"/>
              <a:t> device failures </a:t>
            </a:r>
          </a:p>
          <a:p>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pic>
        <p:nvPicPr>
          <p:cNvPr id="430083" name="Picture 3"/>
          <p:cNvPicPr>
            <a:picLocks noChangeAspect="1" noChangeArrowheads="1"/>
          </p:cNvPicPr>
          <p:nvPr/>
        </p:nvPicPr>
        <p:blipFill>
          <a:blip r:embed="rId2"/>
          <a:srcRect/>
          <a:stretch>
            <a:fillRect/>
          </a:stretch>
        </p:blipFill>
        <p:spPr bwMode="auto">
          <a:xfrm>
            <a:off x="3366026" y="1607127"/>
            <a:ext cx="8215655" cy="4627419"/>
          </a:xfrm>
          <a:prstGeom prst="rect">
            <a:avLst/>
          </a:prstGeom>
          <a:noFill/>
          <a:ln w="9525">
            <a:noFill/>
            <a:miter lim="800000"/>
            <a:headEnd/>
            <a:tailEnd/>
          </a:ln>
          <a:effectLst/>
        </p:spPr>
      </p:pic>
      <p:pic>
        <p:nvPicPr>
          <p:cNvPr id="430084" name="Picture 1" descr="image003"/>
          <p:cNvPicPr>
            <a:picLocks noChangeAspect="1" noChangeArrowheads="1"/>
          </p:cNvPicPr>
          <p:nvPr/>
        </p:nvPicPr>
        <p:blipFill>
          <a:blip r:embed="rId3"/>
          <a:srcRect/>
          <a:stretch>
            <a:fillRect/>
          </a:stretch>
        </p:blipFill>
        <p:spPr bwMode="auto">
          <a:xfrm>
            <a:off x="285751" y="3045231"/>
            <a:ext cx="11352068" cy="2497455"/>
          </a:xfrm>
          <a:prstGeom prst="rect">
            <a:avLst/>
          </a:prstGeom>
          <a:noFill/>
          <a:ln w="9525">
            <a:noFill/>
            <a:miter lim="800000"/>
            <a:headEnd/>
            <a:tailEnd/>
          </a:ln>
        </p:spPr>
      </p:pic>
      <p:sp>
        <p:nvSpPr>
          <p:cNvPr id="10" name="Title 1"/>
          <p:cNvSpPr txBox="1">
            <a:spLocks/>
          </p:cNvSpPr>
          <p:nvPr/>
        </p:nvSpPr>
        <p:spPr>
          <a:xfrm>
            <a:off x="434317" y="290946"/>
            <a:ext cx="10972800" cy="852055"/>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rgbClr val="FF0000"/>
                </a:solidFill>
                <a:effectLst/>
                <a:uLnTx/>
                <a:uFillTx/>
                <a:latin typeface="+mj-lt"/>
                <a:ea typeface="+mj-ea"/>
                <a:cs typeface="+mj-cs"/>
              </a:rPr>
              <a:t>Sleeping Cell 5</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083"/>
                                        </p:tgtEl>
                                        <p:attrNameLst>
                                          <p:attrName>style.visibility</p:attrName>
                                        </p:attrNameLst>
                                      </p:cBhvr>
                                      <p:to>
                                        <p:strVal val="visible"/>
                                      </p:to>
                                    </p:set>
                                    <p:animEffect transition="in" filter="fade">
                                      <p:cBhvr>
                                        <p:cTn id="7" dur="2000"/>
                                        <p:tgtEl>
                                          <p:spTgt spid="43008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30084"/>
                                        </p:tgtEl>
                                        <p:attrNameLst>
                                          <p:attrName>style.visibility</p:attrName>
                                        </p:attrNameLst>
                                      </p:cBhvr>
                                      <p:to>
                                        <p:strVal val="visible"/>
                                      </p:to>
                                    </p:set>
                                    <p:animEffect transition="in" filter="wipe(down)">
                                      <p:cBhvr>
                                        <p:cTn id="12" dur="500"/>
                                        <p:tgtEl>
                                          <p:spTgt spid="4300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277090" y="1620982"/>
            <a:ext cx="11457711" cy="1537854"/>
          </a:xfrm>
        </p:spPr>
        <p:txBody>
          <a:bodyPr>
            <a:normAutofit/>
          </a:bodyPr>
          <a:lstStyle/>
          <a:p>
            <a:pPr algn="ctr"/>
            <a:r>
              <a:rPr lang="en-US" sz="3600" dirty="0" smtClean="0"/>
              <a:t>The cell is not taking any traffic due to </a:t>
            </a:r>
            <a:r>
              <a:rPr lang="en-US" sz="3600" dirty="0" err="1" smtClean="0"/>
              <a:t>Carrier_RejectSignalFromHardware</a:t>
            </a:r>
            <a:r>
              <a:rPr lang="en-US" sz="3600" dirty="0" smtClean="0"/>
              <a:t> alarm   </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10" name="Title 1"/>
          <p:cNvSpPr txBox="1">
            <a:spLocks/>
          </p:cNvSpPr>
          <p:nvPr/>
        </p:nvSpPr>
        <p:spPr>
          <a:xfrm>
            <a:off x="434317" y="290946"/>
            <a:ext cx="10972800" cy="852055"/>
          </a:xfrm>
          <a:prstGeom prst="rect">
            <a:avLst/>
          </a:prstGeom>
        </p:spPr>
        <p:txBody>
          <a:bodyPr vert="horz" lIns="91440" tIns="45720" rIns="91440" bIns="45720" rtlCol="0" anchor="ctr">
            <a:normAutofit/>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rgbClr val="FF0000"/>
                </a:solidFill>
                <a:effectLst/>
                <a:uLnTx/>
                <a:uFillTx/>
                <a:latin typeface="+mj-lt"/>
                <a:ea typeface="+mj-ea"/>
                <a:cs typeface="+mj-cs"/>
              </a:rPr>
              <a:t>Sleeping Cell 6</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30082" name="Picture 2"/>
          <p:cNvPicPr>
            <a:picLocks noChangeAspect="1" noChangeArrowheads="1"/>
          </p:cNvPicPr>
          <p:nvPr/>
        </p:nvPicPr>
        <p:blipFill>
          <a:blip r:embed="rId2"/>
          <a:srcRect/>
          <a:stretch>
            <a:fillRect/>
          </a:stretch>
        </p:blipFill>
        <p:spPr bwMode="auto">
          <a:xfrm>
            <a:off x="296789" y="2971800"/>
            <a:ext cx="11895212" cy="31229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318654" y="858981"/>
            <a:ext cx="11457711" cy="914400"/>
          </a:xfrm>
        </p:spPr>
        <p:txBody>
          <a:bodyPr>
            <a:normAutofit/>
          </a:bodyPr>
          <a:lstStyle/>
          <a:p>
            <a:pPr algn="ctr"/>
            <a:r>
              <a:rPr lang="en-US" sz="3600" dirty="0" smtClean="0"/>
              <a:t>The cell is not taking any traffic due to high RSSI   </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10" name="Title 1"/>
          <p:cNvSpPr txBox="1">
            <a:spLocks/>
          </p:cNvSpPr>
          <p:nvPr/>
        </p:nvSpPr>
        <p:spPr>
          <a:xfrm>
            <a:off x="448172" y="235527"/>
            <a:ext cx="10972800" cy="616528"/>
          </a:xfrm>
          <a:prstGeom prst="rect">
            <a:avLst/>
          </a:prstGeom>
        </p:spPr>
        <p:txBody>
          <a:bodyPr vert="horz" lIns="91440" tIns="45720" rIns="91440" bIns="45720" rtlCol="0" anchor="ctr">
            <a:normAutofit fontScale="92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rgbClr val="FF0000"/>
                </a:solidFill>
                <a:effectLst/>
                <a:uLnTx/>
                <a:uFillTx/>
                <a:latin typeface="+mj-lt"/>
                <a:ea typeface="+mj-ea"/>
                <a:cs typeface="+mj-cs"/>
              </a:rPr>
              <a:t>Sleeping Cell 7</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429058" name="Picture 2"/>
          <p:cNvPicPr>
            <a:picLocks noChangeAspect="1" noChangeArrowheads="1"/>
          </p:cNvPicPr>
          <p:nvPr/>
        </p:nvPicPr>
        <p:blipFill>
          <a:blip r:embed="rId2"/>
          <a:srcRect/>
          <a:stretch>
            <a:fillRect/>
          </a:stretch>
        </p:blipFill>
        <p:spPr bwMode="auto">
          <a:xfrm>
            <a:off x="2074287" y="1537854"/>
            <a:ext cx="7693168" cy="4630713"/>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half" idx="2"/>
          </p:nvPr>
        </p:nvSpPr>
        <p:spPr>
          <a:xfrm>
            <a:off x="318654" y="858981"/>
            <a:ext cx="11457711" cy="914400"/>
          </a:xfrm>
        </p:spPr>
        <p:txBody>
          <a:bodyPr>
            <a:normAutofit/>
          </a:bodyPr>
          <a:lstStyle/>
          <a:p>
            <a:pPr algn="ctr"/>
            <a:r>
              <a:rPr lang="en-US" sz="3600" dirty="0" smtClean="0"/>
              <a:t>Disable from RNC side</a:t>
            </a:r>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
        <p:nvSpPr>
          <p:cNvPr id="10" name="Title 1"/>
          <p:cNvSpPr txBox="1">
            <a:spLocks/>
          </p:cNvSpPr>
          <p:nvPr/>
        </p:nvSpPr>
        <p:spPr>
          <a:xfrm>
            <a:off x="448172" y="235527"/>
            <a:ext cx="10972800" cy="616528"/>
          </a:xfrm>
          <a:prstGeom prst="rect">
            <a:avLst/>
          </a:prstGeom>
        </p:spPr>
        <p:txBody>
          <a:bodyPr vert="horz" lIns="91440" tIns="45720" rIns="91440" bIns="45720" rtlCol="0" anchor="ctr">
            <a:normAutofit fontScale="92500" lnSpcReduction="2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4400" b="1" i="0" u="none" strike="noStrike" kern="1200" cap="none" spc="0" normalizeH="0" baseline="0" noProof="0" dirty="0" smtClean="0">
                <a:ln>
                  <a:noFill/>
                </a:ln>
                <a:solidFill>
                  <a:srgbClr val="FF0000"/>
                </a:solidFill>
                <a:effectLst/>
                <a:uLnTx/>
                <a:uFillTx/>
                <a:latin typeface="+mj-lt"/>
                <a:ea typeface="+mj-ea"/>
                <a:cs typeface="+mj-cs"/>
              </a:rPr>
              <a:t>Sleeping Cell 8</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pic>
        <p:nvPicPr>
          <p:cNvPr id="2" name="Picture 1"/>
          <p:cNvPicPr>
            <a:picLocks noChangeAspect="1"/>
          </p:cNvPicPr>
          <p:nvPr/>
        </p:nvPicPr>
        <p:blipFill>
          <a:blip r:embed="rId2"/>
          <a:stretch>
            <a:fillRect/>
          </a:stretch>
        </p:blipFill>
        <p:spPr>
          <a:xfrm>
            <a:off x="2836186" y="1682122"/>
            <a:ext cx="6844698" cy="4765488"/>
          </a:xfrm>
          <a:prstGeom prst="rect">
            <a:avLst/>
          </a:prstGeom>
        </p:spPr>
      </p:pic>
    </p:spTree>
    <p:extLst>
      <p:ext uri="{BB962C8B-B14F-4D97-AF65-F5344CB8AC3E}">
        <p14:creationId xmlns:p14="http://schemas.microsoft.com/office/powerpoint/2010/main" val="378703426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DCR</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DUW is faulty</a:t>
            </a:r>
          </a:p>
          <a:p>
            <a:r>
              <a:rPr lang="en-US" dirty="0" smtClean="0"/>
              <a:t>RETU alarm</a:t>
            </a:r>
          </a:p>
          <a:p>
            <a:r>
              <a:rPr lang="en-US" dirty="0" smtClean="0"/>
              <a:t>Overshooting</a:t>
            </a:r>
          </a:p>
          <a:p>
            <a:r>
              <a:rPr lang="en-US" dirty="0" smtClean="0"/>
              <a:t>Digital cable failure alarm</a:t>
            </a:r>
          </a:p>
          <a:p>
            <a:r>
              <a:rPr lang="en-US" dirty="0" smtClean="0"/>
              <a:t>TX problem</a:t>
            </a:r>
          </a:p>
          <a:p>
            <a:r>
              <a:rPr lang="en-US" dirty="0" err="1" smtClean="0"/>
              <a:t>Iub</a:t>
            </a:r>
            <a:r>
              <a:rPr lang="en-US" dirty="0" smtClean="0"/>
              <a:t> congestion </a:t>
            </a:r>
          </a:p>
          <a:p>
            <a:r>
              <a:rPr lang="en-US" dirty="0" smtClean="0"/>
              <a:t>Code/User/</a:t>
            </a:r>
            <a:r>
              <a:rPr lang="en-US" dirty="0" err="1" smtClean="0"/>
              <a:t>Pwr</a:t>
            </a:r>
            <a:r>
              <a:rPr lang="en-US" dirty="0" smtClean="0"/>
              <a:t> Congestion</a:t>
            </a:r>
          </a:p>
          <a:p>
            <a:r>
              <a:rPr lang="en-US" dirty="0" smtClean="0"/>
              <a:t>RSSI</a:t>
            </a:r>
          </a:p>
          <a:p>
            <a:r>
              <a:rPr lang="en-US" dirty="0" smtClean="0"/>
              <a:t>PSU Faulty</a:t>
            </a:r>
            <a:endParaRPr lang="fa-IR" dirty="0" smtClean="0"/>
          </a:p>
          <a:p>
            <a:r>
              <a:rPr lang="en-US" dirty="0" smtClean="0"/>
              <a:t>LKF issue</a:t>
            </a:r>
          </a:p>
          <a:p>
            <a:r>
              <a:rPr lang="en-US" dirty="0" smtClean="0"/>
              <a:t>RRUS faulty</a:t>
            </a:r>
          </a:p>
          <a:p>
            <a:r>
              <a:rPr lang="en-US" smtClean="0"/>
              <a:t>High VSWR</a:t>
            </a: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Mohammad Rasoul Tanhatalab (m_r_tanha@yahoo.com)    2016</a:t>
            </a:r>
            <a:endParaRPr lang="en-US"/>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i0fEJfYYdEqKkU5gT08dBQ"/>
</p:tagLst>
</file>

<file path=ppt/tags/tag2.xml><?xml version="1.0" encoding="utf-8"?>
<p:tagLst xmlns:a="http://schemas.openxmlformats.org/drawingml/2006/main" xmlns:r="http://schemas.openxmlformats.org/officeDocument/2006/relationships" xmlns:p="http://schemas.openxmlformats.org/presentationml/2006/main">
  <p:tag name="TYPE" val="TitlePage"/>
</p:tagLst>
</file>

<file path=ppt/theme/theme1.xml><?xml version="1.0" encoding="utf-8"?>
<a:theme xmlns:a="http://schemas.openxmlformats.org/drawingml/2006/main" name="irancell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irancell2</Template>
  <TotalTime>37565</TotalTime>
  <Words>12612</Words>
  <Application>Microsoft Office PowerPoint</Application>
  <PresentationFormat>Widescreen</PresentationFormat>
  <Paragraphs>1627</Paragraphs>
  <Slides>194</Slides>
  <Notes>7</Notes>
  <HiddenSlides>0</HiddenSlides>
  <MMClips>0</MMClips>
  <ScaleCrop>false</ScaleCrop>
  <HeadingPairs>
    <vt:vector size="8" baseType="variant">
      <vt:variant>
        <vt:lpstr>Fonts Used</vt:lpstr>
      </vt:variant>
      <vt:variant>
        <vt:i4>17</vt:i4>
      </vt:variant>
      <vt:variant>
        <vt:lpstr>Theme</vt:lpstr>
      </vt:variant>
      <vt:variant>
        <vt:i4>1</vt:i4>
      </vt:variant>
      <vt:variant>
        <vt:lpstr>Embedded OLE Servers</vt:lpstr>
      </vt:variant>
      <vt:variant>
        <vt:i4>2</vt:i4>
      </vt:variant>
      <vt:variant>
        <vt:lpstr>Slide Titles</vt:lpstr>
      </vt:variant>
      <vt:variant>
        <vt:i4>194</vt:i4>
      </vt:variant>
    </vt:vector>
  </HeadingPairs>
  <TitlesOfParts>
    <vt:vector size="214" baseType="lpstr">
      <vt:lpstr>SimSun</vt:lpstr>
      <vt:lpstr>Arial</vt:lpstr>
      <vt:lpstr>Arial Unicode MS</vt:lpstr>
      <vt:lpstr>Calibri</vt:lpstr>
      <vt:lpstr>Cambria Math</vt:lpstr>
      <vt:lpstr>Courier</vt:lpstr>
      <vt:lpstr>Courier New</vt:lpstr>
      <vt:lpstr>CourierNewPSMT</vt:lpstr>
      <vt:lpstr>DejaVuSans</vt:lpstr>
      <vt:lpstr>Ericsson Capital TT</vt:lpstr>
      <vt:lpstr>Helvetica</vt:lpstr>
      <vt:lpstr>Helvetica-Bold</vt:lpstr>
      <vt:lpstr>Helvetica-Oblique</vt:lpstr>
      <vt:lpstr>Tahoma</vt:lpstr>
      <vt:lpstr>Times New Roman</vt:lpstr>
      <vt:lpstr>Verdana</vt:lpstr>
      <vt:lpstr>Wingdings</vt:lpstr>
      <vt:lpstr>irancell2</vt:lpstr>
      <vt:lpstr>CorelDRAW!</vt:lpstr>
      <vt:lpstr>Packager Shell Object</vt:lpstr>
      <vt:lpstr>Ericsson 3G Optimization Part 2</vt:lpstr>
      <vt:lpstr>IUB</vt:lpstr>
      <vt:lpstr>IUB Congestion</vt:lpstr>
      <vt:lpstr>IUB Congestion</vt:lpstr>
      <vt:lpstr>IUB Unavailability</vt:lpstr>
      <vt:lpstr>IubLinks/AbisLinks Status</vt:lpstr>
      <vt:lpstr>IUB Congestion</vt:lpstr>
      <vt:lpstr>NBAP</vt:lpstr>
      <vt:lpstr>NTP Server Reachability Fault Alarm (1)</vt:lpstr>
      <vt:lpstr>NTP Server Reachability Fault Alarm (2)</vt:lpstr>
      <vt:lpstr>NTP Server Reachability Fault Alarm (3)</vt:lpstr>
      <vt:lpstr>TTI</vt:lpstr>
      <vt:lpstr>The HSDPA concept is based on the following features:</vt:lpstr>
      <vt:lpstr>EUL Channels</vt:lpstr>
      <vt:lpstr>Paging</vt:lpstr>
      <vt:lpstr>Paging Process</vt:lpstr>
      <vt:lpstr>PowerPoint Presentation</vt:lpstr>
      <vt:lpstr>Feature</vt:lpstr>
      <vt:lpstr>Features</vt:lpstr>
      <vt:lpstr>HSDPA Features</vt:lpstr>
      <vt:lpstr>useful 3G optional features which exist and not exist</vt:lpstr>
      <vt:lpstr>EUL Features</vt:lpstr>
      <vt:lpstr> Battery test basic feature activation ?</vt:lpstr>
      <vt:lpstr>HSDPA Flexible Scheduler Features for improving the Throughput</vt:lpstr>
      <vt:lpstr>HSDPA Code Multiplexing and HSSCCH Power Control Features for improving the Throughput</vt:lpstr>
      <vt:lpstr>Interference Suppression</vt:lpstr>
      <vt:lpstr>EUL 2ms TTI increase</vt:lpstr>
      <vt:lpstr>2ms TTI users admission</vt:lpstr>
      <vt:lpstr>Moatch </vt:lpstr>
      <vt:lpstr>PowerPoint Presentation</vt:lpstr>
      <vt:lpstr> Cases </vt:lpstr>
      <vt:lpstr>Cell Disable due to RncNotAbleToScheduleSibs alarm</vt:lpstr>
      <vt:lpstr>Unbalance MaxTotalOutputPower in RRUS 12</vt:lpstr>
      <vt:lpstr>CE congestion? 1k komand?</vt:lpstr>
      <vt:lpstr>SHO degradation due to many alarms</vt:lpstr>
      <vt:lpstr>RAX</vt:lpstr>
      <vt:lpstr>high rejections due to overshooting</vt:lpstr>
      <vt:lpstr>Direct Retry IRAT HO</vt:lpstr>
      <vt:lpstr>CE congestion Issue after expansion Power Congestion </vt:lpstr>
      <vt:lpstr>High UL RSSI</vt:lpstr>
      <vt:lpstr>High UL-RSSI due to missing Neighbors </vt:lpstr>
      <vt:lpstr>High UL-RSSI due to Congested link</vt:lpstr>
      <vt:lpstr>DL traffic ps16 and ps128  has been increased on RNC</vt:lpstr>
      <vt:lpstr>Payload and throughput degrade due to UGW</vt:lpstr>
      <vt:lpstr>Alarm that affect Traffic</vt:lpstr>
      <vt:lpstr>Case: Speech Drop</vt:lpstr>
      <vt:lpstr>DCR HS</vt:lpstr>
      <vt:lpstr>Emergency License</vt:lpstr>
      <vt:lpstr>MP Load</vt:lpstr>
      <vt:lpstr>Device failure</vt:lpstr>
      <vt:lpstr>Co-Scrambling Code</vt:lpstr>
      <vt:lpstr>CSSR_PS due to MPLOAD</vt:lpstr>
      <vt:lpstr>RRC level code congestion  (pmNoRrcreqdeniedAdmDlChanlCode) </vt:lpstr>
      <vt:lpstr>Speech Drops due to Power Congestion</vt:lpstr>
      <vt:lpstr>UL Sync Drops</vt:lpstr>
      <vt:lpstr>LKF (License Key File)</vt:lpstr>
      <vt:lpstr>PowerPoint Presentation</vt:lpstr>
      <vt:lpstr>CSSR degradation due to frame lost</vt:lpstr>
      <vt:lpstr>HS Frame Lost due to IuB congestion</vt:lpstr>
      <vt:lpstr>Check the Max and Min Tilt for calibration</vt:lpstr>
      <vt:lpstr>Cabinet change activity on site  (Discrepancies in R99 ADM parameters)</vt:lpstr>
      <vt:lpstr>HS average Number of UE in Queue</vt:lpstr>
      <vt:lpstr>CommunicationLostWithRet alarm</vt:lpstr>
      <vt:lpstr>failed After ADM </vt:lpstr>
      <vt:lpstr>Site Down (TxDeviceGroup_GeneralSwError)</vt:lpstr>
      <vt:lpstr>PowerPoint Presentation</vt:lpstr>
      <vt:lpstr>Code Congestion </vt:lpstr>
      <vt:lpstr>CSSR</vt:lpstr>
      <vt:lpstr>High power congestion in site due to RRU Attenuation Discrepancy</vt:lpstr>
      <vt:lpstr>CSSR-DCR degradation </vt:lpstr>
      <vt:lpstr>Affect of PWR congestion on IRAT and SHO</vt:lpstr>
      <vt:lpstr>Find VSWR</vt:lpstr>
      <vt:lpstr>Find the type of DU and RU, Temp, VSWR and Board Serial No.</vt:lpstr>
      <vt:lpstr>Frame Synchronization</vt:lpstr>
      <vt:lpstr>High Failures after admission and  Sector C has very high UL Sync drops and loss of traffic</vt:lpstr>
      <vt:lpstr>PS and CS CSSR Degradation? </vt:lpstr>
      <vt:lpstr>BLER</vt:lpstr>
      <vt:lpstr>BLER Degradation</vt:lpstr>
      <vt:lpstr>URA Update Success Rate</vt:lpstr>
      <vt:lpstr>Failures after admission (CSSR/Soft HO)</vt:lpstr>
      <vt:lpstr>CSSR</vt:lpstr>
      <vt:lpstr>CSSR (Baseline parameter was not set correctly )</vt:lpstr>
      <vt:lpstr>RRC_SUCRATE_PS (UT8399)</vt:lpstr>
      <vt:lpstr>CSSR (CLOCK Synch alarms )</vt:lpstr>
      <vt:lpstr>CSSR (CLOCK Calibration alarms)</vt:lpstr>
      <vt:lpstr>Iub/link problems </vt:lpstr>
      <vt:lpstr>DCR</vt:lpstr>
      <vt:lpstr>Low IRAT HO</vt:lpstr>
      <vt:lpstr>PowerPoint Presentation</vt:lpstr>
      <vt:lpstr>Sleeping Cell</vt:lpstr>
      <vt:lpstr>Sleeping Cell 1</vt:lpstr>
      <vt:lpstr>Sleeping Cell 2</vt:lpstr>
      <vt:lpstr>Sleeping Cell 3</vt:lpstr>
      <vt:lpstr>High VSWR</vt:lpstr>
      <vt:lpstr>PowerPoint Presentation</vt:lpstr>
      <vt:lpstr>PowerPoint Presentation</vt:lpstr>
      <vt:lpstr>PowerPoint Presentation</vt:lpstr>
      <vt:lpstr>PowerPoint Presentation</vt:lpstr>
      <vt:lpstr>DCR</vt:lpstr>
      <vt:lpstr>Availability</vt:lpstr>
      <vt:lpstr>Sectors are not propagating</vt:lpstr>
      <vt:lpstr>Give priority to neighbors based on GSM attempt</vt:lpstr>
      <vt:lpstr>Important parameter &amp; counters details</vt:lpstr>
      <vt:lpstr>Useful commands</vt:lpstr>
      <vt:lpstr>  system configuration</vt:lpstr>
      <vt:lpstr>Capacity management</vt:lpstr>
      <vt:lpstr>Directed retry</vt:lpstr>
      <vt:lpstr>handover</vt:lpstr>
      <vt:lpstr>Hasdpa/eul</vt:lpstr>
      <vt:lpstr>IRAT</vt:lpstr>
      <vt:lpstr>Idle mode</vt:lpstr>
      <vt:lpstr> RRC Connection Setup Counters </vt:lpstr>
      <vt:lpstr>  RAB Establishment </vt:lpstr>
      <vt:lpstr>  Retainability Counters </vt:lpstr>
      <vt:lpstr>  IRATs </vt:lpstr>
      <vt:lpstr>  Handover </vt:lpstr>
      <vt:lpstr>  Availability </vt:lpstr>
      <vt:lpstr>  Transport (Iub) </vt:lpstr>
      <vt:lpstr>  Drop Reasons </vt:lpstr>
      <vt:lpstr>  Admission Control </vt:lpstr>
      <vt:lpstr>  Transmission </vt:lpstr>
      <vt:lpstr>Ericsson Important Optimization Parameters (1)</vt:lpstr>
      <vt:lpstr>Ericsson Important Optimization Parameters (2)</vt:lpstr>
      <vt:lpstr>Comparison of parameters between some RNCs</vt:lpstr>
      <vt:lpstr>Reset Commands</vt:lpstr>
      <vt:lpstr>Restart Ranks, cont</vt:lpstr>
      <vt:lpstr>Restart commands from MO interface</vt:lpstr>
      <vt:lpstr>Restart commands from MO interface</vt:lpstr>
      <vt:lpstr>Checking Restart Information </vt:lpstr>
      <vt:lpstr>Parameter Audit</vt:lpstr>
      <vt:lpstr>PowerPoint Presentation</vt:lpstr>
      <vt:lpstr>PowerPoint Presentation</vt:lpstr>
      <vt:lpstr>See all major KPIs per Site and Per RNC</vt:lpstr>
      <vt:lpstr>Active Emergency Lisence</vt:lpstr>
      <vt:lpstr>(WNCS)  WCDMA Neighboring Cell Support </vt:lpstr>
      <vt:lpstr>WCDMA Neighboring Cell Support (WNCS)</vt:lpstr>
      <vt:lpstr>Table of Contents</vt:lpstr>
      <vt:lpstr>Overview</vt:lpstr>
      <vt:lpstr>Data Collection</vt:lpstr>
      <vt:lpstr>Data Collection</vt:lpstr>
      <vt:lpstr>Data Collection – Additional Info</vt:lpstr>
      <vt:lpstr>Reports &amp; Analysis</vt:lpstr>
      <vt:lpstr>Reports &amp; Analysis</vt:lpstr>
      <vt:lpstr>Reports &amp; Analysis</vt:lpstr>
      <vt:lpstr>Reports &amp; Analysis – Delete Neighbor</vt:lpstr>
      <vt:lpstr>PowerPoint Presentation</vt:lpstr>
      <vt:lpstr>Reports &amp; Analysis</vt:lpstr>
      <vt:lpstr>Reports &amp; Analysis</vt:lpstr>
      <vt:lpstr>PowerPoint Presentation</vt:lpstr>
      <vt:lpstr>Reports &amp; Analysis</vt:lpstr>
      <vt:lpstr>Reports &amp; Analysis – Add Neighbor</vt:lpstr>
      <vt:lpstr>PowerPoint Presentation</vt:lpstr>
      <vt:lpstr>Reports &amp; Analysis</vt:lpstr>
      <vt:lpstr>Export Reports</vt:lpstr>
      <vt:lpstr>Export Reports</vt:lpstr>
      <vt:lpstr>(MRR-W) Measurement Result Recording for WCDMA </vt:lpstr>
      <vt:lpstr>Overview</vt:lpstr>
      <vt:lpstr>Overview</vt:lpstr>
      <vt:lpstr>Data Collection</vt:lpstr>
      <vt:lpstr>Data Collection</vt:lpstr>
      <vt:lpstr>Data Collection</vt:lpstr>
      <vt:lpstr>Data Collection</vt:lpstr>
      <vt:lpstr>Reporting</vt:lpstr>
      <vt:lpstr>Reporting</vt:lpstr>
      <vt:lpstr>Reporting</vt:lpstr>
      <vt:lpstr>Analysis</vt:lpstr>
      <vt:lpstr>Results obtained with MRR-W Statistical radio measurements per cell.</vt:lpstr>
      <vt:lpstr>Results obtained with MRR-W Statistical radio measurements per cell - TxPower.</vt:lpstr>
      <vt:lpstr>Results obtained with MRR-W Statistical radio measurements per cell - BLER.</vt:lpstr>
      <vt:lpstr>Results obtained with MRR-W Statistical radio measurements per cell - CPICH.</vt:lpstr>
      <vt:lpstr>PowerPoint Presentation</vt:lpstr>
      <vt:lpstr>Find Faulty Antenna Expert for WCDMA</vt:lpstr>
      <vt:lpstr>Find Faulty Antenna Expert for WCDMA</vt:lpstr>
      <vt:lpstr>Find Faulty Antenna Expert for WCDMA</vt:lpstr>
      <vt:lpstr>Find Faulty Antenna Expert for WCDMA</vt:lpstr>
      <vt:lpstr>FFAX-W: pmBranchDeltaSir</vt:lpstr>
      <vt:lpstr>FFAX-W problem identification</vt:lpstr>
      <vt:lpstr>PowerPoint Presentation</vt:lpstr>
      <vt:lpstr>Problem identification SIR difference indicates potential problem</vt:lpstr>
      <vt:lpstr>FFAX-W recording</vt:lpstr>
      <vt:lpstr>FFAX-W recording</vt:lpstr>
      <vt:lpstr>FFAX-W recording</vt:lpstr>
      <vt:lpstr>FFAX-W recording</vt:lpstr>
      <vt:lpstr>FFAX-W recording</vt:lpstr>
      <vt:lpstr>FFAX-W problem identification</vt:lpstr>
      <vt:lpstr>problem identification  No fault</vt:lpstr>
      <vt:lpstr>problem identification losses in rf path</vt:lpstr>
      <vt:lpstr>problem identification missing feeder</vt:lpstr>
      <vt:lpstr>problem identification antenna diagram mismatch</vt:lpstr>
      <vt:lpstr>problem identification SWAPPED feeder</vt:lpstr>
      <vt:lpstr>USING Bussiness objects for result analysis</vt:lpstr>
      <vt:lpstr>CONCLUSIONS</vt:lpstr>
      <vt:lpstr>PowerPoint Presentation</vt:lpstr>
      <vt:lpstr>Inter-Technology Parameters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Mohammadrasoul Tanha Talab [ Shayegan Telecom (Vendor) ]</dc:creator>
  <cp:lastModifiedBy>Mohammad Rasoul Tanhatalab</cp:lastModifiedBy>
  <cp:revision>1081</cp:revision>
  <dcterms:created xsi:type="dcterms:W3CDTF">2015-07-07T12:56:00Z</dcterms:created>
  <dcterms:modified xsi:type="dcterms:W3CDTF">2020-04-22T10:51:47Z</dcterms:modified>
</cp:coreProperties>
</file>